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1" r:id="rId2"/>
    <p:sldMasterId id="2147483688" r:id="rId3"/>
    <p:sldMasterId id="2147483724" r:id="rId4"/>
    <p:sldMasterId id="2147483733" r:id="rId5"/>
  </p:sldMasterIdLst>
  <p:notesMasterIdLst>
    <p:notesMasterId r:id="rId237"/>
  </p:notesMasterIdLst>
  <p:sldIdLst>
    <p:sldId id="258" r:id="rId6"/>
    <p:sldId id="260" r:id="rId7"/>
    <p:sldId id="261" r:id="rId8"/>
    <p:sldId id="262" r:id="rId9"/>
    <p:sldId id="263" r:id="rId10"/>
    <p:sldId id="264" r:id="rId11"/>
    <p:sldId id="265" r:id="rId12"/>
    <p:sldId id="266" r:id="rId13"/>
    <p:sldId id="267" r:id="rId14"/>
    <p:sldId id="272" r:id="rId15"/>
    <p:sldId id="321" r:id="rId16"/>
    <p:sldId id="322" r:id="rId17"/>
    <p:sldId id="323" r:id="rId18"/>
    <p:sldId id="324" r:id="rId19"/>
    <p:sldId id="325" r:id="rId20"/>
    <p:sldId id="326" r:id="rId21"/>
    <p:sldId id="327" r:id="rId22"/>
    <p:sldId id="328" r:id="rId23"/>
    <p:sldId id="329" r:id="rId24"/>
    <p:sldId id="273"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491" r:id="rId54"/>
    <p:sldId id="492" r:id="rId55"/>
    <p:sldId id="303" r:id="rId56"/>
    <p:sldId id="304" r:id="rId57"/>
    <p:sldId id="305" r:id="rId58"/>
    <p:sldId id="306" r:id="rId59"/>
    <p:sldId id="307" r:id="rId60"/>
    <p:sldId id="308" r:id="rId61"/>
    <p:sldId id="309" r:id="rId62"/>
    <p:sldId id="312" r:id="rId63"/>
    <p:sldId id="314" r:id="rId64"/>
    <p:sldId id="315" r:id="rId65"/>
    <p:sldId id="316" r:id="rId66"/>
    <p:sldId id="317" r:id="rId67"/>
    <p:sldId id="318" r:id="rId68"/>
    <p:sldId id="319" r:id="rId69"/>
    <p:sldId id="320" r:id="rId70"/>
    <p:sldId id="330" r:id="rId71"/>
    <p:sldId id="332" r:id="rId72"/>
    <p:sldId id="333" r:id="rId73"/>
    <p:sldId id="334" r:id="rId74"/>
    <p:sldId id="335" r:id="rId75"/>
    <p:sldId id="336" r:id="rId76"/>
    <p:sldId id="495"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496"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497" r:id="rId109"/>
    <p:sldId id="498" r:id="rId110"/>
    <p:sldId id="499" r:id="rId111"/>
    <p:sldId id="371" r:id="rId112"/>
    <p:sldId id="500" r:id="rId113"/>
    <p:sldId id="501" r:id="rId114"/>
    <p:sldId id="502" r:id="rId115"/>
    <p:sldId id="503" r:id="rId116"/>
    <p:sldId id="504" r:id="rId117"/>
    <p:sldId id="505" r:id="rId118"/>
    <p:sldId id="506" r:id="rId119"/>
    <p:sldId id="507" r:id="rId120"/>
    <p:sldId id="381" r:id="rId121"/>
    <p:sldId id="508" r:id="rId122"/>
    <p:sldId id="509" r:id="rId123"/>
    <p:sldId id="510" r:id="rId124"/>
    <p:sldId id="511" r:id="rId125"/>
    <p:sldId id="512" r:id="rId126"/>
    <p:sldId id="513" r:id="rId127"/>
    <p:sldId id="514" r:id="rId128"/>
    <p:sldId id="515" r:id="rId129"/>
    <p:sldId id="516" r:id="rId130"/>
    <p:sldId id="517" r:id="rId131"/>
    <p:sldId id="518" r:id="rId132"/>
    <p:sldId id="519" r:id="rId133"/>
    <p:sldId id="520" r:id="rId134"/>
    <p:sldId id="521" r:id="rId135"/>
    <p:sldId id="523" r:id="rId136"/>
    <p:sldId id="522" r:id="rId137"/>
    <p:sldId id="524" r:id="rId138"/>
    <p:sldId id="525" r:id="rId139"/>
    <p:sldId id="526" r:id="rId140"/>
    <p:sldId id="527" r:id="rId141"/>
    <p:sldId id="528" r:id="rId142"/>
    <p:sldId id="529" r:id="rId143"/>
    <p:sldId id="530" r:id="rId144"/>
    <p:sldId id="531" r:id="rId145"/>
    <p:sldId id="532" r:id="rId146"/>
    <p:sldId id="533" r:id="rId147"/>
    <p:sldId id="534" r:id="rId148"/>
    <p:sldId id="404" r:id="rId149"/>
    <p:sldId id="535" r:id="rId150"/>
    <p:sldId id="536" r:id="rId151"/>
    <p:sldId id="537" r:id="rId152"/>
    <p:sldId id="538" r:id="rId153"/>
    <p:sldId id="539" r:id="rId154"/>
    <p:sldId id="540" r:id="rId155"/>
    <p:sldId id="541" r:id="rId156"/>
    <p:sldId id="542" r:id="rId157"/>
    <p:sldId id="543" r:id="rId158"/>
    <p:sldId id="544" r:id="rId159"/>
    <p:sldId id="545" r:id="rId160"/>
    <p:sldId id="546" r:id="rId161"/>
    <p:sldId id="547" r:id="rId162"/>
    <p:sldId id="549" r:id="rId163"/>
    <p:sldId id="550" r:id="rId164"/>
    <p:sldId id="551" r:id="rId165"/>
    <p:sldId id="552" r:id="rId166"/>
    <p:sldId id="553" r:id="rId167"/>
    <p:sldId id="548" r:id="rId168"/>
    <p:sldId id="421" r:id="rId169"/>
    <p:sldId id="422" r:id="rId170"/>
    <p:sldId id="554" r:id="rId171"/>
    <p:sldId id="555" r:id="rId172"/>
    <p:sldId id="556" r:id="rId173"/>
    <p:sldId id="557" r:id="rId174"/>
    <p:sldId id="558" r:id="rId175"/>
    <p:sldId id="559" r:id="rId176"/>
    <p:sldId id="560" r:id="rId177"/>
    <p:sldId id="561" r:id="rId178"/>
    <p:sldId id="562" r:id="rId179"/>
    <p:sldId id="563" r:id="rId180"/>
    <p:sldId id="564" r:id="rId181"/>
    <p:sldId id="565" r:id="rId182"/>
    <p:sldId id="566" r:id="rId183"/>
    <p:sldId id="567" r:id="rId184"/>
    <p:sldId id="568" r:id="rId185"/>
    <p:sldId id="569" r:id="rId186"/>
    <p:sldId id="570" r:id="rId187"/>
    <p:sldId id="571" r:id="rId188"/>
    <p:sldId id="572" r:id="rId189"/>
    <p:sldId id="573" r:id="rId190"/>
    <p:sldId id="574" r:id="rId191"/>
    <p:sldId id="575" r:id="rId192"/>
    <p:sldId id="577" r:id="rId193"/>
    <p:sldId id="578" r:id="rId194"/>
    <p:sldId id="579" r:id="rId195"/>
    <p:sldId id="580" r:id="rId196"/>
    <p:sldId id="581" r:id="rId197"/>
    <p:sldId id="582" r:id="rId198"/>
    <p:sldId id="583" r:id="rId199"/>
    <p:sldId id="584" r:id="rId200"/>
    <p:sldId id="585" r:id="rId201"/>
    <p:sldId id="586" r:id="rId202"/>
    <p:sldId id="587" r:id="rId203"/>
    <p:sldId id="588" r:id="rId204"/>
    <p:sldId id="589" r:id="rId205"/>
    <p:sldId id="590" r:id="rId206"/>
    <p:sldId id="591" r:id="rId207"/>
    <p:sldId id="592" r:id="rId208"/>
    <p:sldId id="593" r:id="rId209"/>
    <p:sldId id="594" r:id="rId210"/>
    <p:sldId id="595" r:id="rId211"/>
    <p:sldId id="596" r:id="rId212"/>
    <p:sldId id="597" r:id="rId213"/>
    <p:sldId id="598" r:id="rId214"/>
    <p:sldId id="599" r:id="rId215"/>
    <p:sldId id="600" r:id="rId216"/>
    <p:sldId id="471" r:id="rId217"/>
    <p:sldId id="601" r:id="rId218"/>
    <p:sldId id="602" r:id="rId219"/>
    <p:sldId id="603" r:id="rId220"/>
    <p:sldId id="620" r:id="rId221"/>
    <p:sldId id="605" r:id="rId222"/>
    <p:sldId id="606" r:id="rId223"/>
    <p:sldId id="607" r:id="rId224"/>
    <p:sldId id="608" r:id="rId225"/>
    <p:sldId id="609" r:id="rId226"/>
    <p:sldId id="610" r:id="rId227"/>
    <p:sldId id="611" r:id="rId228"/>
    <p:sldId id="612" r:id="rId229"/>
    <p:sldId id="613" r:id="rId230"/>
    <p:sldId id="614" r:id="rId231"/>
    <p:sldId id="615" r:id="rId232"/>
    <p:sldId id="616" r:id="rId233"/>
    <p:sldId id="617" r:id="rId234"/>
    <p:sldId id="618" r:id="rId235"/>
    <p:sldId id="619" r:id="rId2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0"/>
    <a:srgbClr val="990000"/>
    <a:srgbClr val="A50021"/>
    <a:srgbClr val="FFFF17"/>
    <a:srgbClr val="99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5" autoAdjust="0"/>
    <p:restoredTop sz="92967"/>
  </p:normalViewPr>
  <p:slideViewPr>
    <p:cSldViewPr>
      <p:cViewPr varScale="1">
        <p:scale>
          <a:sx n="106" d="100"/>
          <a:sy n="106" d="100"/>
        </p:scale>
        <p:origin x="199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4"/>
    </p:cViewPr>
  </p:sorterViewPr>
  <p:notesViewPr>
    <p:cSldViewPr>
      <p:cViewPr varScale="1">
        <p:scale>
          <a:sx n="75" d="100"/>
          <a:sy n="75" d="100"/>
        </p:scale>
        <p:origin x="-2914"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01" Type="http://schemas.openxmlformats.org/officeDocument/2006/relationships/slide" Target="slides/slide196.xml"/><Relationship Id="rId222" Type="http://schemas.openxmlformats.org/officeDocument/2006/relationships/slide" Target="slides/slide217.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presProps" Target="presProp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theme" Target="theme/theme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2599283C-4A35-47BA-BE2C-60E4B8DAF834}" type="datetimeFigureOut">
              <a:rPr lang="en-US"/>
              <a:pPr>
                <a:defRPr/>
              </a:pPr>
              <a:t>8/15/2017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57A3F74B-208B-4667-837D-3C1A6D6D9EF5}" type="slidenum">
              <a:rPr lang="en-US"/>
              <a:pPr>
                <a:defRPr/>
              </a:pPr>
              <a:t>‹#›</a:t>
            </a:fld>
            <a:endParaRPr lang="en-US" dirty="0"/>
          </a:p>
        </p:txBody>
      </p:sp>
    </p:spTree>
    <p:extLst>
      <p:ext uri="{BB962C8B-B14F-4D97-AF65-F5344CB8AC3E}">
        <p14:creationId xmlns:p14="http://schemas.microsoft.com/office/powerpoint/2010/main" val="17439399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A3F74B-208B-4667-837D-3C1A6D6D9EF5}" type="slidenum">
              <a:rPr lang="en-US" smtClean="0"/>
              <a:pPr>
                <a:defRPr/>
              </a:pPr>
              <a:t>82</a:t>
            </a:fld>
            <a:endParaRPr lang="en-US" dirty="0"/>
          </a:p>
        </p:txBody>
      </p:sp>
    </p:spTree>
    <p:extLst>
      <p:ext uri="{BB962C8B-B14F-4D97-AF65-F5344CB8AC3E}">
        <p14:creationId xmlns:p14="http://schemas.microsoft.com/office/powerpoint/2010/main" val="329858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charset="0"/>
              </a:rPr>
              <a:t>Note- In terms of federal civilian firefighters (Fort Bragg, Cherry Point, Camp Lejeune, Sunny Point, etc.) there are no clear cases to determine if this benefit will pay.  It will ultimately be up to the Industrial Commission and any potential case law that may come from such a situation.</a:t>
            </a:r>
          </a:p>
          <a:p>
            <a:endParaRPr lang="en-US" dirty="0"/>
          </a:p>
        </p:txBody>
      </p:sp>
      <p:sp>
        <p:nvSpPr>
          <p:cNvPr id="4" name="Slide Number Placeholder 3"/>
          <p:cNvSpPr>
            <a:spLocks noGrp="1"/>
          </p:cNvSpPr>
          <p:nvPr>
            <p:ph type="sldNum" sz="quarter" idx="10"/>
          </p:nvPr>
        </p:nvSpPr>
        <p:spPr/>
        <p:txBody>
          <a:bodyPr/>
          <a:lstStyle/>
          <a:p>
            <a:pPr>
              <a:defRPr/>
            </a:pPr>
            <a:fld id="{57A3F74B-208B-4667-837D-3C1A6D6D9EF5}" type="slidenum">
              <a:rPr lang="en-US" smtClean="0"/>
              <a:pPr>
                <a:defRPr/>
              </a:pPr>
              <a:t>100</a:t>
            </a:fld>
            <a:endParaRPr lang="en-US" dirty="0"/>
          </a:p>
        </p:txBody>
      </p:sp>
    </p:spTree>
    <p:extLst>
      <p:ext uri="{BB962C8B-B14F-4D97-AF65-F5344CB8AC3E}">
        <p14:creationId xmlns:p14="http://schemas.microsoft.com/office/powerpoint/2010/main" val="4168744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OSFM - Flame"/>
          <p:cNvPicPr>
            <a:picLocks noChangeAspect="1" noChangeArrowheads="1"/>
          </p:cNvPicPr>
          <p:nvPr userDrawn="1"/>
        </p:nvPicPr>
        <p:blipFill>
          <a:blip r:embed="rId2" cstate="print"/>
          <a:srcRect/>
          <a:stretch>
            <a:fillRect/>
          </a:stretch>
        </p:blipFill>
        <p:spPr bwMode="auto">
          <a:xfrm>
            <a:off x="0" y="533400"/>
            <a:ext cx="3124200" cy="6324600"/>
          </a:xfrm>
          <a:prstGeom prst="rect">
            <a:avLst/>
          </a:prstGeom>
          <a:noFill/>
          <a:ln w="9525">
            <a:noFill/>
            <a:miter lim="800000"/>
            <a:headEnd/>
            <a:tailEnd/>
          </a:ln>
        </p:spPr>
      </p:pic>
      <p:pic>
        <p:nvPicPr>
          <p:cNvPr id="5" name="Picture 6" descr="OSFM - Color Logo"/>
          <p:cNvPicPr>
            <a:picLocks noChangeAspect="1" noChangeArrowheads="1"/>
          </p:cNvPicPr>
          <p:nvPr userDrawn="1"/>
        </p:nvPicPr>
        <p:blipFill>
          <a:blip r:embed="rId3" cstate="print"/>
          <a:srcRect/>
          <a:stretch>
            <a:fillRect/>
          </a:stretch>
        </p:blipFill>
        <p:spPr bwMode="auto">
          <a:xfrm>
            <a:off x="7872413" y="6159500"/>
            <a:ext cx="1195387" cy="622300"/>
          </a:xfrm>
          <a:prstGeom prst="rect">
            <a:avLst/>
          </a:prstGeom>
          <a:noFill/>
          <a:ln w="9525">
            <a:noFill/>
            <a:miter lim="800000"/>
            <a:headEnd/>
            <a:tailEnd/>
          </a:ln>
        </p:spPr>
      </p:pic>
      <p:sp>
        <p:nvSpPr>
          <p:cNvPr id="6" name="Line 5"/>
          <p:cNvSpPr>
            <a:spLocks noChangeShapeType="1"/>
          </p:cNvSpPr>
          <p:nvPr userDrawn="1"/>
        </p:nvSpPr>
        <p:spPr bwMode="auto">
          <a:xfrm>
            <a:off x="1295400" y="1143000"/>
            <a:ext cx="7848600" cy="0"/>
          </a:xfrm>
          <a:prstGeom prst="line">
            <a:avLst/>
          </a:prstGeom>
          <a:noFill/>
          <a:ln w="57150">
            <a:solidFill>
              <a:schemeClr val="bg2"/>
            </a:solidFill>
            <a:round/>
            <a:headEnd/>
            <a:tailEnd/>
          </a:ln>
          <a:effectLst/>
        </p:spPr>
        <p:txBody>
          <a:bodyPr wrap="none" anchor="ctr"/>
          <a:lstStyle/>
          <a:p>
            <a:pPr>
              <a:defRPr/>
            </a:pPr>
            <a:endParaRPr lang="en-US" dirty="0"/>
          </a:p>
        </p:txBody>
      </p:sp>
      <p:sp>
        <p:nvSpPr>
          <p:cNvPr id="7" name="Line 8"/>
          <p:cNvSpPr>
            <a:spLocks noChangeShapeType="1"/>
          </p:cNvSpPr>
          <p:nvPr userDrawn="1"/>
        </p:nvSpPr>
        <p:spPr bwMode="auto">
          <a:xfrm>
            <a:off x="2971800" y="3048000"/>
            <a:ext cx="6172200" cy="0"/>
          </a:xfrm>
          <a:prstGeom prst="line">
            <a:avLst/>
          </a:prstGeom>
          <a:noFill/>
          <a:ln w="57150">
            <a:solidFill>
              <a:schemeClr val="bg2"/>
            </a:solidFill>
            <a:round/>
            <a:headEnd/>
            <a:tailEnd/>
          </a:ln>
          <a:effectLst/>
        </p:spPr>
        <p:txBody>
          <a:bodyPr wrap="none" anchor="ctr"/>
          <a:lstStyle/>
          <a:p>
            <a:pPr>
              <a:defRPr/>
            </a:pPr>
            <a:endParaRPr lang="en-US" dirty="0"/>
          </a:p>
        </p:txBody>
      </p:sp>
      <p:sp>
        <p:nvSpPr>
          <p:cNvPr id="50179" name="Rectangle 3"/>
          <p:cNvSpPr>
            <a:spLocks noGrp="1" noChangeArrowheads="1"/>
          </p:cNvSpPr>
          <p:nvPr>
            <p:ph type="ctrTitle"/>
          </p:nvPr>
        </p:nvSpPr>
        <p:spPr>
          <a:xfrm>
            <a:off x="2895600" y="1343025"/>
            <a:ext cx="6143625" cy="1495425"/>
          </a:xfrm>
        </p:spPr>
        <p:txBody>
          <a:bodyPr/>
          <a:lstStyle>
            <a:lvl1pPr algn="ctr">
              <a:defRPr/>
            </a:lvl1pPr>
          </a:lstStyle>
          <a:p>
            <a:r>
              <a:rPr lang="en-US"/>
              <a:t>Click to edit Master title style</a:t>
            </a:r>
          </a:p>
        </p:txBody>
      </p:sp>
      <p:sp>
        <p:nvSpPr>
          <p:cNvPr id="50180" name="Rectangle 4"/>
          <p:cNvSpPr>
            <a:spLocks noGrp="1" noChangeArrowheads="1"/>
          </p:cNvSpPr>
          <p:nvPr>
            <p:ph type="subTitle" idx="1"/>
          </p:nvPr>
        </p:nvSpPr>
        <p:spPr>
          <a:xfrm>
            <a:off x="2943225" y="3352800"/>
            <a:ext cx="6091238" cy="1752600"/>
          </a:xfrm>
        </p:spPr>
        <p:txBody>
          <a:bodyPr/>
          <a:lstStyle>
            <a:lvl1pPr marL="0" indent="0" algn="ctr">
              <a:buFont typeface="Monotype Sorts" pitchFamily="2" charset="2"/>
              <a:buNone/>
              <a:defRPr/>
            </a:lvl1pPr>
          </a:lstStyle>
          <a:p>
            <a:r>
              <a:rPr lang="en-US"/>
              <a:t>Click to edit Master subtitle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3200400"/>
            <a:ext cx="6665913" cy="958497"/>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752600" y="1700213"/>
            <a:ext cx="6665913" cy="10556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1295400"/>
            <a:ext cx="3429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295400"/>
            <a:ext cx="3657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6196"/>
            <a:ext cx="1865313" cy="1158904"/>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00200" y="1447800"/>
            <a:ext cx="1865313"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12311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71231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71231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OSFM - Flame"/>
          <p:cNvPicPr>
            <a:picLocks noChangeAspect="1" noChangeArrowheads="1"/>
          </p:cNvPicPr>
          <p:nvPr userDrawn="1"/>
        </p:nvPicPr>
        <p:blipFill>
          <a:blip r:embed="rId2" cstate="print"/>
          <a:srcRect/>
          <a:stretch>
            <a:fillRect/>
          </a:stretch>
        </p:blipFill>
        <p:spPr bwMode="auto">
          <a:xfrm>
            <a:off x="-31750" y="533400"/>
            <a:ext cx="3155950" cy="6324600"/>
          </a:xfrm>
          <a:prstGeom prst="rect">
            <a:avLst/>
          </a:prstGeom>
          <a:noFill/>
          <a:ln w="9525">
            <a:noFill/>
            <a:miter lim="800000"/>
            <a:headEnd/>
            <a:tailEnd/>
          </a:ln>
        </p:spPr>
      </p:pic>
      <p:pic>
        <p:nvPicPr>
          <p:cNvPr id="5" name="Picture 6" descr="OSFM - Color Logo"/>
          <p:cNvPicPr>
            <a:picLocks noChangeAspect="1" noChangeArrowheads="1"/>
          </p:cNvPicPr>
          <p:nvPr userDrawn="1"/>
        </p:nvPicPr>
        <p:blipFill>
          <a:blip r:embed="rId3" cstate="print"/>
          <a:srcRect/>
          <a:stretch>
            <a:fillRect/>
          </a:stretch>
        </p:blipFill>
        <p:spPr bwMode="auto">
          <a:xfrm>
            <a:off x="7872413" y="6159500"/>
            <a:ext cx="1195387" cy="622300"/>
          </a:xfrm>
          <a:prstGeom prst="rect">
            <a:avLst/>
          </a:prstGeom>
          <a:noFill/>
          <a:ln w="9525">
            <a:noFill/>
            <a:miter lim="800000"/>
            <a:headEnd/>
            <a:tailEnd/>
          </a:ln>
        </p:spPr>
      </p:pic>
      <p:sp>
        <p:nvSpPr>
          <p:cNvPr id="6" name="Line 5"/>
          <p:cNvSpPr>
            <a:spLocks noChangeShapeType="1"/>
          </p:cNvSpPr>
          <p:nvPr userDrawn="1"/>
        </p:nvSpPr>
        <p:spPr bwMode="auto">
          <a:xfrm>
            <a:off x="1295400" y="1143000"/>
            <a:ext cx="7848600" cy="0"/>
          </a:xfrm>
          <a:prstGeom prst="line">
            <a:avLst/>
          </a:prstGeom>
          <a:noFill/>
          <a:ln w="57150">
            <a:solidFill>
              <a:schemeClr val="bg2"/>
            </a:solidFill>
            <a:round/>
            <a:headEnd/>
            <a:tailEnd/>
          </a:ln>
          <a:effectLst/>
        </p:spPr>
        <p:txBody>
          <a:bodyPr wrap="none" anchor="ctr"/>
          <a:lstStyle/>
          <a:p>
            <a:pPr>
              <a:defRPr/>
            </a:pPr>
            <a:endParaRPr lang="en-US" dirty="0"/>
          </a:p>
        </p:txBody>
      </p:sp>
      <p:sp>
        <p:nvSpPr>
          <p:cNvPr id="7" name="Line 8"/>
          <p:cNvSpPr>
            <a:spLocks noChangeShapeType="1"/>
          </p:cNvSpPr>
          <p:nvPr userDrawn="1"/>
        </p:nvSpPr>
        <p:spPr bwMode="auto">
          <a:xfrm>
            <a:off x="2971800" y="3048000"/>
            <a:ext cx="6172200" cy="0"/>
          </a:xfrm>
          <a:prstGeom prst="line">
            <a:avLst/>
          </a:prstGeom>
          <a:noFill/>
          <a:ln w="57150">
            <a:solidFill>
              <a:schemeClr val="bg2"/>
            </a:solidFill>
            <a:round/>
            <a:headEnd/>
            <a:tailEnd/>
          </a:ln>
          <a:effectLst/>
        </p:spPr>
        <p:txBody>
          <a:bodyPr wrap="none" anchor="ctr"/>
          <a:lstStyle/>
          <a:p>
            <a:pPr>
              <a:defRPr/>
            </a:pPr>
            <a:endParaRPr lang="en-US" dirty="0"/>
          </a:p>
        </p:txBody>
      </p:sp>
      <p:sp>
        <p:nvSpPr>
          <p:cNvPr id="50179" name="Rectangle 3"/>
          <p:cNvSpPr>
            <a:spLocks noGrp="1" noChangeArrowheads="1"/>
          </p:cNvSpPr>
          <p:nvPr>
            <p:ph type="ctrTitle"/>
          </p:nvPr>
        </p:nvSpPr>
        <p:spPr>
          <a:xfrm>
            <a:off x="2895600" y="1343025"/>
            <a:ext cx="6143625" cy="1495425"/>
          </a:xfrm>
        </p:spPr>
        <p:txBody>
          <a:bodyPr/>
          <a:lstStyle>
            <a:lvl1pPr algn="ctr">
              <a:defRPr/>
            </a:lvl1pPr>
          </a:lstStyle>
          <a:p>
            <a:r>
              <a:rPr lang="en-US"/>
              <a:t>Click to edit Master title style</a:t>
            </a:r>
          </a:p>
        </p:txBody>
      </p:sp>
      <p:sp>
        <p:nvSpPr>
          <p:cNvPr id="50180" name="Rectangle 4"/>
          <p:cNvSpPr>
            <a:spLocks noGrp="1" noChangeArrowheads="1"/>
          </p:cNvSpPr>
          <p:nvPr>
            <p:ph type="subTitle" idx="1"/>
          </p:nvPr>
        </p:nvSpPr>
        <p:spPr>
          <a:xfrm>
            <a:off x="2943225" y="3352800"/>
            <a:ext cx="6091238" cy="1752600"/>
          </a:xfrm>
        </p:spPr>
        <p:txBody>
          <a:bodyPr/>
          <a:lstStyle>
            <a:lvl1pPr marL="0" indent="0" algn="ctr">
              <a:buFont typeface="Monotype Sorts" pitchFamily="2" charset="2"/>
              <a:buNone/>
              <a:defRPr/>
            </a:lvl1pPr>
          </a:lstStyle>
          <a:p>
            <a:r>
              <a:rPr lang="en-US"/>
              <a:t>Click to edit Master subtitle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3200400"/>
            <a:ext cx="6665913" cy="958497"/>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752600" y="1700213"/>
            <a:ext cx="6665913" cy="10556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1295400"/>
            <a:ext cx="3429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295400"/>
            <a:ext cx="3657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6196"/>
            <a:ext cx="1865313" cy="1158904"/>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00200" y="1447800"/>
            <a:ext cx="1865313"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12311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71231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71231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OSFM - Fla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0" y="533400"/>
            <a:ext cx="31559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OSFM - Color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72413" y="61595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
          <p:cNvSpPr>
            <a:spLocks noChangeShapeType="1"/>
          </p:cNvSpPr>
          <p:nvPr userDrawn="1"/>
        </p:nvSpPr>
        <p:spPr bwMode="auto">
          <a:xfrm>
            <a:off x="1295400" y="1143000"/>
            <a:ext cx="78486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9999"/>
              </a:solidFill>
            </a:endParaRPr>
          </a:p>
        </p:txBody>
      </p:sp>
      <p:sp>
        <p:nvSpPr>
          <p:cNvPr id="7" name="Line 8"/>
          <p:cNvSpPr>
            <a:spLocks noChangeShapeType="1"/>
          </p:cNvSpPr>
          <p:nvPr userDrawn="1"/>
        </p:nvSpPr>
        <p:spPr bwMode="auto">
          <a:xfrm>
            <a:off x="2971800" y="3048000"/>
            <a:ext cx="61722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9999"/>
              </a:solidFill>
            </a:endParaRPr>
          </a:p>
        </p:txBody>
      </p:sp>
      <p:sp>
        <p:nvSpPr>
          <p:cNvPr id="50179" name="Rectangle 3"/>
          <p:cNvSpPr>
            <a:spLocks noGrp="1" noChangeArrowheads="1"/>
          </p:cNvSpPr>
          <p:nvPr>
            <p:ph type="ctrTitle"/>
          </p:nvPr>
        </p:nvSpPr>
        <p:spPr>
          <a:xfrm>
            <a:off x="2895600" y="1343025"/>
            <a:ext cx="6143625" cy="1495425"/>
          </a:xfrm>
        </p:spPr>
        <p:txBody>
          <a:bodyPr/>
          <a:lstStyle>
            <a:lvl1pPr algn="ctr">
              <a:defRPr/>
            </a:lvl1pPr>
          </a:lstStyle>
          <a:p>
            <a:r>
              <a:rPr lang="en-US"/>
              <a:t>Click to edit Master title style</a:t>
            </a:r>
          </a:p>
        </p:txBody>
      </p:sp>
      <p:sp>
        <p:nvSpPr>
          <p:cNvPr id="50180" name="Rectangle 4"/>
          <p:cNvSpPr>
            <a:spLocks noGrp="1" noChangeArrowheads="1"/>
          </p:cNvSpPr>
          <p:nvPr>
            <p:ph type="subTitle" idx="1"/>
          </p:nvPr>
        </p:nvSpPr>
        <p:spPr>
          <a:xfrm>
            <a:off x="2943225" y="3352800"/>
            <a:ext cx="6091238" cy="1752600"/>
          </a:xfrm>
        </p:spPr>
        <p:txBody>
          <a:bodyPr/>
          <a:lstStyle>
            <a:lvl1pPr marL="0" indent="0" algn="ctr">
              <a:buFont typeface="Monotype Sorts" pitchFamily="2" charset="2"/>
              <a:buNone/>
              <a:defRPr/>
            </a:lvl1pPr>
          </a:lstStyle>
          <a:p>
            <a:r>
              <a:rPr lang="en-US"/>
              <a:t>Click to edit Master subtitle style</a:t>
            </a:r>
          </a:p>
        </p:txBody>
      </p:sp>
    </p:spTree>
    <p:extLst>
      <p:ext uri="{BB962C8B-B14F-4D97-AF65-F5344CB8AC3E}">
        <p14:creationId xmlns:p14="http://schemas.microsoft.com/office/powerpoint/2010/main" val="75130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433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3200400"/>
            <a:ext cx="6665913" cy="958497"/>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752600" y="1700213"/>
            <a:ext cx="6665913" cy="10556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96074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1295400"/>
            <a:ext cx="3429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295400"/>
            <a:ext cx="3657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610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4267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41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6196"/>
            <a:ext cx="1865313" cy="1158904"/>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00200" y="1447800"/>
            <a:ext cx="1865313"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3146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12311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71231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71231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8667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OSFM - Fla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3400"/>
            <a:ext cx="3124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OSFM - Color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72413" y="61595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
          <p:cNvSpPr>
            <a:spLocks noChangeShapeType="1"/>
          </p:cNvSpPr>
          <p:nvPr userDrawn="1"/>
        </p:nvSpPr>
        <p:spPr bwMode="auto">
          <a:xfrm>
            <a:off x="1295400" y="1143000"/>
            <a:ext cx="78486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9999"/>
              </a:solidFill>
            </a:endParaRPr>
          </a:p>
        </p:txBody>
      </p:sp>
      <p:sp>
        <p:nvSpPr>
          <p:cNvPr id="7" name="Line 8"/>
          <p:cNvSpPr>
            <a:spLocks noChangeShapeType="1"/>
          </p:cNvSpPr>
          <p:nvPr userDrawn="1"/>
        </p:nvSpPr>
        <p:spPr bwMode="auto">
          <a:xfrm>
            <a:off x="2971800" y="3048000"/>
            <a:ext cx="61722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9999"/>
              </a:solidFill>
            </a:endParaRPr>
          </a:p>
        </p:txBody>
      </p:sp>
      <p:sp>
        <p:nvSpPr>
          <p:cNvPr id="50179" name="Rectangle 3"/>
          <p:cNvSpPr>
            <a:spLocks noGrp="1" noChangeArrowheads="1"/>
          </p:cNvSpPr>
          <p:nvPr>
            <p:ph type="ctrTitle"/>
          </p:nvPr>
        </p:nvSpPr>
        <p:spPr>
          <a:xfrm>
            <a:off x="2895600" y="1343025"/>
            <a:ext cx="6143625" cy="1495425"/>
          </a:xfrm>
        </p:spPr>
        <p:txBody>
          <a:bodyPr/>
          <a:lstStyle>
            <a:lvl1pPr algn="ctr">
              <a:defRPr/>
            </a:lvl1pPr>
          </a:lstStyle>
          <a:p>
            <a:r>
              <a:rPr lang="en-US"/>
              <a:t>Click to edit Master title style</a:t>
            </a:r>
          </a:p>
        </p:txBody>
      </p:sp>
      <p:sp>
        <p:nvSpPr>
          <p:cNvPr id="50180" name="Rectangle 4"/>
          <p:cNvSpPr>
            <a:spLocks noGrp="1" noChangeArrowheads="1"/>
          </p:cNvSpPr>
          <p:nvPr>
            <p:ph type="subTitle" idx="1"/>
          </p:nvPr>
        </p:nvSpPr>
        <p:spPr>
          <a:xfrm>
            <a:off x="2943225" y="3352800"/>
            <a:ext cx="6091238" cy="1752600"/>
          </a:xfrm>
        </p:spPr>
        <p:txBody>
          <a:bodyPr/>
          <a:lstStyle>
            <a:lvl1pPr marL="0" indent="0" algn="ctr">
              <a:buFont typeface="Monotype Sorts" pitchFamily="2" charset="2"/>
              <a:buNone/>
              <a:defRPr/>
            </a:lvl1pPr>
          </a:lstStyle>
          <a:p>
            <a:r>
              <a:rPr lang="en-US"/>
              <a:t>Click to edit Master subtitle style</a:t>
            </a:r>
          </a:p>
        </p:txBody>
      </p:sp>
    </p:spTree>
    <p:extLst>
      <p:ext uri="{BB962C8B-B14F-4D97-AF65-F5344CB8AC3E}">
        <p14:creationId xmlns:p14="http://schemas.microsoft.com/office/powerpoint/2010/main" val="30610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315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56619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1295400"/>
            <a:ext cx="30099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05500" y="1295400"/>
            <a:ext cx="30099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2895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953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971800"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971800" y="53340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8525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1295400"/>
            <a:ext cx="30099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05500" y="1295400"/>
            <a:ext cx="30099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971800"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971800" y="53340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OSFM - Flame"/>
          <p:cNvPicPr>
            <a:picLocks noChangeAspect="1" noChangeArrowheads="1"/>
          </p:cNvPicPr>
          <p:nvPr userDrawn="1"/>
        </p:nvPicPr>
        <p:blipFill>
          <a:blip r:embed="rId2" cstate="print"/>
          <a:srcRect/>
          <a:stretch>
            <a:fillRect/>
          </a:stretch>
        </p:blipFill>
        <p:spPr bwMode="auto">
          <a:xfrm>
            <a:off x="-31750" y="533400"/>
            <a:ext cx="3155950" cy="6324600"/>
          </a:xfrm>
          <a:prstGeom prst="rect">
            <a:avLst/>
          </a:prstGeom>
          <a:noFill/>
          <a:ln w="9525">
            <a:noFill/>
            <a:miter lim="800000"/>
            <a:headEnd/>
            <a:tailEnd/>
          </a:ln>
        </p:spPr>
      </p:pic>
      <p:pic>
        <p:nvPicPr>
          <p:cNvPr id="5" name="Picture 6" descr="OSFM - Color Logo"/>
          <p:cNvPicPr>
            <a:picLocks noChangeAspect="1" noChangeArrowheads="1"/>
          </p:cNvPicPr>
          <p:nvPr userDrawn="1"/>
        </p:nvPicPr>
        <p:blipFill>
          <a:blip r:embed="rId3" cstate="print"/>
          <a:srcRect/>
          <a:stretch>
            <a:fillRect/>
          </a:stretch>
        </p:blipFill>
        <p:spPr bwMode="auto">
          <a:xfrm>
            <a:off x="7872413" y="6159500"/>
            <a:ext cx="1195387" cy="622300"/>
          </a:xfrm>
          <a:prstGeom prst="rect">
            <a:avLst/>
          </a:prstGeom>
          <a:noFill/>
          <a:ln w="9525">
            <a:noFill/>
            <a:miter lim="800000"/>
            <a:headEnd/>
            <a:tailEnd/>
          </a:ln>
        </p:spPr>
      </p:pic>
      <p:sp>
        <p:nvSpPr>
          <p:cNvPr id="6" name="Line 5"/>
          <p:cNvSpPr>
            <a:spLocks noChangeShapeType="1"/>
          </p:cNvSpPr>
          <p:nvPr userDrawn="1"/>
        </p:nvSpPr>
        <p:spPr bwMode="auto">
          <a:xfrm>
            <a:off x="1295400" y="1143000"/>
            <a:ext cx="7848600" cy="0"/>
          </a:xfrm>
          <a:prstGeom prst="line">
            <a:avLst/>
          </a:prstGeom>
          <a:noFill/>
          <a:ln w="57150">
            <a:solidFill>
              <a:schemeClr val="bg2"/>
            </a:solidFill>
            <a:round/>
            <a:headEnd/>
            <a:tailEnd/>
          </a:ln>
          <a:effectLst/>
        </p:spPr>
        <p:txBody>
          <a:bodyPr wrap="none" anchor="ctr"/>
          <a:lstStyle/>
          <a:p>
            <a:pPr>
              <a:defRPr/>
            </a:pPr>
            <a:endParaRPr lang="en-US" dirty="0"/>
          </a:p>
        </p:txBody>
      </p:sp>
      <p:sp>
        <p:nvSpPr>
          <p:cNvPr id="7" name="Line 8"/>
          <p:cNvSpPr>
            <a:spLocks noChangeShapeType="1"/>
          </p:cNvSpPr>
          <p:nvPr userDrawn="1"/>
        </p:nvSpPr>
        <p:spPr bwMode="auto">
          <a:xfrm>
            <a:off x="2971800" y="3048000"/>
            <a:ext cx="6172200" cy="0"/>
          </a:xfrm>
          <a:prstGeom prst="line">
            <a:avLst/>
          </a:prstGeom>
          <a:noFill/>
          <a:ln w="57150">
            <a:solidFill>
              <a:schemeClr val="bg2"/>
            </a:solidFill>
            <a:round/>
            <a:headEnd/>
            <a:tailEnd/>
          </a:ln>
          <a:effectLst/>
        </p:spPr>
        <p:txBody>
          <a:bodyPr wrap="none" anchor="ctr"/>
          <a:lstStyle/>
          <a:p>
            <a:pPr>
              <a:defRPr/>
            </a:pPr>
            <a:endParaRPr lang="en-US" dirty="0"/>
          </a:p>
        </p:txBody>
      </p:sp>
      <p:sp>
        <p:nvSpPr>
          <p:cNvPr id="50179" name="Rectangle 3"/>
          <p:cNvSpPr>
            <a:spLocks noGrp="1" noChangeArrowheads="1"/>
          </p:cNvSpPr>
          <p:nvPr>
            <p:ph type="ctrTitle"/>
          </p:nvPr>
        </p:nvSpPr>
        <p:spPr>
          <a:xfrm>
            <a:off x="2895600" y="1343025"/>
            <a:ext cx="6143625" cy="1495425"/>
          </a:xfrm>
        </p:spPr>
        <p:txBody>
          <a:bodyPr/>
          <a:lstStyle>
            <a:lvl1pPr algn="ctr">
              <a:defRPr/>
            </a:lvl1pPr>
          </a:lstStyle>
          <a:p>
            <a:r>
              <a:rPr lang="en-US"/>
              <a:t>Click to edit Master title style</a:t>
            </a:r>
          </a:p>
        </p:txBody>
      </p:sp>
      <p:sp>
        <p:nvSpPr>
          <p:cNvPr id="50180" name="Rectangle 4"/>
          <p:cNvSpPr>
            <a:spLocks noGrp="1" noChangeArrowheads="1"/>
          </p:cNvSpPr>
          <p:nvPr>
            <p:ph type="subTitle" idx="1"/>
          </p:nvPr>
        </p:nvSpPr>
        <p:spPr>
          <a:xfrm>
            <a:off x="2943225" y="3352800"/>
            <a:ext cx="6091238" cy="1752600"/>
          </a:xfrm>
        </p:spPr>
        <p:txBody>
          <a:bodyPr/>
          <a:lstStyle>
            <a:lvl1pPr marL="0" indent="0" algn="ctr">
              <a:buFont typeface="Monotype Sorts" pitchFamily="2" charset="2"/>
              <a:buNone/>
              <a:defRPr/>
            </a:lvl1pPr>
          </a:lstStyle>
          <a:p>
            <a:r>
              <a:rPr lang="en-US"/>
              <a:t>Click to edit Master subtitle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4.jpe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png"/><Relationship Id="rId5" Type="http://schemas.openxmlformats.org/officeDocument/2006/relationships/slideLayout" Target="../slideLayouts/slideLayout20.xml"/><Relationship Id="rId10" Type="http://schemas.openxmlformats.org/officeDocument/2006/relationships/image" Target="../media/image5.jpe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png"/><Relationship Id="rId5" Type="http://schemas.openxmlformats.org/officeDocument/2006/relationships/slideLayout" Target="../slideLayouts/slideLayout28.xml"/><Relationship Id="rId10" Type="http://schemas.openxmlformats.org/officeDocument/2006/relationships/image" Target="../media/image5.jpe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8" descr="OSFM - Flame"/>
          <p:cNvPicPr>
            <a:picLocks noChangeAspect="1" noChangeArrowheads="1"/>
          </p:cNvPicPr>
          <p:nvPr userDrawn="1"/>
        </p:nvPicPr>
        <p:blipFill>
          <a:blip r:embed="rId9" cstate="print"/>
          <a:srcRect/>
          <a:stretch>
            <a:fillRect/>
          </a:stretch>
        </p:blipFill>
        <p:spPr bwMode="auto">
          <a:xfrm>
            <a:off x="-31750" y="533400"/>
            <a:ext cx="3155950" cy="63246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1143000" y="228600"/>
            <a:ext cx="8001000" cy="1495425"/>
          </a:xfrm>
          <a:prstGeom prst="rect">
            <a:avLst/>
          </a:prstGeom>
          <a:noFill/>
          <a:ln w="9525" algn="ctr">
            <a:noFill/>
            <a:miter lim="800000"/>
            <a:headEnd/>
            <a:tailEnd/>
          </a:ln>
          <a:effectLst>
            <a:outerShdw dist="28398" dir="1593903" algn="ctr" rotWithShape="0">
              <a:srgbClr val="969696">
                <a:alpha val="50000"/>
              </a:srgbClr>
            </a:outerShdw>
          </a:effectLst>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8" name="Rectangle 4"/>
          <p:cNvSpPr>
            <a:spLocks noGrp="1" noChangeArrowheads="1"/>
          </p:cNvSpPr>
          <p:nvPr>
            <p:ph type="body" idx="1"/>
          </p:nvPr>
        </p:nvSpPr>
        <p:spPr bwMode="auto">
          <a:xfrm>
            <a:off x="2743200" y="1295400"/>
            <a:ext cx="6172200" cy="4800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3090" name="Line 18"/>
          <p:cNvSpPr>
            <a:spLocks noChangeShapeType="1"/>
          </p:cNvSpPr>
          <p:nvPr/>
        </p:nvSpPr>
        <p:spPr bwMode="auto">
          <a:xfrm>
            <a:off x="1074738" y="990600"/>
            <a:ext cx="8069262" cy="1588"/>
          </a:xfrm>
          <a:prstGeom prst="line">
            <a:avLst/>
          </a:prstGeom>
          <a:noFill/>
          <a:ln w="57150">
            <a:solidFill>
              <a:schemeClr val="bg2"/>
            </a:solidFill>
            <a:round/>
            <a:headEnd/>
            <a:tailEnd/>
          </a:ln>
          <a:effectLst/>
        </p:spPr>
        <p:txBody>
          <a:bodyPr wrap="none" anchor="ctr"/>
          <a:lstStyle/>
          <a:p>
            <a:pPr>
              <a:defRPr/>
            </a:pPr>
            <a:endParaRPr lang="en-US" dirty="0"/>
          </a:p>
        </p:txBody>
      </p:sp>
      <p:pic>
        <p:nvPicPr>
          <p:cNvPr id="1030" name="Picture 22" descr="OSFM - Color Logo"/>
          <p:cNvPicPr>
            <a:picLocks noChangeAspect="1" noChangeArrowheads="1"/>
          </p:cNvPicPr>
          <p:nvPr userDrawn="1"/>
        </p:nvPicPr>
        <p:blipFill>
          <a:blip r:embed="rId10" cstate="print"/>
          <a:srcRect/>
          <a:stretch>
            <a:fillRect/>
          </a:stretch>
        </p:blipFill>
        <p:spPr bwMode="auto">
          <a:xfrm>
            <a:off x="7872413" y="6159500"/>
            <a:ext cx="1195387" cy="622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 id="2147483700" r:id="rId2"/>
    <p:sldLayoutId id="2147483701" r:id="rId3"/>
    <p:sldLayoutId id="2147483702" r:id="rId4"/>
    <p:sldLayoutId id="2147483703" r:id="rId5"/>
    <p:sldLayoutId id="2147483704" r:id="rId6"/>
    <p:sldLayoutId id="2147483705" r:id="rId7"/>
  </p:sldLayoutIdLst>
  <p:txStyles>
    <p:titleStyle>
      <a:lvl1pPr algn="l" rtl="0" eaLnBrk="0" fontAlgn="base" hangingPunct="0">
        <a:spcBef>
          <a:spcPct val="0"/>
        </a:spcBef>
        <a:spcAft>
          <a:spcPct val="0"/>
        </a:spcAft>
        <a:defRPr sz="4600">
          <a:solidFill>
            <a:srgbClr val="993300"/>
          </a:solidFill>
          <a:latin typeface="+mj-lt"/>
          <a:ea typeface="+mj-ea"/>
          <a:cs typeface="+mj-cs"/>
        </a:defRPr>
      </a:lvl1pPr>
      <a:lvl2pPr algn="l" rtl="0" eaLnBrk="0" fontAlgn="base" hangingPunct="0">
        <a:spcBef>
          <a:spcPct val="0"/>
        </a:spcBef>
        <a:spcAft>
          <a:spcPct val="0"/>
        </a:spcAft>
        <a:defRPr sz="4600">
          <a:solidFill>
            <a:srgbClr val="993300"/>
          </a:solidFill>
          <a:latin typeface="FrnkGothITC Hv BT" pitchFamily="34" charset="0"/>
        </a:defRPr>
      </a:lvl2pPr>
      <a:lvl3pPr algn="l" rtl="0" eaLnBrk="0" fontAlgn="base" hangingPunct="0">
        <a:spcBef>
          <a:spcPct val="0"/>
        </a:spcBef>
        <a:spcAft>
          <a:spcPct val="0"/>
        </a:spcAft>
        <a:defRPr sz="4600">
          <a:solidFill>
            <a:srgbClr val="993300"/>
          </a:solidFill>
          <a:latin typeface="FrnkGothITC Hv BT" pitchFamily="34" charset="0"/>
        </a:defRPr>
      </a:lvl3pPr>
      <a:lvl4pPr algn="l" rtl="0" eaLnBrk="0" fontAlgn="base" hangingPunct="0">
        <a:spcBef>
          <a:spcPct val="0"/>
        </a:spcBef>
        <a:spcAft>
          <a:spcPct val="0"/>
        </a:spcAft>
        <a:defRPr sz="4600">
          <a:solidFill>
            <a:srgbClr val="993300"/>
          </a:solidFill>
          <a:latin typeface="FrnkGothITC Hv BT" pitchFamily="34" charset="0"/>
        </a:defRPr>
      </a:lvl4pPr>
      <a:lvl5pPr algn="l" rtl="0" eaLnBrk="0" fontAlgn="base" hangingPunct="0">
        <a:spcBef>
          <a:spcPct val="0"/>
        </a:spcBef>
        <a:spcAft>
          <a:spcPct val="0"/>
        </a:spcAft>
        <a:defRPr sz="4600">
          <a:solidFill>
            <a:srgbClr val="993300"/>
          </a:solidFill>
          <a:latin typeface="FrnkGothITC Hv BT" pitchFamily="34" charset="0"/>
        </a:defRPr>
      </a:lvl5pPr>
      <a:lvl6pPr marL="457200" algn="l" rtl="0" eaLnBrk="0" fontAlgn="base" hangingPunct="0">
        <a:spcBef>
          <a:spcPct val="0"/>
        </a:spcBef>
        <a:spcAft>
          <a:spcPct val="0"/>
        </a:spcAft>
        <a:defRPr sz="4600">
          <a:solidFill>
            <a:srgbClr val="993300"/>
          </a:solidFill>
          <a:latin typeface="FrnkGothITC Hv BT" pitchFamily="34" charset="0"/>
        </a:defRPr>
      </a:lvl6pPr>
      <a:lvl7pPr marL="914400" algn="l" rtl="0" eaLnBrk="0" fontAlgn="base" hangingPunct="0">
        <a:spcBef>
          <a:spcPct val="0"/>
        </a:spcBef>
        <a:spcAft>
          <a:spcPct val="0"/>
        </a:spcAft>
        <a:defRPr sz="4600">
          <a:solidFill>
            <a:srgbClr val="993300"/>
          </a:solidFill>
          <a:latin typeface="FrnkGothITC Hv BT" pitchFamily="34" charset="0"/>
        </a:defRPr>
      </a:lvl7pPr>
      <a:lvl8pPr marL="1371600" algn="l" rtl="0" eaLnBrk="0" fontAlgn="base" hangingPunct="0">
        <a:spcBef>
          <a:spcPct val="0"/>
        </a:spcBef>
        <a:spcAft>
          <a:spcPct val="0"/>
        </a:spcAft>
        <a:defRPr sz="4600">
          <a:solidFill>
            <a:srgbClr val="993300"/>
          </a:solidFill>
          <a:latin typeface="FrnkGothITC Hv BT" pitchFamily="34" charset="0"/>
        </a:defRPr>
      </a:lvl8pPr>
      <a:lvl9pPr marL="1828800" algn="l" rtl="0" eaLnBrk="0" fontAlgn="base" hangingPunct="0">
        <a:spcBef>
          <a:spcPct val="0"/>
        </a:spcBef>
        <a:spcAft>
          <a:spcPct val="0"/>
        </a:spcAft>
        <a:defRPr sz="4600">
          <a:solidFill>
            <a:srgbClr val="993300"/>
          </a:solidFill>
          <a:latin typeface="FrnkGothITC Hv BT" pitchFamily="34" charset="0"/>
        </a:defRPr>
      </a:lvl9pPr>
    </p:titleStyle>
    <p:bodyStyle>
      <a:lvl1pPr marL="342900" indent="-342900" algn="l" rtl="0" eaLnBrk="0" fontAlgn="base" hangingPunct="0">
        <a:spcBef>
          <a:spcPct val="20000"/>
        </a:spcBef>
        <a:spcAft>
          <a:spcPct val="0"/>
        </a:spcAft>
        <a:buClr>
          <a:srgbClr val="993300"/>
        </a:buClr>
        <a:buSzPct val="50000"/>
        <a:buFont typeface="Monotype Sorts" pitchFamily="2" charset="2"/>
        <a:buChar char="n"/>
        <a:defRPr kumimoji="1"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cs typeface="Times New Roman" pitchFamily="18"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OSFM Flame 2.jpg"/>
          <p:cNvPicPr>
            <a:picLocks noChangeAspect="1"/>
          </p:cNvPicPr>
          <p:nvPr userDrawn="1"/>
        </p:nvPicPr>
        <p:blipFill>
          <a:blip r:embed="rId10" cstate="print"/>
          <a:srcRect/>
          <a:stretch>
            <a:fillRect/>
          </a:stretch>
        </p:blipFill>
        <p:spPr bwMode="auto">
          <a:xfrm>
            <a:off x="0" y="0"/>
            <a:ext cx="8570913" cy="68580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1757363" y="228600"/>
            <a:ext cx="7386637" cy="1495425"/>
          </a:xfrm>
          <a:prstGeom prst="rect">
            <a:avLst/>
          </a:prstGeom>
          <a:noFill/>
          <a:ln w="9525" algn="ctr">
            <a:noFill/>
            <a:miter lim="800000"/>
            <a:headEnd/>
            <a:tailEnd/>
          </a:ln>
          <a:effectLst>
            <a:outerShdw dist="28398" dir="1593903" algn="ctr" rotWithShape="0">
              <a:srgbClr val="969696">
                <a:alpha val="50000"/>
              </a:srgbClr>
            </a:outerShdw>
          </a:effectLst>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1752600" y="1295400"/>
            <a:ext cx="7162800" cy="4800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53" name="Picture 22" descr="OSFM - Color Logo"/>
          <p:cNvPicPr>
            <a:picLocks noChangeAspect="1" noChangeArrowheads="1"/>
          </p:cNvPicPr>
          <p:nvPr userDrawn="1"/>
        </p:nvPicPr>
        <p:blipFill>
          <a:blip r:embed="rId11" cstate="print"/>
          <a:srcRect/>
          <a:stretch>
            <a:fillRect/>
          </a:stretch>
        </p:blipFill>
        <p:spPr bwMode="auto">
          <a:xfrm>
            <a:off x="7872413" y="6159500"/>
            <a:ext cx="1195387" cy="622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1" r:id="rId1"/>
    <p:sldLayoutId id="2147483706" r:id="rId2"/>
    <p:sldLayoutId id="2147483707" r:id="rId3"/>
    <p:sldLayoutId id="2147483708" r:id="rId4"/>
    <p:sldLayoutId id="2147483709" r:id="rId5"/>
    <p:sldLayoutId id="2147483710" r:id="rId6"/>
    <p:sldLayoutId id="2147483711" r:id="rId7"/>
    <p:sldLayoutId id="2147483712" r:id="rId8"/>
  </p:sldLayoutIdLst>
  <p:txStyles>
    <p:titleStyle>
      <a:lvl1pPr algn="l" rtl="0" eaLnBrk="0" fontAlgn="base" hangingPunct="0">
        <a:spcBef>
          <a:spcPct val="0"/>
        </a:spcBef>
        <a:spcAft>
          <a:spcPct val="0"/>
        </a:spcAft>
        <a:defRPr sz="4600">
          <a:solidFill>
            <a:srgbClr val="993300"/>
          </a:solidFill>
          <a:latin typeface="+mj-lt"/>
          <a:ea typeface="+mj-ea"/>
          <a:cs typeface="+mj-cs"/>
        </a:defRPr>
      </a:lvl1pPr>
      <a:lvl2pPr algn="l" rtl="0" eaLnBrk="0" fontAlgn="base" hangingPunct="0">
        <a:spcBef>
          <a:spcPct val="0"/>
        </a:spcBef>
        <a:spcAft>
          <a:spcPct val="0"/>
        </a:spcAft>
        <a:defRPr sz="4600">
          <a:solidFill>
            <a:srgbClr val="993300"/>
          </a:solidFill>
          <a:latin typeface="FrnkGothITC Hv BT" pitchFamily="34" charset="0"/>
        </a:defRPr>
      </a:lvl2pPr>
      <a:lvl3pPr algn="l" rtl="0" eaLnBrk="0" fontAlgn="base" hangingPunct="0">
        <a:spcBef>
          <a:spcPct val="0"/>
        </a:spcBef>
        <a:spcAft>
          <a:spcPct val="0"/>
        </a:spcAft>
        <a:defRPr sz="4600">
          <a:solidFill>
            <a:srgbClr val="993300"/>
          </a:solidFill>
          <a:latin typeface="FrnkGothITC Hv BT" pitchFamily="34" charset="0"/>
        </a:defRPr>
      </a:lvl3pPr>
      <a:lvl4pPr algn="l" rtl="0" eaLnBrk="0" fontAlgn="base" hangingPunct="0">
        <a:spcBef>
          <a:spcPct val="0"/>
        </a:spcBef>
        <a:spcAft>
          <a:spcPct val="0"/>
        </a:spcAft>
        <a:defRPr sz="4600">
          <a:solidFill>
            <a:srgbClr val="993300"/>
          </a:solidFill>
          <a:latin typeface="FrnkGothITC Hv BT" pitchFamily="34" charset="0"/>
        </a:defRPr>
      </a:lvl4pPr>
      <a:lvl5pPr algn="l" rtl="0" eaLnBrk="0" fontAlgn="base" hangingPunct="0">
        <a:spcBef>
          <a:spcPct val="0"/>
        </a:spcBef>
        <a:spcAft>
          <a:spcPct val="0"/>
        </a:spcAft>
        <a:defRPr sz="4600">
          <a:solidFill>
            <a:srgbClr val="993300"/>
          </a:solidFill>
          <a:latin typeface="FrnkGothITC Hv BT" pitchFamily="34" charset="0"/>
        </a:defRPr>
      </a:lvl5pPr>
      <a:lvl6pPr marL="457200" algn="l" rtl="0" eaLnBrk="0" fontAlgn="base" hangingPunct="0">
        <a:spcBef>
          <a:spcPct val="0"/>
        </a:spcBef>
        <a:spcAft>
          <a:spcPct val="0"/>
        </a:spcAft>
        <a:defRPr sz="4600">
          <a:solidFill>
            <a:srgbClr val="993300"/>
          </a:solidFill>
          <a:latin typeface="FrnkGothITC Hv BT" pitchFamily="34" charset="0"/>
        </a:defRPr>
      </a:lvl6pPr>
      <a:lvl7pPr marL="914400" algn="l" rtl="0" eaLnBrk="0" fontAlgn="base" hangingPunct="0">
        <a:spcBef>
          <a:spcPct val="0"/>
        </a:spcBef>
        <a:spcAft>
          <a:spcPct val="0"/>
        </a:spcAft>
        <a:defRPr sz="4600">
          <a:solidFill>
            <a:srgbClr val="993300"/>
          </a:solidFill>
          <a:latin typeface="FrnkGothITC Hv BT" pitchFamily="34" charset="0"/>
        </a:defRPr>
      </a:lvl7pPr>
      <a:lvl8pPr marL="1371600" algn="l" rtl="0" eaLnBrk="0" fontAlgn="base" hangingPunct="0">
        <a:spcBef>
          <a:spcPct val="0"/>
        </a:spcBef>
        <a:spcAft>
          <a:spcPct val="0"/>
        </a:spcAft>
        <a:defRPr sz="4600">
          <a:solidFill>
            <a:srgbClr val="993300"/>
          </a:solidFill>
          <a:latin typeface="FrnkGothITC Hv BT" pitchFamily="34" charset="0"/>
        </a:defRPr>
      </a:lvl8pPr>
      <a:lvl9pPr marL="1828800" algn="l" rtl="0" eaLnBrk="0" fontAlgn="base" hangingPunct="0">
        <a:spcBef>
          <a:spcPct val="0"/>
        </a:spcBef>
        <a:spcAft>
          <a:spcPct val="0"/>
        </a:spcAft>
        <a:defRPr sz="4600">
          <a:solidFill>
            <a:srgbClr val="993300"/>
          </a:solidFill>
          <a:latin typeface="FrnkGothITC Hv BT" pitchFamily="34" charset="0"/>
        </a:defRPr>
      </a:lvl9pPr>
    </p:titleStyle>
    <p:bodyStyle>
      <a:lvl1pPr marL="342900" indent="-342900" algn="l" rtl="0" eaLnBrk="0" fontAlgn="base" hangingPunct="0">
        <a:spcBef>
          <a:spcPct val="20000"/>
        </a:spcBef>
        <a:spcAft>
          <a:spcPct val="0"/>
        </a:spcAft>
        <a:buClr>
          <a:srgbClr val="993300"/>
        </a:buClr>
        <a:buSzPct val="50000"/>
        <a:buFont typeface="Monotype Sorts" pitchFamily="2" charset="2"/>
        <a:buChar char="n"/>
        <a:defRPr kumimoji="1"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cs typeface="Times New Roman" pitchFamily="18"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descr="OSFM Flame 3.jpg"/>
          <p:cNvPicPr>
            <a:picLocks noChangeAspect="1"/>
          </p:cNvPicPr>
          <p:nvPr userDrawn="1"/>
        </p:nvPicPr>
        <p:blipFill>
          <a:blip r:embed="rId10" cstate="print"/>
          <a:srcRect/>
          <a:stretch>
            <a:fillRect/>
          </a:stretch>
        </p:blipFill>
        <p:spPr bwMode="auto">
          <a:xfrm>
            <a:off x="0" y="0"/>
            <a:ext cx="8875713" cy="68580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265113" y="228600"/>
            <a:ext cx="8878887" cy="800100"/>
          </a:xfrm>
          <a:prstGeom prst="rect">
            <a:avLst/>
          </a:prstGeom>
          <a:noFill/>
          <a:ln w="9525" algn="ctr">
            <a:noFill/>
            <a:miter lim="800000"/>
            <a:headEnd/>
            <a:tailEnd/>
          </a:ln>
          <a:effectLst>
            <a:outerShdw dist="28398" dir="1593903" algn="ctr" rotWithShape="0">
              <a:srgbClr val="969696">
                <a:alpha val="50000"/>
              </a:srgbClr>
            </a:outerShdw>
          </a:effectLst>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04800" y="1295400"/>
            <a:ext cx="8610600" cy="4800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3077" name="Picture 22" descr="OSFM - Color Logo"/>
          <p:cNvPicPr>
            <a:picLocks noChangeAspect="1" noChangeArrowheads="1"/>
          </p:cNvPicPr>
          <p:nvPr userDrawn="1"/>
        </p:nvPicPr>
        <p:blipFill>
          <a:blip r:embed="rId11" cstate="print"/>
          <a:srcRect/>
          <a:stretch>
            <a:fillRect/>
          </a:stretch>
        </p:blipFill>
        <p:spPr bwMode="auto">
          <a:xfrm>
            <a:off x="7872413" y="6159500"/>
            <a:ext cx="1195387" cy="622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2" r:id="rId1"/>
    <p:sldLayoutId id="2147483713" r:id="rId2"/>
    <p:sldLayoutId id="2147483714" r:id="rId3"/>
    <p:sldLayoutId id="2147483715" r:id="rId4"/>
    <p:sldLayoutId id="2147483716" r:id="rId5"/>
    <p:sldLayoutId id="2147483717" r:id="rId6"/>
    <p:sldLayoutId id="2147483718" r:id="rId7"/>
    <p:sldLayoutId id="2147483719" r:id="rId8"/>
  </p:sldLayoutIdLst>
  <p:txStyles>
    <p:titleStyle>
      <a:lvl1pPr algn="l" rtl="0" eaLnBrk="0" fontAlgn="base" hangingPunct="0">
        <a:spcBef>
          <a:spcPct val="0"/>
        </a:spcBef>
        <a:spcAft>
          <a:spcPct val="0"/>
        </a:spcAft>
        <a:defRPr sz="4600">
          <a:solidFill>
            <a:srgbClr val="993300"/>
          </a:solidFill>
          <a:latin typeface="+mj-lt"/>
          <a:ea typeface="+mj-ea"/>
          <a:cs typeface="+mj-cs"/>
        </a:defRPr>
      </a:lvl1pPr>
      <a:lvl2pPr algn="l" rtl="0" eaLnBrk="0" fontAlgn="base" hangingPunct="0">
        <a:spcBef>
          <a:spcPct val="0"/>
        </a:spcBef>
        <a:spcAft>
          <a:spcPct val="0"/>
        </a:spcAft>
        <a:defRPr sz="4600">
          <a:solidFill>
            <a:srgbClr val="993300"/>
          </a:solidFill>
          <a:latin typeface="FrnkGothITC Hv BT" pitchFamily="34" charset="0"/>
        </a:defRPr>
      </a:lvl2pPr>
      <a:lvl3pPr algn="l" rtl="0" eaLnBrk="0" fontAlgn="base" hangingPunct="0">
        <a:spcBef>
          <a:spcPct val="0"/>
        </a:spcBef>
        <a:spcAft>
          <a:spcPct val="0"/>
        </a:spcAft>
        <a:defRPr sz="4600">
          <a:solidFill>
            <a:srgbClr val="993300"/>
          </a:solidFill>
          <a:latin typeface="FrnkGothITC Hv BT" pitchFamily="34" charset="0"/>
        </a:defRPr>
      </a:lvl3pPr>
      <a:lvl4pPr algn="l" rtl="0" eaLnBrk="0" fontAlgn="base" hangingPunct="0">
        <a:spcBef>
          <a:spcPct val="0"/>
        </a:spcBef>
        <a:spcAft>
          <a:spcPct val="0"/>
        </a:spcAft>
        <a:defRPr sz="4600">
          <a:solidFill>
            <a:srgbClr val="993300"/>
          </a:solidFill>
          <a:latin typeface="FrnkGothITC Hv BT" pitchFamily="34" charset="0"/>
        </a:defRPr>
      </a:lvl4pPr>
      <a:lvl5pPr algn="l" rtl="0" eaLnBrk="0" fontAlgn="base" hangingPunct="0">
        <a:spcBef>
          <a:spcPct val="0"/>
        </a:spcBef>
        <a:spcAft>
          <a:spcPct val="0"/>
        </a:spcAft>
        <a:defRPr sz="4600">
          <a:solidFill>
            <a:srgbClr val="993300"/>
          </a:solidFill>
          <a:latin typeface="FrnkGothITC Hv BT" pitchFamily="34" charset="0"/>
        </a:defRPr>
      </a:lvl5pPr>
      <a:lvl6pPr marL="457200" algn="l" rtl="0" eaLnBrk="0" fontAlgn="base" hangingPunct="0">
        <a:spcBef>
          <a:spcPct val="0"/>
        </a:spcBef>
        <a:spcAft>
          <a:spcPct val="0"/>
        </a:spcAft>
        <a:defRPr sz="4600">
          <a:solidFill>
            <a:srgbClr val="993300"/>
          </a:solidFill>
          <a:latin typeface="FrnkGothITC Hv BT" pitchFamily="34" charset="0"/>
        </a:defRPr>
      </a:lvl6pPr>
      <a:lvl7pPr marL="914400" algn="l" rtl="0" eaLnBrk="0" fontAlgn="base" hangingPunct="0">
        <a:spcBef>
          <a:spcPct val="0"/>
        </a:spcBef>
        <a:spcAft>
          <a:spcPct val="0"/>
        </a:spcAft>
        <a:defRPr sz="4600">
          <a:solidFill>
            <a:srgbClr val="993300"/>
          </a:solidFill>
          <a:latin typeface="FrnkGothITC Hv BT" pitchFamily="34" charset="0"/>
        </a:defRPr>
      </a:lvl7pPr>
      <a:lvl8pPr marL="1371600" algn="l" rtl="0" eaLnBrk="0" fontAlgn="base" hangingPunct="0">
        <a:spcBef>
          <a:spcPct val="0"/>
        </a:spcBef>
        <a:spcAft>
          <a:spcPct val="0"/>
        </a:spcAft>
        <a:defRPr sz="4600">
          <a:solidFill>
            <a:srgbClr val="993300"/>
          </a:solidFill>
          <a:latin typeface="FrnkGothITC Hv BT" pitchFamily="34" charset="0"/>
        </a:defRPr>
      </a:lvl8pPr>
      <a:lvl9pPr marL="1828800" algn="l" rtl="0" eaLnBrk="0" fontAlgn="base" hangingPunct="0">
        <a:spcBef>
          <a:spcPct val="0"/>
        </a:spcBef>
        <a:spcAft>
          <a:spcPct val="0"/>
        </a:spcAft>
        <a:defRPr sz="4600">
          <a:solidFill>
            <a:srgbClr val="993300"/>
          </a:solidFill>
          <a:latin typeface="FrnkGothITC Hv BT" pitchFamily="34" charset="0"/>
        </a:defRPr>
      </a:lvl9pPr>
    </p:titleStyle>
    <p:bodyStyle>
      <a:lvl1pPr marL="342900" indent="-342900" algn="l" rtl="0" eaLnBrk="0" fontAlgn="base" hangingPunct="0">
        <a:spcBef>
          <a:spcPct val="20000"/>
        </a:spcBef>
        <a:spcAft>
          <a:spcPct val="0"/>
        </a:spcAft>
        <a:buClr>
          <a:srgbClr val="993300"/>
        </a:buClr>
        <a:buSzPct val="50000"/>
        <a:buFont typeface="Monotype Sorts" pitchFamily="2" charset="2"/>
        <a:buChar char="n"/>
        <a:defRPr kumimoji="1"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cs typeface="Times New Roman" pitchFamily="18"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descr="OSFM Flame 3.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265113" y="228600"/>
            <a:ext cx="8878887" cy="800100"/>
          </a:xfrm>
          <a:prstGeom prst="rect">
            <a:avLst/>
          </a:prstGeom>
          <a:noFill/>
          <a:ln>
            <a:noFill/>
          </a:ln>
          <a:effectLst>
            <a:outerShdw dist="28398" dir="1593903" algn="ctr" rotWithShape="0">
              <a:srgbClr val="96969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3076" name="Rectangle 4"/>
          <p:cNvSpPr>
            <a:spLocks noGrp="1" noChangeArrowheads="1"/>
          </p:cNvSpPr>
          <p:nvPr>
            <p:ph type="body" idx="1"/>
          </p:nvPr>
        </p:nvSpPr>
        <p:spPr bwMode="auto">
          <a:xfrm>
            <a:off x="304800" y="1295400"/>
            <a:ext cx="861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pic>
        <p:nvPicPr>
          <p:cNvPr id="3077" name="Picture 22" descr="OSFM - Color Logo"/>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72413" y="61595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7467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txStyles>
    <p:titleStyle>
      <a:lvl1pPr algn="l" rtl="0" eaLnBrk="0" fontAlgn="base" hangingPunct="0">
        <a:spcBef>
          <a:spcPct val="0"/>
        </a:spcBef>
        <a:spcAft>
          <a:spcPct val="0"/>
        </a:spcAft>
        <a:defRPr sz="4600">
          <a:solidFill>
            <a:srgbClr val="993300"/>
          </a:solidFill>
          <a:latin typeface="+mj-lt"/>
          <a:ea typeface="+mj-ea"/>
          <a:cs typeface="+mj-cs"/>
        </a:defRPr>
      </a:lvl1pPr>
      <a:lvl2pPr algn="l" rtl="0" eaLnBrk="0" fontAlgn="base" hangingPunct="0">
        <a:spcBef>
          <a:spcPct val="0"/>
        </a:spcBef>
        <a:spcAft>
          <a:spcPct val="0"/>
        </a:spcAft>
        <a:defRPr sz="4600">
          <a:solidFill>
            <a:srgbClr val="993300"/>
          </a:solidFill>
          <a:latin typeface="FrnkGothITC Hv BT" pitchFamily="34" charset="0"/>
        </a:defRPr>
      </a:lvl2pPr>
      <a:lvl3pPr algn="l" rtl="0" eaLnBrk="0" fontAlgn="base" hangingPunct="0">
        <a:spcBef>
          <a:spcPct val="0"/>
        </a:spcBef>
        <a:spcAft>
          <a:spcPct val="0"/>
        </a:spcAft>
        <a:defRPr sz="4600">
          <a:solidFill>
            <a:srgbClr val="993300"/>
          </a:solidFill>
          <a:latin typeface="FrnkGothITC Hv BT" pitchFamily="34" charset="0"/>
        </a:defRPr>
      </a:lvl3pPr>
      <a:lvl4pPr algn="l" rtl="0" eaLnBrk="0" fontAlgn="base" hangingPunct="0">
        <a:spcBef>
          <a:spcPct val="0"/>
        </a:spcBef>
        <a:spcAft>
          <a:spcPct val="0"/>
        </a:spcAft>
        <a:defRPr sz="4600">
          <a:solidFill>
            <a:srgbClr val="993300"/>
          </a:solidFill>
          <a:latin typeface="FrnkGothITC Hv BT" pitchFamily="34" charset="0"/>
        </a:defRPr>
      </a:lvl4pPr>
      <a:lvl5pPr algn="l" rtl="0" eaLnBrk="0" fontAlgn="base" hangingPunct="0">
        <a:spcBef>
          <a:spcPct val="0"/>
        </a:spcBef>
        <a:spcAft>
          <a:spcPct val="0"/>
        </a:spcAft>
        <a:defRPr sz="4600">
          <a:solidFill>
            <a:srgbClr val="993300"/>
          </a:solidFill>
          <a:latin typeface="FrnkGothITC Hv BT" pitchFamily="34" charset="0"/>
        </a:defRPr>
      </a:lvl5pPr>
      <a:lvl6pPr marL="457200" algn="l" rtl="0" eaLnBrk="0" fontAlgn="base" hangingPunct="0">
        <a:spcBef>
          <a:spcPct val="0"/>
        </a:spcBef>
        <a:spcAft>
          <a:spcPct val="0"/>
        </a:spcAft>
        <a:defRPr sz="4600">
          <a:solidFill>
            <a:srgbClr val="993300"/>
          </a:solidFill>
          <a:latin typeface="FrnkGothITC Hv BT" pitchFamily="34" charset="0"/>
        </a:defRPr>
      </a:lvl6pPr>
      <a:lvl7pPr marL="914400" algn="l" rtl="0" eaLnBrk="0" fontAlgn="base" hangingPunct="0">
        <a:spcBef>
          <a:spcPct val="0"/>
        </a:spcBef>
        <a:spcAft>
          <a:spcPct val="0"/>
        </a:spcAft>
        <a:defRPr sz="4600">
          <a:solidFill>
            <a:srgbClr val="993300"/>
          </a:solidFill>
          <a:latin typeface="FrnkGothITC Hv BT" pitchFamily="34" charset="0"/>
        </a:defRPr>
      </a:lvl7pPr>
      <a:lvl8pPr marL="1371600" algn="l" rtl="0" eaLnBrk="0" fontAlgn="base" hangingPunct="0">
        <a:spcBef>
          <a:spcPct val="0"/>
        </a:spcBef>
        <a:spcAft>
          <a:spcPct val="0"/>
        </a:spcAft>
        <a:defRPr sz="4600">
          <a:solidFill>
            <a:srgbClr val="993300"/>
          </a:solidFill>
          <a:latin typeface="FrnkGothITC Hv BT" pitchFamily="34" charset="0"/>
        </a:defRPr>
      </a:lvl8pPr>
      <a:lvl9pPr marL="1828800" algn="l" rtl="0" eaLnBrk="0" fontAlgn="base" hangingPunct="0">
        <a:spcBef>
          <a:spcPct val="0"/>
        </a:spcBef>
        <a:spcAft>
          <a:spcPct val="0"/>
        </a:spcAft>
        <a:defRPr sz="4600">
          <a:solidFill>
            <a:srgbClr val="993300"/>
          </a:solidFill>
          <a:latin typeface="FrnkGothITC Hv BT" pitchFamily="34" charset="0"/>
        </a:defRPr>
      </a:lvl9pPr>
    </p:titleStyle>
    <p:bodyStyle>
      <a:lvl1pPr marL="342900" indent="-342900" algn="l" rtl="0" eaLnBrk="0" fontAlgn="base" hangingPunct="0">
        <a:spcBef>
          <a:spcPct val="20000"/>
        </a:spcBef>
        <a:spcAft>
          <a:spcPct val="0"/>
        </a:spcAft>
        <a:buClr>
          <a:srgbClr val="993300"/>
        </a:buClr>
        <a:buSzPct val="50000"/>
        <a:buFont typeface="Monotype Sorts" charset="2"/>
        <a:buChar char="n"/>
        <a:defRPr kumimoji="1"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cs typeface="Times New Roman" pitchFamily="18"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8" descr="OSFM - Flame"/>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0" y="533400"/>
            <a:ext cx="31559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143000" y="228600"/>
            <a:ext cx="8001000" cy="1495425"/>
          </a:xfrm>
          <a:prstGeom prst="rect">
            <a:avLst/>
          </a:prstGeom>
          <a:noFill/>
          <a:ln>
            <a:noFill/>
          </a:ln>
          <a:effectLst>
            <a:outerShdw dist="28398" dir="1593903" algn="ctr" rotWithShape="0">
              <a:srgbClr val="96969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2743200" y="1295400"/>
            <a:ext cx="6172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9" name="Line 18"/>
          <p:cNvSpPr>
            <a:spLocks noChangeShapeType="1"/>
          </p:cNvSpPr>
          <p:nvPr/>
        </p:nvSpPr>
        <p:spPr bwMode="auto">
          <a:xfrm>
            <a:off x="1074738" y="990600"/>
            <a:ext cx="8069262" cy="1588"/>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9999"/>
              </a:solidFill>
            </a:endParaRPr>
          </a:p>
        </p:txBody>
      </p:sp>
      <p:pic>
        <p:nvPicPr>
          <p:cNvPr id="1030" name="Picture 22" descr="OSFM - Color Logo"/>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72413" y="61595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7621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rtl="0" eaLnBrk="0" fontAlgn="base" hangingPunct="0">
        <a:spcBef>
          <a:spcPct val="0"/>
        </a:spcBef>
        <a:spcAft>
          <a:spcPct val="0"/>
        </a:spcAft>
        <a:defRPr sz="4600">
          <a:solidFill>
            <a:srgbClr val="993300"/>
          </a:solidFill>
          <a:latin typeface="+mj-lt"/>
          <a:ea typeface="+mj-ea"/>
          <a:cs typeface="+mj-cs"/>
        </a:defRPr>
      </a:lvl1pPr>
      <a:lvl2pPr algn="l" rtl="0" eaLnBrk="0" fontAlgn="base" hangingPunct="0">
        <a:spcBef>
          <a:spcPct val="0"/>
        </a:spcBef>
        <a:spcAft>
          <a:spcPct val="0"/>
        </a:spcAft>
        <a:defRPr sz="4600">
          <a:solidFill>
            <a:srgbClr val="993300"/>
          </a:solidFill>
          <a:latin typeface="FrnkGothITC Hv BT" pitchFamily="34" charset="0"/>
        </a:defRPr>
      </a:lvl2pPr>
      <a:lvl3pPr algn="l" rtl="0" eaLnBrk="0" fontAlgn="base" hangingPunct="0">
        <a:spcBef>
          <a:spcPct val="0"/>
        </a:spcBef>
        <a:spcAft>
          <a:spcPct val="0"/>
        </a:spcAft>
        <a:defRPr sz="4600">
          <a:solidFill>
            <a:srgbClr val="993300"/>
          </a:solidFill>
          <a:latin typeface="FrnkGothITC Hv BT" pitchFamily="34" charset="0"/>
        </a:defRPr>
      </a:lvl3pPr>
      <a:lvl4pPr algn="l" rtl="0" eaLnBrk="0" fontAlgn="base" hangingPunct="0">
        <a:spcBef>
          <a:spcPct val="0"/>
        </a:spcBef>
        <a:spcAft>
          <a:spcPct val="0"/>
        </a:spcAft>
        <a:defRPr sz="4600">
          <a:solidFill>
            <a:srgbClr val="993300"/>
          </a:solidFill>
          <a:latin typeface="FrnkGothITC Hv BT" pitchFamily="34" charset="0"/>
        </a:defRPr>
      </a:lvl4pPr>
      <a:lvl5pPr algn="l" rtl="0" eaLnBrk="0" fontAlgn="base" hangingPunct="0">
        <a:spcBef>
          <a:spcPct val="0"/>
        </a:spcBef>
        <a:spcAft>
          <a:spcPct val="0"/>
        </a:spcAft>
        <a:defRPr sz="4600">
          <a:solidFill>
            <a:srgbClr val="993300"/>
          </a:solidFill>
          <a:latin typeface="FrnkGothITC Hv BT" pitchFamily="34" charset="0"/>
        </a:defRPr>
      </a:lvl5pPr>
      <a:lvl6pPr marL="457200" algn="l" rtl="0" eaLnBrk="0" fontAlgn="base" hangingPunct="0">
        <a:spcBef>
          <a:spcPct val="0"/>
        </a:spcBef>
        <a:spcAft>
          <a:spcPct val="0"/>
        </a:spcAft>
        <a:defRPr sz="4600">
          <a:solidFill>
            <a:srgbClr val="993300"/>
          </a:solidFill>
          <a:latin typeface="FrnkGothITC Hv BT" pitchFamily="34" charset="0"/>
        </a:defRPr>
      </a:lvl6pPr>
      <a:lvl7pPr marL="914400" algn="l" rtl="0" eaLnBrk="0" fontAlgn="base" hangingPunct="0">
        <a:spcBef>
          <a:spcPct val="0"/>
        </a:spcBef>
        <a:spcAft>
          <a:spcPct val="0"/>
        </a:spcAft>
        <a:defRPr sz="4600">
          <a:solidFill>
            <a:srgbClr val="993300"/>
          </a:solidFill>
          <a:latin typeface="FrnkGothITC Hv BT" pitchFamily="34" charset="0"/>
        </a:defRPr>
      </a:lvl7pPr>
      <a:lvl8pPr marL="1371600" algn="l" rtl="0" eaLnBrk="0" fontAlgn="base" hangingPunct="0">
        <a:spcBef>
          <a:spcPct val="0"/>
        </a:spcBef>
        <a:spcAft>
          <a:spcPct val="0"/>
        </a:spcAft>
        <a:defRPr sz="4600">
          <a:solidFill>
            <a:srgbClr val="993300"/>
          </a:solidFill>
          <a:latin typeface="FrnkGothITC Hv BT" pitchFamily="34" charset="0"/>
        </a:defRPr>
      </a:lvl8pPr>
      <a:lvl9pPr marL="1828800" algn="l" rtl="0" eaLnBrk="0" fontAlgn="base" hangingPunct="0">
        <a:spcBef>
          <a:spcPct val="0"/>
        </a:spcBef>
        <a:spcAft>
          <a:spcPct val="0"/>
        </a:spcAft>
        <a:defRPr sz="4600">
          <a:solidFill>
            <a:srgbClr val="993300"/>
          </a:solidFill>
          <a:latin typeface="FrnkGothITC Hv BT" pitchFamily="34" charset="0"/>
        </a:defRPr>
      </a:lvl9pPr>
    </p:titleStyle>
    <p:bodyStyle>
      <a:lvl1pPr marL="342900" indent="-342900" algn="l" rtl="0" eaLnBrk="0" fontAlgn="base" hangingPunct="0">
        <a:spcBef>
          <a:spcPct val="20000"/>
        </a:spcBef>
        <a:spcAft>
          <a:spcPct val="0"/>
        </a:spcAft>
        <a:buClr>
          <a:srgbClr val="993300"/>
        </a:buClr>
        <a:buSzPct val="50000"/>
        <a:buFont typeface="Monotype Sorts" charset="2"/>
        <a:buChar char="n"/>
        <a:defRPr kumimoji="1"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cs typeface="Times New Roman" pitchFamily="18"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wmf"/></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1.wm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5.xml"/><Relationship Id="rId1" Type="http://schemas.openxmlformats.org/officeDocument/2006/relationships/vmlDrawing" Target="../drawings/vmlDrawing4.vml"/><Relationship Id="rId4" Type="http://schemas.openxmlformats.org/officeDocument/2006/relationships/image" Target="../media/image40.emf"/></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5.xml"/><Relationship Id="rId1" Type="http://schemas.openxmlformats.org/officeDocument/2006/relationships/vmlDrawing" Target="../drawings/vmlDrawing5.vml"/><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image" Target="../media/image7.jpeg"/><Relationship Id="rId7" Type="http://schemas.openxmlformats.org/officeDocument/2006/relationships/image" Target="../media/image11.gif"/><Relationship Id="rId12" Type="http://schemas.openxmlformats.org/officeDocument/2006/relationships/image" Target="../media/image14.jpeg"/><Relationship Id="rId2" Type="http://schemas.openxmlformats.org/officeDocument/2006/relationships/slideLayout" Target="../slideLayouts/slideLayout2.xml"/><Relationship Id="rId16" Type="http://schemas.openxmlformats.org/officeDocument/2006/relationships/image" Target="../media/image18.jpeg"/><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6.emf"/><Relationship Id="rId5" Type="http://schemas.openxmlformats.org/officeDocument/2006/relationships/image" Target="../media/image9.jpeg"/><Relationship Id="rId15" Type="http://schemas.openxmlformats.org/officeDocument/2006/relationships/image" Target="../media/image17.png"/><Relationship Id="rId10" Type="http://schemas.openxmlformats.org/officeDocument/2006/relationships/oleObject" Target="../embeddings/oleObject1.bin"/><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6.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8648" y="1000542"/>
            <a:ext cx="6067425" cy="2123658"/>
          </a:xfrm>
        </p:spPr>
        <p:txBody>
          <a:bodyPr/>
          <a:lstStyle/>
          <a:p>
            <a:pPr>
              <a:defRPr/>
            </a:pPr>
            <a:r>
              <a:rPr lang="en-US" sz="4400" b="1" dirty="0"/>
              <a:t>Module 1</a:t>
            </a:r>
            <a:br>
              <a:rPr lang="en-US" sz="4400" b="1" dirty="0"/>
            </a:br>
            <a:r>
              <a:rPr lang="en-US" sz="4400" b="1" dirty="0"/>
              <a:t>Requirements and Responsibilities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209800"/>
            <a:ext cx="6019800" cy="1107996"/>
          </a:xfrm>
          <a:prstGeom prst="rect">
            <a:avLst/>
          </a:prstGeom>
        </p:spPr>
        <p:txBody>
          <a:bodyPr wrap="square">
            <a:spAutoFit/>
          </a:bodyPr>
          <a:lstStyle/>
          <a:p>
            <a:pPr algn="ctr" eaLnBrk="1" hangingPunct="1">
              <a:buFont typeface="Wingdings" charset="0"/>
              <a:buNone/>
            </a:pPr>
            <a:r>
              <a:rPr lang="en-US" sz="6600" b="1" i="1" u="sng" dirty="0">
                <a:solidFill>
                  <a:schemeClr val="bg2"/>
                </a:solidFill>
                <a:effectLst>
                  <a:outerShdw blurRad="38100" dist="38100" dir="2700000" algn="tl">
                    <a:srgbClr val="DDDDDD"/>
                  </a:outerShdw>
                </a:effectLst>
                <a:latin typeface="Arial" charset="0"/>
                <a:ea typeface="MS PGothic" charset="0"/>
                <a:cs typeface="MS PGothic" charset="0"/>
              </a:rPr>
              <a:t>Questions?</a:t>
            </a:r>
          </a:p>
        </p:txBody>
      </p:sp>
    </p:spTree>
    <p:extLst>
      <p:ext uri="{BB962C8B-B14F-4D97-AF65-F5344CB8AC3E}">
        <p14:creationId xmlns:p14="http://schemas.microsoft.com/office/powerpoint/2010/main" val="326462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marL="347663" lvl="1" indent="-347663">
              <a:spcBef>
                <a:spcPts val="0"/>
              </a:spcBef>
              <a:buClr>
                <a:srgbClr val="993300"/>
              </a:buClr>
              <a:buFont typeface="Wingdings" panose="05000000000000000000" pitchFamily="2" charset="2"/>
              <a:buChar char="§"/>
              <a:defRPr/>
            </a:pPr>
            <a:r>
              <a:rPr lang="en-US" sz="2400" dirty="0">
                <a:solidFill>
                  <a:srgbClr val="010000"/>
                </a:solidFill>
                <a:cs typeface="ＭＳ Ｐゴシック" charset="0"/>
              </a:rPr>
              <a:t>All N.C. firefighters are now protected by NCSFA LODD benefit regardless of membership in the association.</a:t>
            </a:r>
          </a:p>
          <a:p>
            <a:pPr marL="347663" lvl="1" indent="-347663">
              <a:spcBef>
                <a:spcPts val="0"/>
              </a:spcBef>
              <a:buClr>
                <a:srgbClr val="993300"/>
              </a:buClr>
              <a:buFont typeface="Wingdings" panose="05000000000000000000" pitchFamily="2" charset="2"/>
              <a:buChar char="§"/>
              <a:defRPr/>
            </a:pPr>
            <a:endParaRPr lang="en-US" sz="1500" dirty="0">
              <a:solidFill>
                <a:srgbClr val="010000"/>
              </a:solidFill>
              <a:cs typeface="ＭＳ Ｐゴシック" charset="0"/>
            </a:endParaRPr>
          </a:p>
          <a:p>
            <a:pPr marL="342900" lvl="1" indent="-342900">
              <a:spcBef>
                <a:spcPts val="0"/>
              </a:spcBef>
              <a:buClr>
                <a:srgbClr val="993300"/>
              </a:buClr>
              <a:buFont typeface="Wingdings" panose="05000000000000000000" pitchFamily="2" charset="2"/>
              <a:buChar char="§"/>
              <a:defRPr/>
            </a:pPr>
            <a:r>
              <a:rPr lang="en-US" sz="2400" dirty="0">
                <a:solidFill>
                  <a:srgbClr val="010000"/>
                </a:solidFill>
                <a:cs typeface="ＭＳ Ｐゴシック" charset="0"/>
              </a:rPr>
              <a:t>The NCSFA AD&amp;D coverage is not included in this statutory requirement.</a:t>
            </a:r>
          </a:p>
        </p:txBody>
      </p:sp>
    </p:spTree>
    <p:extLst>
      <p:ext uri="{BB962C8B-B14F-4D97-AF65-F5344CB8AC3E}">
        <p14:creationId xmlns:p14="http://schemas.microsoft.com/office/powerpoint/2010/main" val="13745262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marL="347663" lvl="1" indent="-347663" eaLnBrk="1" hangingPunct="1">
              <a:spcBef>
                <a:spcPts val="0"/>
              </a:spcBef>
              <a:buClr>
                <a:srgbClr val="993300"/>
              </a:buClr>
              <a:buFont typeface="Wingdings" panose="05000000000000000000" pitchFamily="2" charset="2"/>
              <a:buChar char="§"/>
            </a:pPr>
            <a:r>
              <a:rPr lang="en-US" sz="2200" dirty="0"/>
              <a:t>Who has control of the relief fund money? </a:t>
            </a:r>
          </a:p>
          <a:p>
            <a:pPr marL="0" lvl="1" indent="0" eaLnBrk="1" hangingPunct="1">
              <a:spcBef>
                <a:spcPts val="0"/>
              </a:spcBef>
              <a:buClr>
                <a:srgbClr val="993300"/>
              </a:buClr>
              <a:buNone/>
            </a:pPr>
            <a:endParaRPr lang="en-US" sz="1000" dirty="0"/>
          </a:p>
          <a:p>
            <a:pPr marL="685800" lvl="2" indent="-284163" eaLnBrk="1" hangingPunct="1">
              <a:spcBef>
                <a:spcPts val="0"/>
              </a:spcBef>
              <a:buClrTx/>
              <a:buSzPct val="100000"/>
              <a:buFont typeface="Arial" panose="020B0604020202020204" pitchFamily="34" charset="0"/>
              <a:buChar char="–"/>
            </a:pPr>
            <a:r>
              <a:rPr lang="en-US" sz="2200" i="1" dirty="0"/>
              <a:t>The Local Relief Fund Board of Trustees</a:t>
            </a:r>
          </a:p>
          <a:p>
            <a:pPr marL="401637" lvl="2" indent="0" eaLnBrk="1" hangingPunct="1">
              <a:spcBef>
                <a:spcPts val="0"/>
              </a:spcBef>
              <a:buClrTx/>
              <a:buSzPct val="100000"/>
              <a:buNone/>
            </a:pPr>
            <a:endParaRPr lang="en-US" sz="1500" i="1" dirty="0"/>
          </a:p>
          <a:p>
            <a:pPr marL="347663" lvl="1" indent="-347663" eaLnBrk="1" hangingPunct="1">
              <a:spcBef>
                <a:spcPts val="0"/>
              </a:spcBef>
              <a:buClr>
                <a:srgbClr val="993300"/>
              </a:buClr>
              <a:buFont typeface="Wingdings" panose="05000000000000000000" pitchFamily="2" charset="2"/>
              <a:buChar char="§"/>
            </a:pPr>
            <a:r>
              <a:rPr lang="en-US" sz="2200" dirty="0"/>
              <a:t>My department is owned and operated by municipal government. Do they control the relief fund?	</a:t>
            </a:r>
          </a:p>
          <a:p>
            <a:pPr marL="0" lvl="1" indent="0" eaLnBrk="1" hangingPunct="1">
              <a:spcBef>
                <a:spcPts val="0"/>
              </a:spcBef>
              <a:buClr>
                <a:srgbClr val="993300"/>
              </a:buClr>
              <a:buNone/>
            </a:pPr>
            <a:endParaRPr lang="en-US" sz="1000" dirty="0"/>
          </a:p>
          <a:p>
            <a:pPr marL="744537" lvl="2" indent="-342900" eaLnBrk="1" hangingPunct="1">
              <a:spcBef>
                <a:spcPts val="0"/>
              </a:spcBef>
              <a:buClrTx/>
              <a:buSzPct val="100000"/>
              <a:buFont typeface="Arial" panose="020B0604020202020204" pitchFamily="34" charset="0"/>
              <a:buChar char="–"/>
            </a:pPr>
            <a:r>
              <a:rPr lang="en-US" sz="2200" i="1" dirty="0"/>
              <a:t>No. The Local Relief Fund Board of Trustees controls the funds.</a:t>
            </a:r>
          </a:p>
          <a:p>
            <a:pPr marL="401637" lvl="2" indent="0" eaLnBrk="1" hangingPunct="1">
              <a:spcBef>
                <a:spcPts val="0"/>
              </a:spcBef>
              <a:buClrTx/>
              <a:buSzPct val="100000"/>
              <a:buNone/>
            </a:pPr>
            <a:endParaRPr lang="en-US" sz="1500" i="1" dirty="0"/>
          </a:p>
          <a:p>
            <a:pPr marL="347663" lvl="1" indent="-347663" eaLnBrk="1" hangingPunct="1">
              <a:spcBef>
                <a:spcPts val="0"/>
              </a:spcBef>
              <a:buClr>
                <a:srgbClr val="993300"/>
              </a:buClr>
              <a:buFont typeface="Wingdings" panose="05000000000000000000" pitchFamily="2" charset="2"/>
              <a:buChar char="§"/>
            </a:pPr>
            <a:r>
              <a:rPr lang="en-US" sz="2200" dirty="0"/>
              <a:t>Can equipment or other purchases be made with relief fund money? </a:t>
            </a:r>
          </a:p>
          <a:p>
            <a:pPr marL="0" lvl="1" indent="0" eaLnBrk="1" hangingPunct="1">
              <a:spcBef>
                <a:spcPts val="0"/>
              </a:spcBef>
              <a:buClr>
                <a:srgbClr val="993300"/>
              </a:buClr>
              <a:buNone/>
            </a:pPr>
            <a:endParaRPr lang="en-US" sz="1000" dirty="0"/>
          </a:p>
          <a:p>
            <a:pPr marL="685800" lvl="2" indent="-284163" eaLnBrk="1" hangingPunct="1">
              <a:spcBef>
                <a:spcPts val="0"/>
              </a:spcBef>
              <a:buClrTx/>
              <a:buSzPct val="100000"/>
              <a:buFont typeface="Arial" panose="020B0604020202020204" pitchFamily="34" charset="0"/>
              <a:buChar char="–"/>
            </a:pPr>
            <a:r>
              <a:rPr lang="en-US" sz="2200" i="1" dirty="0"/>
              <a:t>No. N.C.G.S. 58-84-35 defines how the fund can be used. </a:t>
            </a:r>
          </a:p>
          <a:p>
            <a:pPr marL="0" lvl="1" indent="0">
              <a:buClr>
                <a:srgbClr val="993300"/>
              </a:buClr>
              <a:buSzPct val="5000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9353919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marL="347663" lvl="1" indent="-347663" eaLnBrk="1" hangingPunct="1">
              <a:spcBef>
                <a:spcPts val="0"/>
              </a:spcBef>
              <a:buClr>
                <a:srgbClr val="993300"/>
              </a:buClr>
              <a:buFont typeface="Wingdings" panose="05000000000000000000" pitchFamily="2" charset="2"/>
              <a:buChar char="§"/>
            </a:pPr>
            <a:r>
              <a:rPr lang="en-US" sz="2200" dirty="0">
                <a:solidFill>
                  <a:srgbClr val="010000"/>
                </a:solidFill>
              </a:rPr>
              <a:t>Can the Local Relief Fund Board make all disbursement decisions?</a:t>
            </a:r>
          </a:p>
          <a:p>
            <a:pPr marL="0" lvl="1" indent="0" eaLnBrk="1" hangingPunct="1">
              <a:spcBef>
                <a:spcPts val="0"/>
              </a:spcBef>
              <a:buClr>
                <a:srgbClr val="993300"/>
              </a:buClr>
              <a:buNone/>
            </a:pPr>
            <a:endParaRPr lang="en-US" sz="1200" dirty="0">
              <a:solidFill>
                <a:srgbClr val="010000"/>
              </a:solidFill>
            </a:endParaRPr>
          </a:p>
          <a:p>
            <a:pPr marL="685800" lvl="2" indent="-284163" eaLnBrk="1" hangingPunct="1">
              <a:spcBef>
                <a:spcPts val="0"/>
              </a:spcBef>
              <a:buClrTx/>
              <a:buSzPct val="100000"/>
              <a:buFont typeface="Arial" panose="020B0604020202020204" pitchFamily="34" charset="0"/>
              <a:buChar char="–"/>
            </a:pPr>
            <a:r>
              <a:rPr lang="en-US" sz="2200" i="1" dirty="0">
                <a:solidFill>
                  <a:srgbClr val="010000"/>
                </a:solidFill>
              </a:rPr>
              <a:t>No.   </a:t>
            </a:r>
          </a:p>
          <a:p>
            <a:pPr marL="401637" lvl="2" indent="0" eaLnBrk="1" hangingPunct="1">
              <a:spcBef>
                <a:spcPts val="0"/>
              </a:spcBef>
              <a:buClrTx/>
              <a:buSzPct val="100000"/>
              <a:buNone/>
            </a:pPr>
            <a:endParaRPr lang="en-US" sz="1200" i="1" dirty="0">
              <a:solidFill>
                <a:srgbClr val="010000"/>
              </a:solidFill>
            </a:endParaRPr>
          </a:p>
          <a:p>
            <a:pPr marL="685800" lvl="2" indent="-284163" eaLnBrk="1" hangingPunct="1">
              <a:spcBef>
                <a:spcPts val="0"/>
              </a:spcBef>
              <a:buClrTx/>
              <a:buSzPct val="100000"/>
              <a:buFont typeface="Arial" panose="020B0604020202020204" pitchFamily="34" charset="0"/>
              <a:buChar char="–"/>
            </a:pPr>
            <a:r>
              <a:rPr lang="en-US" sz="2200" i="1" dirty="0">
                <a:solidFill>
                  <a:srgbClr val="010000"/>
                </a:solidFill>
              </a:rPr>
              <a:t>Disbursements for destitute firefighters, supplemental retirement, pension &amp; other insurance protection, and educational benefits MUST be approved by the local board and the NCSFA.  </a:t>
            </a:r>
          </a:p>
          <a:p>
            <a:pPr marL="685800" lvl="2" indent="-284163" eaLnBrk="1" hangingPunct="1">
              <a:spcBef>
                <a:spcPts val="0"/>
              </a:spcBef>
              <a:buClrTx/>
              <a:buSzPct val="100000"/>
              <a:buFont typeface="Arial" panose="020B0604020202020204" pitchFamily="34" charset="0"/>
              <a:buChar char="–"/>
            </a:pPr>
            <a:endParaRPr lang="en-US" sz="1200" i="1" dirty="0">
              <a:solidFill>
                <a:srgbClr val="010000"/>
              </a:solidFill>
            </a:endParaRPr>
          </a:p>
          <a:p>
            <a:pPr marL="685800" lvl="2" indent="-284163" eaLnBrk="1" hangingPunct="1">
              <a:spcBef>
                <a:spcPts val="0"/>
              </a:spcBef>
              <a:buClrTx/>
              <a:buSzPct val="100000"/>
              <a:buFont typeface="Arial" panose="020B0604020202020204" pitchFamily="34" charset="0"/>
              <a:buChar char="–"/>
            </a:pPr>
            <a:r>
              <a:rPr lang="en-US" sz="2200" i="1" dirty="0">
                <a:solidFill>
                  <a:srgbClr val="010000"/>
                </a:solidFill>
              </a:rPr>
              <a:t>This is to ensure the fund balance will remain actuarially sound for its original intent, to assist an injured firefighter.</a:t>
            </a:r>
          </a:p>
          <a:p>
            <a:endParaRPr lang="en-US" dirty="0"/>
          </a:p>
        </p:txBody>
      </p:sp>
    </p:spTree>
    <p:extLst>
      <p:ext uri="{BB962C8B-B14F-4D97-AF65-F5344CB8AC3E}">
        <p14:creationId xmlns:p14="http://schemas.microsoft.com/office/powerpoint/2010/main" val="3532366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marL="347663" lvl="1" indent="-347663" eaLnBrk="1" hangingPunct="1">
              <a:spcBef>
                <a:spcPts val="0"/>
              </a:spcBef>
              <a:buClr>
                <a:srgbClr val="993300"/>
              </a:buClr>
              <a:buFont typeface="Wingdings" panose="05000000000000000000" pitchFamily="2" charset="2"/>
              <a:buChar char="§"/>
            </a:pPr>
            <a:r>
              <a:rPr lang="en-US" sz="2200" dirty="0">
                <a:solidFill>
                  <a:srgbClr val="010000"/>
                </a:solidFill>
              </a:rPr>
              <a:t>Who is responsible to file the membership, financial statement, and the Board of Trustees report?  </a:t>
            </a:r>
          </a:p>
          <a:p>
            <a:pPr marL="0" lvl="1" indent="0" eaLnBrk="1" hangingPunct="1">
              <a:spcBef>
                <a:spcPts val="0"/>
              </a:spcBef>
              <a:buClr>
                <a:srgbClr val="993300"/>
              </a:buClr>
              <a:buNone/>
            </a:pPr>
            <a:r>
              <a:rPr lang="en-US" sz="1200" dirty="0">
                <a:solidFill>
                  <a:srgbClr val="010000"/>
                </a:solidFill>
              </a:rPr>
              <a:t>	</a:t>
            </a:r>
          </a:p>
          <a:p>
            <a:pPr marL="685800" lvl="2" indent="-284163" eaLnBrk="1" hangingPunct="1">
              <a:spcBef>
                <a:spcPts val="0"/>
              </a:spcBef>
              <a:buClrTx/>
              <a:buSzPct val="100000"/>
              <a:buFont typeface="Arial" panose="020B0604020202020204" pitchFamily="34" charset="0"/>
              <a:buChar char="–"/>
            </a:pPr>
            <a:r>
              <a:rPr lang="en-US" sz="2000" i="1" dirty="0">
                <a:solidFill>
                  <a:srgbClr val="010000"/>
                </a:solidFill>
              </a:rPr>
              <a:t>The fire department files the a</a:t>
            </a:r>
            <a:r>
              <a:rPr lang="en-US" sz="2000" i="1" dirty="0">
                <a:latin typeface="Arial"/>
              </a:rPr>
              <a:t>nnual NCSFA membership and the Relief Fund financial statement with the N.C. State Firefighters’ Association annually by October 31.</a:t>
            </a:r>
          </a:p>
          <a:p>
            <a:pPr marL="685800" lvl="3" indent="0" eaLnBrk="1" hangingPunct="1">
              <a:spcBef>
                <a:spcPts val="0"/>
              </a:spcBef>
              <a:buClr>
                <a:srgbClr val="010000"/>
              </a:buClr>
            </a:pPr>
            <a:endParaRPr lang="en-US" sz="1100" i="1" dirty="0">
              <a:latin typeface="Arial"/>
            </a:endParaRPr>
          </a:p>
          <a:p>
            <a:pPr marL="685800" lvl="2" indent="-284163" eaLnBrk="1" hangingPunct="1">
              <a:spcBef>
                <a:spcPts val="0"/>
              </a:spcBef>
              <a:buClrTx/>
              <a:buSzPct val="100000"/>
              <a:buFont typeface="Arial" panose="020B0604020202020204" pitchFamily="34" charset="0"/>
              <a:buChar char="–"/>
            </a:pPr>
            <a:r>
              <a:rPr lang="en-US" sz="2000" i="1" dirty="0">
                <a:solidFill>
                  <a:srgbClr val="010000"/>
                </a:solidFill>
              </a:rPr>
              <a:t>The City and/or County Finance Officer files the Board of Trustees report with the N.C. Department of Insurance annually by October 31, unless the Finance Officer delegates this responsibility to the local fire chief.</a:t>
            </a:r>
            <a:endParaRPr lang="en-US" dirty="0"/>
          </a:p>
        </p:txBody>
      </p:sp>
    </p:spTree>
    <p:extLst>
      <p:ext uri="{BB962C8B-B14F-4D97-AF65-F5344CB8AC3E}">
        <p14:creationId xmlns:p14="http://schemas.microsoft.com/office/powerpoint/2010/main" val="6237273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Frequently Asked Questions</a:t>
            </a:r>
          </a:p>
        </p:txBody>
      </p:sp>
      <p:sp>
        <p:nvSpPr>
          <p:cNvPr id="3" name="Content Placeholder 2"/>
          <p:cNvSpPr>
            <a:spLocks noGrp="1"/>
          </p:cNvSpPr>
          <p:nvPr>
            <p:ph idx="1"/>
          </p:nvPr>
        </p:nvSpPr>
        <p:spPr>
          <a:xfrm>
            <a:off x="2743200" y="1307592"/>
            <a:ext cx="6172200" cy="4800600"/>
          </a:xfrm>
        </p:spPr>
        <p:txBody>
          <a:bodyPr/>
          <a:lstStyle/>
          <a:p>
            <a:pPr>
              <a:buSzPct val="100000"/>
              <a:buFont typeface="Wingdings" panose="05000000000000000000" pitchFamily="2" charset="2"/>
              <a:buChar char="§"/>
            </a:pPr>
            <a:r>
              <a:rPr lang="en-US" sz="2400" dirty="0"/>
              <a:t>Who appoints the Relief Fund Board of Trustees?</a:t>
            </a:r>
          </a:p>
          <a:p>
            <a:pPr lvl="1" indent="-342900"/>
            <a:endParaRPr lang="en-US" sz="2200" dirty="0"/>
          </a:p>
          <a:p>
            <a:pPr lvl="1" indent="-342900"/>
            <a:r>
              <a:rPr lang="en-US" sz="2200" i="1" dirty="0"/>
              <a:t>The fire department elects two representatives, the City and/or County appoints two representatives, and the N.C. Insurance Commissioner selects one representative. One of the five board members will be elected to serve as the Relief Fund treasurer. </a:t>
            </a:r>
          </a:p>
          <a:p>
            <a:pPr marL="0" indent="0">
              <a:buNone/>
            </a:pPr>
            <a:endParaRPr lang="en-US" dirty="0"/>
          </a:p>
        </p:txBody>
      </p:sp>
    </p:spTree>
    <p:extLst>
      <p:ext uri="{BB962C8B-B14F-4D97-AF65-F5344CB8AC3E}">
        <p14:creationId xmlns:p14="http://schemas.microsoft.com/office/powerpoint/2010/main" val="41892393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a:spcBef>
                <a:spcPts val="0"/>
              </a:spcBef>
              <a:buSzPct val="100000"/>
              <a:buFont typeface="Wingdings" panose="05000000000000000000" pitchFamily="2" charset="2"/>
              <a:buChar char="§"/>
              <a:defRPr/>
            </a:pPr>
            <a:r>
              <a:rPr lang="en-US" sz="2400" dirty="0"/>
              <a:t>Do the Relief Fund Board Members have to be residents of the fire district?</a:t>
            </a:r>
          </a:p>
          <a:p>
            <a:pPr marL="457200" lvl="1" indent="0">
              <a:spcBef>
                <a:spcPts val="0"/>
              </a:spcBef>
              <a:buNone/>
              <a:defRPr/>
            </a:pPr>
            <a:endParaRPr lang="en-US" sz="1800" i="1" dirty="0"/>
          </a:p>
          <a:p>
            <a:pPr lvl="1">
              <a:spcBef>
                <a:spcPts val="0"/>
              </a:spcBef>
              <a:buClrTx/>
              <a:buFont typeface="Arial" panose="020B0604020202020204" pitchFamily="34" charset="0"/>
              <a:buChar char="−"/>
              <a:defRPr/>
            </a:pPr>
            <a:r>
              <a:rPr lang="en-US" sz="2000" i="1" dirty="0"/>
              <a:t>The two fire department appointees shall be residents of the fire district OR active or retired members of the fire department.</a:t>
            </a:r>
          </a:p>
          <a:p>
            <a:pPr>
              <a:spcBef>
                <a:spcPts val="0"/>
              </a:spcBef>
              <a:buClrTx/>
              <a:buFont typeface="Arial" panose="020B0604020202020204" pitchFamily="34" charset="0"/>
              <a:buChar char="−"/>
              <a:defRPr/>
            </a:pPr>
            <a:endParaRPr lang="en-US" sz="2000" i="1" dirty="0"/>
          </a:p>
          <a:p>
            <a:pPr lvl="1">
              <a:spcBef>
                <a:spcPts val="0"/>
              </a:spcBef>
              <a:buClrTx/>
              <a:buFont typeface="Arial" panose="020B0604020202020204" pitchFamily="34" charset="0"/>
              <a:buChar char="−"/>
              <a:defRPr/>
            </a:pPr>
            <a:r>
              <a:rPr lang="en-US" sz="2000" i="1" dirty="0"/>
              <a:t>The two City/County Commissioner appointees shall be residents of the fire district.</a:t>
            </a:r>
          </a:p>
          <a:p>
            <a:pPr>
              <a:spcBef>
                <a:spcPts val="0"/>
              </a:spcBef>
              <a:buClrTx/>
              <a:buSzPct val="100000"/>
              <a:buFont typeface="Arial" panose="020B0604020202020204" pitchFamily="34" charset="0"/>
              <a:buChar char="−"/>
              <a:defRPr/>
            </a:pPr>
            <a:endParaRPr lang="en-US" sz="2000" i="1" dirty="0"/>
          </a:p>
          <a:p>
            <a:pPr lvl="1">
              <a:spcBef>
                <a:spcPts val="0"/>
              </a:spcBef>
              <a:buClrTx/>
              <a:buFont typeface="Arial" panose="020B0604020202020204" pitchFamily="34" charset="0"/>
              <a:buChar char="−"/>
              <a:defRPr/>
            </a:pPr>
            <a:r>
              <a:rPr lang="en-US" sz="2000" i="1" dirty="0"/>
              <a:t>The N.C. Insurance Commissioner appointee shall be a resident of the fire district OR an active or retired member of the fire department.</a:t>
            </a:r>
          </a:p>
          <a:p>
            <a:pPr marL="0" indent="0">
              <a:buNone/>
            </a:pPr>
            <a:endParaRPr lang="en-US" dirty="0"/>
          </a:p>
        </p:txBody>
      </p:sp>
    </p:spTree>
    <p:extLst>
      <p:ext uri="{BB962C8B-B14F-4D97-AF65-F5344CB8AC3E}">
        <p14:creationId xmlns:p14="http://schemas.microsoft.com/office/powerpoint/2010/main" val="31989884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Frequently Asked Questions</a:t>
            </a:r>
          </a:p>
        </p:txBody>
      </p:sp>
      <p:sp>
        <p:nvSpPr>
          <p:cNvPr id="3" name="Content Placeholder 2"/>
          <p:cNvSpPr>
            <a:spLocks noGrp="1"/>
          </p:cNvSpPr>
          <p:nvPr>
            <p:ph idx="1"/>
          </p:nvPr>
        </p:nvSpPr>
        <p:spPr>
          <a:xfrm>
            <a:off x="2743200" y="1298448"/>
            <a:ext cx="6172200" cy="4724400"/>
          </a:xfrm>
        </p:spPr>
        <p:txBody>
          <a:bodyPr/>
          <a:lstStyle/>
          <a:p>
            <a:pPr>
              <a:spcBef>
                <a:spcPts val="0"/>
              </a:spcBef>
              <a:buSzPct val="100000"/>
              <a:buFont typeface="Wingdings" panose="05000000000000000000" pitchFamily="2" charset="2"/>
              <a:buChar char="§"/>
            </a:pPr>
            <a:r>
              <a:rPr lang="en-US" sz="2000" dirty="0"/>
              <a:t>What is the term for Board Members?</a:t>
            </a:r>
          </a:p>
          <a:p>
            <a:pPr marL="0" indent="0">
              <a:spcBef>
                <a:spcPts val="0"/>
              </a:spcBef>
              <a:buSzPct val="100000"/>
              <a:buNone/>
            </a:pPr>
            <a:endParaRPr lang="en-US" sz="1000" dirty="0"/>
          </a:p>
          <a:p>
            <a:pPr marL="685800" indent="-284163">
              <a:spcBef>
                <a:spcPts val="0"/>
              </a:spcBef>
              <a:buClrTx/>
              <a:buSzPct val="100000"/>
              <a:buFont typeface="Arial" panose="020B0604020202020204" pitchFamily="34" charset="0"/>
              <a:buChar char="–"/>
            </a:pPr>
            <a:r>
              <a:rPr lang="en-US" sz="1800" i="1" dirty="0"/>
              <a:t>The fire department and City/County Commissioners shall hold an election each January to elect their representatives to the board. </a:t>
            </a:r>
          </a:p>
          <a:p>
            <a:pPr marL="685800" indent="-284163">
              <a:spcBef>
                <a:spcPts val="0"/>
              </a:spcBef>
              <a:buClrTx/>
              <a:buSzPct val="100000"/>
              <a:buFont typeface="Arial" panose="020B0604020202020204" pitchFamily="34" charset="0"/>
              <a:buChar char="–"/>
            </a:pPr>
            <a:endParaRPr lang="en-US" sz="1800" i="1" dirty="0"/>
          </a:p>
          <a:p>
            <a:pPr marL="685800" indent="-284163">
              <a:spcBef>
                <a:spcPts val="0"/>
              </a:spcBef>
              <a:buClrTx/>
              <a:buSzPct val="100000"/>
              <a:buFont typeface="Arial" panose="020B0604020202020204" pitchFamily="34" charset="0"/>
              <a:buChar char="–"/>
            </a:pPr>
            <a:r>
              <a:rPr lang="en-US" sz="1800" i="1" dirty="0"/>
              <a:t>One member will serve for two years and one member will serve for one year. </a:t>
            </a:r>
          </a:p>
          <a:p>
            <a:pPr marL="685800" indent="-284163">
              <a:spcBef>
                <a:spcPts val="0"/>
              </a:spcBef>
              <a:buClrTx/>
              <a:buSzPct val="100000"/>
              <a:buFont typeface="Arial" panose="020B0604020202020204" pitchFamily="34" charset="0"/>
              <a:buChar char="–"/>
            </a:pPr>
            <a:endParaRPr lang="en-US" sz="1800" i="1" dirty="0"/>
          </a:p>
          <a:p>
            <a:pPr marL="685800" indent="-284163">
              <a:spcBef>
                <a:spcPts val="0"/>
              </a:spcBef>
              <a:buClrTx/>
              <a:buSzPct val="100000"/>
              <a:buFont typeface="Arial" panose="020B0604020202020204" pitchFamily="34" charset="0"/>
              <a:buChar char="–"/>
            </a:pPr>
            <a:r>
              <a:rPr lang="en-US" sz="1800" i="1" dirty="0"/>
              <a:t>Thereafter, each year in January they shall elect only one member, and his or her term of office shall be for two years. </a:t>
            </a:r>
          </a:p>
          <a:p>
            <a:pPr marL="685800" indent="-284163">
              <a:spcBef>
                <a:spcPts val="0"/>
              </a:spcBef>
              <a:buClrTx/>
              <a:buSzPct val="100000"/>
              <a:buFont typeface="Arial" panose="020B0604020202020204" pitchFamily="34" charset="0"/>
              <a:buChar char="–"/>
            </a:pPr>
            <a:endParaRPr lang="en-US" sz="1800" i="1" dirty="0"/>
          </a:p>
          <a:p>
            <a:pPr marL="685800" indent="-284163">
              <a:spcBef>
                <a:spcPts val="0"/>
              </a:spcBef>
              <a:buClrTx/>
              <a:buSzPct val="100000"/>
              <a:buFont typeface="Arial" panose="020B0604020202020204" pitchFamily="34" charset="0"/>
              <a:buChar char="–"/>
            </a:pPr>
            <a:r>
              <a:rPr lang="en-US" sz="1800" i="1" dirty="0"/>
              <a:t>The N.C. Commissioner of Insurance appointee shall serve at the pleasure of the Insurance Commissioner.</a:t>
            </a:r>
          </a:p>
          <a:p>
            <a:pPr marL="0" indent="0">
              <a:buNone/>
            </a:pPr>
            <a:endParaRPr lang="en-US" dirty="0"/>
          </a:p>
        </p:txBody>
      </p:sp>
    </p:spTree>
    <p:extLst>
      <p:ext uri="{BB962C8B-B14F-4D97-AF65-F5344CB8AC3E}">
        <p14:creationId xmlns:p14="http://schemas.microsoft.com/office/powerpoint/2010/main" val="34176916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pPr>
              <a:defRPr/>
            </a:pPr>
            <a:r>
              <a:rPr lang="en-US" b="1" dirty="0"/>
              <a:t>North Carolina </a:t>
            </a:r>
            <a:br>
              <a:rPr lang="en-US" b="1" dirty="0"/>
            </a:br>
            <a:r>
              <a:rPr lang="en-US" b="1" dirty="0"/>
              <a:t>Chief 101</a:t>
            </a:r>
          </a:p>
        </p:txBody>
      </p:sp>
      <p:sp>
        <p:nvSpPr>
          <p:cNvPr id="7171" name="Rectangle 8"/>
          <p:cNvSpPr>
            <a:spLocks noGrp="1" noChangeArrowheads="1"/>
          </p:cNvSpPr>
          <p:nvPr>
            <p:ph type="subTitle" idx="1"/>
          </p:nvPr>
        </p:nvSpPr>
        <p:spPr/>
        <p:txBody>
          <a:bodyPr/>
          <a:lstStyle/>
          <a:p>
            <a:r>
              <a:rPr lang="en-US" dirty="0"/>
              <a:t>Firefighter’s and Rescue Squad Workers’ Pension Fund </a:t>
            </a:r>
            <a:endParaRPr lang="en-US" dirty="0">
              <a:solidFill>
                <a:srgbClr val="993300"/>
              </a:solidFill>
            </a:endParaRPr>
          </a:p>
        </p:txBody>
      </p:sp>
    </p:spTree>
    <p:extLst>
      <p:ext uri="{BB962C8B-B14F-4D97-AF65-F5344CB8AC3E}">
        <p14:creationId xmlns:p14="http://schemas.microsoft.com/office/powerpoint/2010/main" val="107296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8" name="Rectangle 10"/>
          <p:cNvSpPr>
            <a:spLocks noGrp="1" noChangeArrowheads="1"/>
          </p:cNvSpPr>
          <p:nvPr>
            <p:ph type="title"/>
          </p:nvPr>
        </p:nvSpPr>
        <p:spPr>
          <a:xfrm>
            <a:off x="1143000" y="228600"/>
            <a:ext cx="8001000" cy="1508105"/>
          </a:xfrm>
        </p:spPr>
        <p:txBody>
          <a:bodyPr/>
          <a:lstStyle/>
          <a:p>
            <a:pPr>
              <a:defRPr/>
            </a:pPr>
            <a:r>
              <a:rPr lang="en-US" b="1" dirty="0"/>
              <a:t>Fire and Rescue Pension Revisions of 2013</a:t>
            </a:r>
          </a:p>
        </p:txBody>
      </p:sp>
      <p:sp>
        <p:nvSpPr>
          <p:cNvPr id="8195" name="Rectangle 11"/>
          <p:cNvSpPr>
            <a:spLocks noGrp="1" noChangeArrowheads="1"/>
          </p:cNvSpPr>
          <p:nvPr>
            <p:ph type="body" idx="1"/>
          </p:nvPr>
        </p:nvSpPr>
        <p:spPr>
          <a:xfrm>
            <a:off x="2743200" y="1673352"/>
            <a:ext cx="6172200" cy="4800600"/>
          </a:xfrm>
        </p:spPr>
        <p:txBody>
          <a:bodyPr/>
          <a:lstStyle/>
          <a:p>
            <a:pPr>
              <a:buSzPct val="100000"/>
              <a:buFont typeface="Wingdings" panose="05000000000000000000" pitchFamily="2" charset="2"/>
              <a:buChar char="§"/>
            </a:pPr>
            <a:r>
              <a:rPr lang="en-US" sz="2400" dirty="0"/>
              <a:t>Updated language in Article 86 of N.C.G.S. Chapter 58 to make the provisions gender neutral; for example, it replaces "firemen" with "firefighters." Also makes provisions regarding firefighters gender neutral in N.C.G.S. 25-9-406(i), 25-9-408(f), 147-69.2, 147-69.7(a) and 147-69.8. </a:t>
            </a:r>
          </a:p>
          <a:p>
            <a:pPr marL="0" indent="0">
              <a:buNone/>
            </a:pPr>
            <a:endParaRPr lang="en-US" sz="2600" dirty="0"/>
          </a:p>
        </p:txBody>
      </p:sp>
    </p:spTree>
    <p:extLst>
      <p:ext uri="{BB962C8B-B14F-4D97-AF65-F5344CB8AC3E}">
        <p14:creationId xmlns:p14="http://schemas.microsoft.com/office/powerpoint/2010/main" val="402247034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534400" cy="1508105"/>
          </a:xfrm>
        </p:spPr>
        <p:txBody>
          <a:bodyPr/>
          <a:lstStyle/>
          <a:p>
            <a:r>
              <a:rPr lang="en-US" b="1" dirty="0"/>
              <a:t>Fire and Rescue Pension  Revisions of 2013</a:t>
            </a:r>
          </a:p>
        </p:txBody>
      </p:sp>
      <p:sp>
        <p:nvSpPr>
          <p:cNvPr id="3" name="Content Placeholder 2"/>
          <p:cNvSpPr>
            <a:spLocks noGrp="1"/>
          </p:cNvSpPr>
          <p:nvPr>
            <p:ph idx="1"/>
          </p:nvPr>
        </p:nvSpPr>
        <p:spPr>
          <a:xfrm>
            <a:off x="2743200" y="1676400"/>
            <a:ext cx="6172200" cy="4800600"/>
          </a:xfrm>
        </p:spPr>
        <p:txBody>
          <a:bodyPr/>
          <a:lstStyle/>
          <a:p>
            <a:pPr>
              <a:spcBef>
                <a:spcPts val="0"/>
              </a:spcBef>
              <a:buSzPct val="100000"/>
              <a:buFont typeface="Wingdings" panose="05000000000000000000" pitchFamily="2" charset="2"/>
              <a:buChar char="§"/>
            </a:pPr>
            <a:r>
              <a:rPr lang="en-US" sz="2400" dirty="0"/>
              <a:t>Enacts new N.C.G.S. 58-86-2 to add a definitions section to Article 86 for words and phrases as used in this article.</a:t>
            </a:r>
          </a:p>
          <a:p>
            <a:pPr marL="0" indent="0">
              <a:spcBef>
                <a:spcPts val="0"/>
              </a:spcBef>
              <a:buNone/>
            </a:pPr>
            <a:endParaRPr lang="en-US" sz="1500" dirty="0"/>
          </a:p>
          <a:p>
            <a:pPr marL="685800" lvl="1" indent="-284163">
              <a:spcBef>
                <a:spcPts val="0"/>
              </a:spcBef>
            </a:pPr>
            <a:r>
              <a:rPr lang="en-US" sz="2400" dirty="0"/>
              <a:t>Eligible fire department</a:t>
            </a:r>
          </a:p>
          <a:p>
            <a:pPr marL="685800" lvl="1" indent="-284163">
              <a:spcBef>
                <a:spcPts val="0"/>
              </a:spcBef>
              <a:buNone/>
            </a:pPr>
            <a:endParaRPr lang="en-US" sz="1500" dirty="0"/>
          </a:p>
          <a:p>
            <a:pPr marL="685800" lvl="1" indent="-284163">
              <a:spcBef>
                <a:spcPts val="0"/>
              </a:spcBef>
            </a:pPr>
            <a:r>
              <a:rPr lang="en-US" sz="2400" dirty="0"/>
              <a:t>Eligible firefighter</a:t>
            </a:r>
          </a:p>
          <a:p>
            <a:pPr marL="685800" lvl="1" indent="-284163">
              <a:spcBef>
                <a:spcPts val="0"/>
              </a:spcBef>
              <a:buNone/>
            </a:pPr>
            <a:endParaRPr lang="en-US" sz="1500" dirty="0"/>
          </a:p>
          <a:p>
            <a:pPr marL="685800" lvl="1" indent="-284163">
              <a:spcBef>
                <a:spcPts val="0"/>
              </a:spcBef>
            </a:pPr>
            <a:r>
              <a:rPr lang="en-US" sz="2400" dirty="0"/>
              <a:t>Fully credited service</a:t>
            </a:r>
          </a:p>
          <a:p>
            <a:pPr marL="685800" lvl="1" indent="-284163">
              <a:spcBef>
                <a:spcPts val="0"/>
              </a:spcBef>
              <a:buNone/>
            </a:pPr>
            <a:endParaRPr lang="en-US" sz="1500" dirty="0"/>
          </a:p>
          <a:p>
            <a:pPr marL="685800" lvl="1" indent="-284163">
              <a:spcBef>
                <a:spcPts val="0"/>
              </a:spcBef>
            </a:pPr>
            <a:r>
              <a:rPr lang="en-US" sz="2400" dirty="0"/>
              <a:t>Inactive member</a:t>
            </a:r>
          </a:p>
          <a:p>
            <a:pPr marL="685800" lvl="1" indent="-284163">
              <a:spcBef>
                <a:spcPts val="0"/>
              </a:spcBef>
              <a:buNone/>
            </a:pPr>
            <a:endParaRPr lang="en-US" sz="1500" dirty="0"/>
          </a:p>
          <a:p>
            <a:pPr marL="685800" lvl="1" indent="-284163">
              <a:spcBef>
                <a:spcPts val="0"/>
              </a:spcBef>
            </a:pPr>
            <a:r>
              <a:rPr lang="en-US" sz="2400" dirty="0"/>
              <a:t>Training sessions </a:t>
            </a:r>
          </a:p>
        </p:txBody>
      </p:sp>
    </p:spTree>
    <p:extLst>
      <p:ext uri="{BB962C8B-B14F-4D97-AF65-F5344CB8AC3E}">
        <p14:creationId xmlns:p14="http://schemas.microsoft.com/office/powerpoint/2010/main" val="120323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8"/>
          <p:cNvSpPr>
            <a:spLocks noGrp="1" noChangeArrowheads="1"/>
          </p:cNvSpPr>
          <p:nvPr>
            <p:ph type="subTitle" idx="1"/>
          </p:nvPr>
        </p:nvSpPr>
        <p:spPr/>
        <p:txBody>
          <a:bodyPr/>
          <a:lstStyle/>
          <a:p>
            <a:r>
              <a:rPr lang="en-US" dirty="0"/>
              <a:t>Ethical Considerations</a:t>
            </a:r>
          </a:p>
        </p:txBody>
      </p:sp>
      <p:sp>
        <p:nvSpPr>
          <p:cNvPr id="5" name="Title 1"/>
          <p:cNvSpPr>
            <a:spLocks noGrp="1"/>
          </p:cNvSpPr>
          <p:nvPr>
            <p:ph type="ctrTitle"/>
          </p:nvPr>
        </p:nvSpPr>
        <p:spPr>
          <a:xfrm>
            <a:off x="2895600" y="1343025"/>
            <a:ext cx="6143625" cy="1495425"/>
          </a:xfrm>
        </p:spPr>
        <p:txBody>
          <a:bodyPr/>
          <a:lstStyle/>
          <a:p>
            <a:r>
              <a:rPr lang="en-US" b="1" dirty="0"/>
              <a:t>North Carolina</a:t>
            </a:r>
            <a:br>
              <a:rPr lang="en-US" b="1" dirty="0"/>
            </a:br>
            <a:r>
              <a:rPr lang="en-US" b="1" dirty="0"/>
              <a:t>  Chief 101</a:t>
            </a:r>
          </a:p>
        </p:txBody>
      </p:sp>
    </p:spTree>
    <p:extLst>
      <p:ext uri="{BB962C8B-B14F-4D97-AF65-F5344CB8AC3E}">
        <p14:creationId xmlns:p14="http://schemas.microsoft.com/office/powerpoint/2010/main" val="282235909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Definitions – Eligible Fire Department</a:t>
            </a:r>
          </a:p>
        </p:txBody>
      </p:sp>
      <p:sp>
        <p:nvSpPr>
          <p:cNvPr id="3" name="Content Placeholder 2"/>
          <p:cNvSpPr>
            <a:spLocks noGrp="1"/>
          </p:cNvSpPr>
          <p:nvPr>
            <p:ph idx="1"/>
          </p:nvPr>
        </p:nvSpPr>
        <p:spPr>
          <a:xfrm>
            <a:off x="2743200" y="1676400"/>
            <a:ext cx="6172200" cy="4800600"/>
          </a:xfrm>
        </p:spPr>
        <p:txBody>
          <a:bodyPr/>
          <a:lstStyle/>
          <a:p>
            <a:pPr>
              <a:buSzPct val="100000"/>
              <a:buFont typeface="Wingdings" panose="05000000000000000000" pitchFamily="2" charset="2"/>
              <a:buChar char="§"/>
            </a:pPr>
            <a:r>
              <a:rPr lang="en-US" sz="2400" dirty="0"/>
              <a:t>"Eligible fire department" means a bona fide fire department which is certified to the N.C. Commissioner of Insurance by the governing body thereof, and determined as classified as not less than class "9S," and said fire department holds training sessions not less than four hours monthly. </a:t>
            </a:r>
          </a:p>
          <a:p>
            <a:pPr marL="0" indent="0">
              <a:buNone/>
            </a:pPr>
            <a:endParaRPr lang="en-US" dirty="0"/>
          </a:p>
        </p:txBody>
      </p:sp>
    </p:spTree>
    <p:extLst>
      <p:ext uri="{BB962C8B-B14F-4D97-AF65-F5344CB8AC3E}">
        <p14:creationId xmlns:p14="http://schemas.microsoft.com/office/powerpoint/2010/main" val="2488427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Definitions – Eligible Firefighter</a:t>
            </a:r>
          </a:p>
        </p:txBody>
      </p:sp>
      <p:sp>
        <p:nvSpPr>
          <p:cNvPr id="3" name="Content Placeholder 2"/>
          <p:cNvSpPr>
            <a:spLocks noGrp="1"/>
          </p:cNvSpPr>
          <p:nvPr>
            <p:ph idx="1"/>
          </p:nvPr>
        </p:nvSpPr>
        <p:spPr>
          <a:xfrm>
            <a:off x="2743200" y="1298448"/>
            <a:ext cx="6324600" cy="5105400"/>
          </a:xfrm>
        </p:spPr>
        <p:txBody>
          <a:bodyPr/>
          <a:lstStyle/>
          <a:p>
            <a:pPr>
              <a:spcBef>
                <a:spcPts val="0"/>
              </a:spcBef>
              <a:buSzPct val="100000"/>
              <a:buFont typeface="Wingdings" panose="05000000000000000000" pitchFamily="2" charset="2"/>
              <a:buChar char="§"/>
            </a:pPr>
            <a:r>
              <a:rPr lang="en-US" sz="2400" dirty="0">
                <a:solidFill>
                  <a:srgbClr val="000000"/>
                </a:solidFill>
              </a:rPr>
              <a:t>"Eligible firefighter" means all persons 18 years of age or older who are firefighters of the state of North Carolina or any political subdivision thereof, including those performing such functions in the protection of life and property through firefighting within a county or city governmental unit.</a:t>
            </a:r>
          </a:p>
          <a:p>
            <a:pPr marL="0" indent="0">
              <a:spcBef>
                <a:spcPts val="0"/>
              </a:spcBef>
              <a:buNone/>
            </a:pPr>
            <a:endParaRPr lang="en-US" sz="1200" dirty="0">
              <a:solidFill>
                <a:srgbClr val="000000"/>
              </a:solidFill>
            </a:endParaRPr>
          </a:p>
          <a:p>
            <a:pPr>
              <a:spcBef>
                <a:spcPts val="0"/>
              </a:spcBef>
              <a:buSzPct val="100000"/>
              <a:buFont typeface="Wingdings" panose="05000000000000000000" pitchFamily="2" charset="2"/>
              <a:buChar char="§"/>
            </a:pPr>
            <a:r>
              <a:rPr lang="en-US" sz="2400" dirty="0">
                <a:solidFill>
                  <a:srgbClr val="000000"/>
                </a:solidFill>
              </a:rPr>
              <a:t>"Eligible firefighter" shall also mean an employee of a county whose sole duty is to act as fire marshal, deputy fire marshal, assistant fire marshal, or firefighter           of the county. </a:t>
            </a:r>
          </a:p>
          <a:p>
            <a:endParaRPr lang="en-US" dirty="0"/>
          </a:p>
        </p:txBody>
      </p:sp>
    </p:spTree>
    <p:extLst>
      <p:ext uri="{BB962C8B-B14F-4D97-AF65-F5344CB8AC3E}">
        <p14:creationId xmlns:p14="http://schemas.microsoft.com/office/powerpoint/2010/main" val="18040511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Definitions – Fully Credited Service</a:t>
            </a:r>
          </a:p>
        </p:txBody>
      </p:sp>
      <p:sp>
        <p:nvSpPr>
          <p:cNvPr id="3" name="Content Placeholder 2"/>
          <p:cNvSpPr>
            <a:spLocks noGrp="1"/>
          </p:cNvSpPr>
          <p:nvPr>
            <p:ph idx="1"/>
          </p:nvPr>
        </p:nvSpPr>
        <p:spPr>
          <a:xfrm>
            <a:off x="2743200" y="1676400"/>
            <a:ext cx="6172200" cy="4800600"/>
          </a:xfrm>
        </p:spPr>
        <p:txBody>
          <a:bodyPr/>
          <a:lstStyle/>
          <a:p>
            <a:pPr>
              <a:buSzPct val="100000"/>
              <a:buFont typeface="Wingdings" panose="05000000000000000000" pitchFamily="2" charset="2"/>
              <a:buChar char="§"/>
            </a:pPr>
            <a:r>
              <a:rPr lang="en-US" sz="2400" dirty="0">
                <a:solidFill>
                  <a:srgbClr val="000000"/>
                </a:solidFill>
              </a:rPr>
              <a:t>"Fully credited service" means a period of time for which the Board has received certification that a member has met all eligibility requirements for participation in the pension fund and for which the Board has received timely, monthly payments under N.C.G.S. 58-86-35 or 58-86-40. In lieu of monthly payments under N.C.G.S. 58-86-35 or 58-86-40, a member may purchase fully credited service for any period of service as set forth in N.C.G.S. 58-86-45. </a:t>
            </a:r>
          </a:p>
          <a:p>
            <a:endParaRPr lang="en-US" dirty="0"/>
          </a:p>
        </p:txBody>
      </p:sp>
    </p:spTree>
    <p:extLst>
      <p:ext uri="{BB962C8B-B14F-4D97-AF65-F5344CB8AC3E}">
        <p14:creationId xmlns:p14="http://schemas.microsoft.com/office/powerpoint/2010/main" val="1077038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Definitions – Inactive Member</a:t>
            </a:r>
          </a:p>
        </p:txBody>
      </p:sp>
      <p:sp>
        <p:nvSpPr>
          <p:cNvPr id="3" name="Content Placeholder 2"/>
          <p:cNvSpPr>
            <a:spLocks noGrp="1"/>
          </p:cNvSpPr>
          <p:nvPr>
            <p:ph idx="1"/>
          </p:nvPr>
        </p:nvSpPr>
        <p:spPr>
          <a:xfrm>
            <a:off x="2743200" y="1298448"/>
            <a:ext cx="6172200" cy="4800600"/>
          </a:xfrm>
        </p:spPr>
        <p:txBody>
          <a:bodyPr/>
          <a:lstStyle/>
          <a:p>
            <a:pPr>
              <a:buSzPct val="100000"/>
              <a:buFont typeface="Wingdings" panose="05000000000000000000" pitchFamily="2" charset="2"/>
              <a:buChar char="§"/>
            </a:pPr>
            <a:r>
              <a:rPr lang="en-US" sz="2400" dirty="0"/>
              <a:t>"Inactive member" means a member of the fund who is not on a leave of absence under N.C.G.S. 58-86-95 and who is not making timely monthly payments under N.C.G.S. 58-86-35 or 58-86-40. </a:t>
            </a:r>
          </a:p>
          <a:p>
            <a:pPr marL="0" indent="0">
              <a:buNone/>
            </a:pPr>
            <a:endParaRPr lang="en-US" dirty="0"/>
          </a:p>
        </p:txBody>
      </p:sp>
    </p:spTree>
    <p:extLst>
      <p:ext uri="{BB962C8B-B14F-4D97-AF65-F5344CB8AC3E}">
        <p14:creationId xmlns:p14="http://schemas.microsoft.com/office/powerpoint/2010/main" val="26241430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Definitions – Training Sessions</a:t>
            </a:r>
          </a:p>
        </p:txBody>
      </p:sp>
      <p:sp>
        <p:nvSpPr>
          <p:cNvPr id="3" name="Content Placeholder 2"/>
          <p:cNvSpPr>
            <a:spLocks noGrp="1"/>
          </p:cNvSpPr>
          <p:nvPr>
            <p:ph idx="1"/>
          </p:nvPr>
        </p:nvSpPr>
        <p:spPr>
          <a:xfrm>
            <a:off x="2743200" y="1298448"/>
            <a:ext cx="6172200" cy="4800600"/>
          </a:xfrm>
        </p:spPr>
        <p:txBody>
          <a:bodyPr/>
          <a:lstStyle/>
          <a:p>
            <a:pPr>
              <a:spcBef>
                <a:spcPts val="0"/>
              </a:spcBef>
              <a:buSzPct val="100000"/>
              <a:buFont typeface="Wingdings" panose="05000000000000000000" pitchFamily="2" charset="2"/>
              <a:buChar char="§"/>
            </a:pPr>
            <a:r>
              <a:rPr lang="en-US" sz="2400" dirty="0">
                <a:solidFill>
                  <a:srgbClr val="000000"/>
                </a:solidFill>
              </a:rPr>
              <a:t>"Training sessions" for eligible firefighters means sessions in which attendance will result in the preparation of, or knowledge gained by, the member in the area of fire prevention, fire suppression, or protection of life and property. </a:t>
            </a:r>
          </a:p>
          <a:p>
            <a:pPr marL="0" indent="0">
              <a:spcBef>
                <a:spcPts val="0"/>
              </a:spcBef>
              <a:buNone/>
            </a:pPr>
            <a:endParaRPr lang="en-US" sz="1500" dirty="0">
              <a:solidFill>
                <a:srgbClr val="000000"/>
              </a:solidFill>
            </a:endParaRPr>
          </a:p>
          <a:p>
            <a:pPr>
              <a:spcBef>
                <a:spcPts val="0"/>
              </a:spcBef>
              <a:buSzPct val="100000"/>
              <a:buFont typeface="Wingdings" panose="05000000000000000000" pitchFamily="2" charset="2"/>
              <a:buChar char="§"/>
            </a:pPr>
            <a:r>
              <a:rPr lang="en-US" sz="2400" dirty="0">
                <a:solidFill>
                  <a:srgbClr val="000000"/>
                </a:solidFill>
              </a:rPr>
              <a:t>Such drill or training sessions held by the eligible fire department to meet the requirements of this article shall be held for the purpose of providing a learning or preparation experience for the members. </a:t>
            </a:r>
          </a:p>
          <a:p>
            <a:endParaRPr lang="en-US" dirty="0"/>
          </a:p>
        </p:txBody>
      </p:sp>
    </p:spTree>
    <p:extLst>
      <p:ext uri="{BB962C8B-B14F-4D97-AF65-F5344CB8AC3E}">
        <p14:creationId xmlns:p14="http://schemas.microsoft.com/office/powerpoint/2010/main" val="28145648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Fire and Rescue Pension Revisions of 2013</a:t>
            </a:r>
          </a:p>
        </p:txBody>
      </p:sp>
      <p:sp>
        <p:nvSpPr>
          <p:cNvPr id="3" name="Content Placeholder 2"/>
          <p:cNvSpPr>
            <a:spLocks noGrp="1"/>
          </p:cNvSpPr>
          <p:nvPr>
            <p:ph idx="1"/>
          </p:nvPr>
        </p:nvSpPr>
        <p:spPr>
          <a:xfrm>
            <a:off x="2743200" y="1676400"/>
            <a:ext cx="6172200" cy="4800600"/>
          </a:xfrm>
        </p:spPr>
        <p:txBody>
          <a:bodyPr/>
          <a:lstStyle/>
          <a:p>
            <a:pPr>
              <a:buSzPct val="100000"/>
              <a:buFont typeface="Wingdings" panose="05000000000000000000" pitchFamily="2" charset="2"/>
              <a:buChar char="§"/>
            </a:pPr>
            <a:r>
              <a:rPr lang="en-US" sz="2400" dirty="0"/>
              <a:t>Deleted N.C.G.S. 58-86-5 to eliminate the six-member board of trustees of the North Carolina Firefighters’ and Rescue Squad Workers. Enacts N.C.G. S. 58-86-6 to create the Firefighters' and Rescue Squad Workers' Pension Fund Advisory Panel (the advisory panel).  </a:t>
            </a:r>
          </a:p>
          <a:p>
            <a:pPr marL="0" indent="0">
              <a:buNone/>
            </a:pPr>
            <a:endParaRPr lang="en-US" dirty="0"/>
          </a:p>
        </p:txBody>
      </p:sp>
    </p:spTree>
    <p:extLst>
      <p:ext uri="{BB962C8B-B14F-4D97-AF65-F5344CB8AC3E}">
        <p14:creationId xmlns:p14="http://schemas.microsoft.com/office/powerpoint/2010/main" val="14842843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8"/>
          <p:cNvSpPr>
            <a:spLocks noGrp="1" noChangeArrowheads="1"/>
          </p:cNvSpPr>
          <p:nvPr>
            <p:ph type="subTitle" idx="1"/>
          </p:nvPr>
        </p:nvSpPr>
        <p:spPr/>
        <p:txBody>
          <a:bodyPr/>
          <a:lstStyle/>
          <a:p>
            <a:r>
              <a:rPr lang="en-US" dirty="0"/>
              <a:t>Fire and Rescue Grant Programs</a:t>
            </a:r>
            <a:endParaRPr lang="en-US" dirty="0">
              <a:solidFill>
                <a:srgbClr val="993300"/>
              </a:solidFill>
            </a:endParaRPr>
          </a:p>
        </p:txBody>
      </p:sp>
      <p:sp>
        <p:nvSpPr>
          <p:cNvPr id="7" name="Rectangle 6"/>
          <p:cNvSpPr>
            <a:spLocks noGrp="1" noChangeArrowheads="1"/>
          </p:cNvSpPr>
          <p:nvPr>
            <p:ph type="ctrTitle"/>
          </p:nvPr>
        </p:nvSpPr>
        <p:spPr>
          <a:xfrm>
            <a:off x="2895600" y="1343025"/>
            <a:ext cx="6143625" cy="1508105"/>
          </a:xfrm>
        </p:spPr>
        <p:txBody>
          <a:bodyPr/>
          <a:lstStyle/>
          <a:p>
            <a:pPr>
              <a:defRPr/>
            </a:pPr>
            <a:r>
              <a:rPr lang="en-US" b="1" dirty="0"/>
              <a:t>North Carolina </a:t>
            </a:r>
            <a:br>
              <a:rPr lang="en-US" b="1" dirty="0"/>
            </a:br>
            <a:r>
              <a:rPr lang="en-US" b="1" dirty="0"/>
              <a:t>Chief 101</a:t>
            </a:r>
          </a:p>
        </p:txBody>
      </p:sp>
    </p:spTree>
    <p:extLst>
      <p:ext uri="{BB962C8B-B14F-4D97-AF65-F5344CB8AC3E}">
        <p14:creationId xmlns:p14="http://schemas.microsoft.com/office/powerpoint/2010/main" val="2729603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143000" y="228600"/>
            <a:ext cx="8001000" cy="800100"/>
          </a:xfrm>
        </p:spPr>
        <p:txBody>
          <a:bodyPr/>
          <a:lstStyle/>
          <a:p>
            <a:r>
              <a:rPr lang="en-US" altLang="en-US" b="1" dirty="0"/>
              <a:t>Program Objectives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defRPr/>
            </a:pPr>
            <a:r>
              <a:rPr lang="en-US" sz="2400" dirty="0"/>
              <a:t>Explain Volunteer Fire Department Fund and Rescue Fund Programs.</a:t>
            </a:r>
          </a:p>
          <a:p>
            <a:pPr>
              <a:spcBef>
                <a:spcPts val="0"/>
              </a:spcBef>
              <a:buSzPct val="100000"/>
              <a:buFont typeface="Wingdings" panose="05000000000000000000" pitchFamily="2" charset="2"/>
              <a:buChar char="§"/>
              <a:defRPr/>
            </a:pPr>
            <a:endParaRPr lang="en-US" sz="1500" dirty="0"/>
          </a:p>
          <a:p>
            <a:pPr>
              <a:spcBef>
                <a:spcPts val="0"/>
              </a:spcBef>
              <a:buSzPct val="100000"/>
              <a:buFont typeface="Wingdings" panose="05000000000000000000" pitchFamily="2" charset="2"/>
              <a:buChar char="§"/>
              <a:defRPr/>
            </a:pPr>
            <a:r>
              <a:rPr lang="en-US" sz="2400" dirty="0"/>
              <a:t>List requirements for participation.</a:t>
            </a:r>
          </a:p>
          <a:p>
            <a:pPr>
              <a:spcBef>
                <a:spcPts val="0"/>
              </a:spcBef>
              <a:buSzPct val="100000"/>
              <a:buFont typeface="Wingdings" panose="05000000000000000000" pitchFamily="2" charset="2"/>
              <a:buChar char="§"/>
              <a:defRPr/>
            </a:pPr>
            <a:endParaRPr lang="en-US" sz="1200" dirty="0"/>
          </a:p>
          <a:p>
            <a:pPr>
              <a:spcBef>
                <a:spcPts val="0"/>
              </a:spcBef>
              <a:buSzPct val="100000"/>
              <a:buFont typeface="Wingdings" panose="05000000000000000000" pitchFamily="2" charset="2"/>
              <a:buChar char="§"/>
              <a:defRPr/>
            </a:pPr>
            <a:r>
              <a:rPr lang="en-US" sz="2400" dirty="0"/>
              <a:t>Describe process and timeline for application.</a:t>
            </a:r>
          </a:p>
          <a:p>
            <a:pPr>
              <a:spcBef>
                <a:spcPts val="0"/>
              </a:spcBef>
              <a:buSzPct val="100000"/>
              <a:buFont typeface="Wingdings" panose="05000000000000000000" pitchFamily="2" charset="2"/>
              <a:buChar char="§"/>
              <a:defRPr/>
            </a:pPr>
            <a:endParaRPr lang="en-US" sz="1500" dirty="0"/>
          </a:p>
          <a:p>
            <a:pPr>
              <a:spcBef>
                <a:spcPts val="0"/>
              </a:spcBef>
              <a:buSzPct val="100000"/>
              <a:buFont typeface="Wingdings" panose="05000000000000000000" pitchFamily="2" charset="2"/>
              <a:buChar char="§"/>
              <a:defRPr/>
            </a:pPr>
            <a:r>
              <a:rPr lang="en-US" sz="2400" dirty="0"/>
              <a:t>Answer frequently asked questions.</a:t>
            </a:r>
          </a:p>
          <a:p>
            <a:pPr>
              <a:spcBef>
                <a:spcPts val="0"/>
              </a:spcBef>
              <a:buSzPct val="100000"/>
              <a:buFont typeface="Wingdings" panose="05000000000000000000" pitchFamily="2" charset="2"/>
              <a:buChar char="§"/>
              <a:defRPr/>
            </a:pPr>
            <a:endParaRPr lang="en-US" sz="1500" dirty="0"/>
          </a:p>
          <a:p>
            <a:pPr>
              <a:spcBef>
                <a:spcPts val="0"/>
              </a:spcBef>
              <a:buSzPct val="100000"/>
              <a:buFont typeface="Wingdings" panose="05000000000000000000" pitchFamily="2" charset="2"/>
              <a:buChar char="§"/>
              <a:defRPr/>
            </a:pPr>
            <a:r>
              <a:rPr lang="en-US" sz="2400" dirty="0"/>
              <a:t>Provide contact information.</a:t>
            </a:r>
          </a:p>
          <a:p>
            <a:pPr marL="0" indent="0">
              <a:buFont typeface="Monotype Sorts"/>
              <a:buNone/>
              <a:defRPr/>
            </a:pPr>
            <a:endParaRPr lang="en-US" dirty="0"/>
          </a:p>
        </p:txBody>
      </p:sp>
    </p:spTree>
    <p:extLst>
      <p:ext uri="{BB962C8B-B14F-4D97-AF65-F5344CB8AC3E}">
        <p14:creationId xmlns:p14="http://schemas.microsoft.com/office/powerpoint/2010/main" val="39579788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143000" y="228600"/>
            <a:ext cx="8001000" cy="800100"/>
          </a:xfrm>
        </p:spPr>
        <p:txBody>
          <a:bodyPr/>
          <a:lstStyle/>
          <a:p>
            <a:r>
              <a:rPr lang="en-US" altLang="en-US" b="1" dirty="0"/>
              <a:t>What are the Grants?</a:t>
            </a:r>
          </a:p>
        </p:txBody>
      </p:sp>
      <p:sp>
        <p:nvSpPr>
          <p:cNvPr id="6" name="Content Placeholder 5"/>
          <p:cNvSpPr>
            <a:spLocks noGrp="1"/>
          </p:cNvSpPr>
          <p:nvPr>
            <p:ph idx="1"/>
          </p:nvPr>
        </p:nvSpPr>
        <p:spPr>
          <a:xfrm>
            <a:off x="2743200" y="1295400"/>
            <a:ext cx="6324600" cy="5486400"/>
          </a:xfrm>
        </p:spPr>
        <p:txBody>
          <a:bodyPr/>
          <a:lstStyle/>
          <a:p>
            <a:pPr eaLnBrk="1" hangingPunct="1">
              <a:spcBef>
                <a:spcPts val="0"/>
              </a:spcBef>
              <a:buSzPct val="100000"/>
              <a:buFont typeface="Wingdings" panose="05000000000000000000" pitchFamily="2" charset="2"/>
              <a:buChar char="§"/>
              <a:defRPr/>
            </a:pPr>
            <a:r>
              <a:rPr lang="en-US" sz="2000" dirty="0"/>
              <a:t>Volunteer Fire Department Fund is a dollar-for-dollar matching grant used to:</a:t>
            </a:r>
          </a:p>
          <a:p>
            <a:pPr marL="0" indent="0" eaLnBrk="1" hangingPunct="1">
              <a:spcBef>
                <a:spcPts val="0"/>
              </a:spcBef>
              <a:buFont typeface="Monotype Sorts"/>
              <a:buNone/>
              <a:defRPr/>
            </a:pPr>
            <a:endParaRPr lang="en-US" sz="800" dirty="0"/>
          </a:p>
          <a:p>
            <a:pPr marL="682625" lvl="1" indent="-277813" eaLnBrk="1" hangingPunct="1">
              <a:spcBef>
                <a:spcPts val="0"/>
              </a:spcBef>
              <a:defRPr/>
            </a:pPr>
            <a:r>
              <a:rPr lang="en-US" sz="2000" dirty="0"/>
              <a:t>Assist fire departments in the most need.</a:t>
            </a:r>
          </a:p>
          <a:p>
            <a:pPr marL="682625" lvl="1" indent="-277813" eaLnBrk="1" hangingPunct="1">
              <a:spcBef>
                <a:spcPts val="0"/>
              </a:spcBef>
              <a:buFontTx/>
              <a:buNone/>
              <a:defRPr/>
            </a:pPr>
            <a:endParaRPr lang="en-US" sz="800" dirty="0"/>
          </a:p>
          <a:p>
            <a:pPr marL="682625" lvl="1" indent="-277813" eaLnBrk="1" hangingPunct="1">
              <a:spcBef>
                <a:spcPts val="0"/>
              </a:spcBef>
              <a:defRPr/>
            </a:pPr>
            <a:r>
              <a:rPr lang="en-US" sz="2000" dirty="0"/>
              <a:t>Purchase equipment.</a:t>
            </a:r>
          </a:p>
          <a:p>
            <a:pPr marL="682625" lvl="1" indent="-277813" eaLnBrk="1" hangingPunct="1">
              <a:spcBef>
                <a:spcPts val="0"/>
              </a:spcBef>
              <a:buFontTx/>
              <a:buNone/>
              <a:defRPr/>
            </a:pPr>
            <a:endParaRPr lang="en-US" sz="800" dirty="0"/>
          </a:p>
          <a:p>
            <a:pPr marL="682625" lvl="1" indent="-277813" eaLnBrk="1" hangingPunct="1">
              <a:spcBef>
                <a:spcPts val="0"/>
              </a:spcBef>
              <a:defRPr/>
            </a:pPr>
            <a:r>
              <a:rPr lang="en-US" sz="2000" dirty="0"/>
              <a:t>Make capital improvements.</a:t>
            </a:r>
          </a:p>
          <a:p>
            <a:pPr marL="682625" lvl="1" indent="-277813" eaLnBrk="1" hangingPunct="1">
              <a:spcBef>
                <a:spcPts val="0"/>
              </a:spcBef>
              <a:buFontTx/>
              <a:buNone/>
              <a:defRPr/>
            </a:pPr>
            <a:endParaRPr lang="en-US" sz="800" dirty="0"/>
          </a:p>
          <a:p>
            <a:pPr marL="682625" lvl="1" indent="-277813" eaLnBrk="1" hangingPunct="1">
              <a:spcBef>
                <a:spcPts val="0"/>
              </a:spcBef>
              <a:defRPr/>
            </a:pPr>
            <a:r>
              <a:rPr lang="en-US" sz="2000" dirty="0"/>
              <a:t>Help departments improve insurance class.</a:t>
            </a:r>
          </a:p>
          <a:p>
            <a:pPr marL="404812" lvl="1" indent="0" eaLnBrk="1" hangingPunct="1">
              <a:spcBef>
                <a:spcPts val="0"/>
              </a:spcBef>
              <a:buFontTx/>
              <a:buNone/>
              <a:defRPr/>
            </a:pPr>
            <a:endParaRPr lang="en-US" sz="800" dirty="0"/>
          </a:p>
          <a:p>
            <a:pPr>
              <a:spcBef>
                <a:spcPts val="0"/>
              </a:spcBef>
              <a:buSzPct val="100000"/>
              <a:buFont typeface="Wingdings" panose="05000000000000000000" pitchFamily="2" charset="2"/>
              <a:buChar char="§"/>
              <a:defRPr/>
            </a:pPr>
            <a:r>
              <a:rPr lang="en-US" sz="2000" dirty="0"/>
              <a:t>Rescue Grant Fund is a dollar-for-dollar matching grant used to:</a:t>
            </a:r>
          </a:p>
          <a:p>
            <a:pPr marL="0" indent="0">
              <a:spcBef>
                <a:spcPts val="0"/>
              </a:spcBef>
              <a:buFont typeface="Monotype Sorts"/>
              <a:buNone/>
              <a:defRPr/>
            </a:pPr>
            <a:endParaRPr lang="en-US" sz="800" dirty="0"/>
          </a:p>
          <a:p>
            <a:pPr lvl="1">
              <a:spcBef>
                <a:spcPts val="0"/>
              </a:spcBef>
              <a:defRPr/>
            </a:pPr>
            <a:r>
              <a:rPr lang="en-US" sz="2000" dirty="0"/>
              <a:t>Assist fire departments and rescue squads in the most need.</a:t>
            </a:r>
          </a:p>
          <a:p>
            <a:pPr marL="457200" lvl="1" indent="0">
              <a:spcBef>
                <a:spcPts val="0"/>
              </a:spcBef>
              <a:buFontTx/>
              <a:buNone/>
              <a:defRPr/>
            </a:pPr>
            <a:endParaRPr lang="en-US" sz="800" dirty="0"/>
          </a:p>
          <a:p>
            <a:pPr lvl="1">
              <a:spcBef>
                <a:spcPts val="0"/>
              </a:spcBef>
              <a:defRPr/>
            </a:pPr>
            <a:r>
              <a:rPr lang="en-US" sz="2000" dirty="0"/>
              <a:t>Purchase equipment. </a:t>
            </a:r>
          </a:p>
          <a:p>
            <a:pPr marL="457200" lvl="1" indent="0">
              <a:spcBef>
                <a:spcPts val="0"/>
              </a:spcBef>
              <a:buFontTx/>
              <a:buNone/>
              <a:defRPr/>
            </a:pPr>
            <a:endParaRPr lang="en-US" sz="800" dirty="0"/>
          </a:p>
          <a:p>
            <a:pPr lvl="1">
              <a:spcBef>
                <a:spcPts val="0"/>
              </a:spcBef>
              <a:defRPr/>
            </a:pPr>
            <a:r>
              <a:rPr lang="en-US" sz="2000" dirty="0"/>
              <a:t>Make capital improvements.</a:t>
            </a:r>
          </a:p>
          <a:p>
            <a:pPr marL="457200" lvl="1" indent="0">
              <a:spcBef>
                <a:spcPts val="0"/>
              </a:spcBef>
              <a:buFontTx/>
              <a:buNone/>
              <a:defRPr/>
            </a:pPr>
            <a:endParaRPr lang="en-US" sz="800" dirty="0"/>
          </a:p>
          <a:p>
            <a:pPr lvl="1">
              <a:spcBef>
                <a:spcPts val="0"/>
              </a:spcBef>
              <a:defRPr/>
            </a:pPr>
            <a:r>
              <a:rPr lang="en-US" sz="2000" dirty="0"/>
              <a:t>Help departments and squads                improve rescue and EMS services.</a:t>
            </a:r>
          </a:p>
          <a:p>
            <a:pPr marL="404812" lvl="1" indent="0" eaLnBrk="1" hangingPunct="1">
              <a:spcBef>
                <a:spcPts val="0"/>
              </a:spcBef>
              <a:buFontTx/>
              <a:buNone/>
              <a:defRPr/>
            </a:pPr>
            <a:endParaRPr lang="en-US" sz="2200" dirty="0"/>
          </a:p>
        </p:txBody>
      </p:sp>
    </p:spTree>
    <p:extLst>
      <p:ext uri="{BB962C8B-B14F-4D97-AF65-F5344CB8AC3E}">
        <p14:creationId xmlns:p14="http://schemas.microsoft.com/office/powerpoint/2010/main" val="12282663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0"/>
          <p:cNvSpPr>
            <a:spLocks noGrp="1" noChangeArrowheads="1"/>
          </p:cNvSpPr>
          <p:nvPr>
            <p:ph type="title"/>
          </p:nvPr>
        </p:nvSpPr>
        <p:spPr>
          <a:xfrm>
            <a:off x="1143000" y="228600"/>
            <a:ext cx="8001000" cy="793750"/>
          </a:xfrm>
        </p:spPr>
        <p:txBody>
          <a:bodyPr/>
          <a:lstStyle/>
          <a:p>
            <a:r>
              <a:rPr lang="en-US" altLang="en-US" b="1" dirty="0"/>
              <a:t>How is it Funded?</a:t>
            </a:r>
          </a:p>
        </p:txBody>
      </p:sp>
      <p:sp>
        <p:nvSpPr>
          <p:cNvPr id="2" name="Content Placeholder 1"/>
          <p:cNvSpPr>
            <a:spLocks noGrp="1"/>
          </p:cNvSpPr>
          <p:nvPr>
            <p:ph idx="1"/>
          </p:nvPr>
        </p:nvSpPr>
        <p:spPr>
          <a:xfrm>
            <a:off x="2743200" y="1298575"/>
            <a:ext cx="6172200" cy="4800600"/>
          </a:xfrm>
        </p:spPr>
        <p:txBody>
          <a:bodyPr/>
          <a:lstStyle/>
          <a:p>
            <a:pPr eaLnBrk="1" hangingPunct="1">
              <a:spcBef>
                <a:spcPts val="0"/>
              </a:spcBef>
              <a:buSzPct val="100000"/>
              <a:buFont typeface="Wingdings" panose="05000000000000000000" pitchFamily="2" charset="2"/>
              <a:buChar char="§"/>
              <a:defRPr/>
            </a:pPr>
            <a:r>
              <a:rPr lang="en-US" sz="2400" dirty="0"/>
              <a:t>Fire Grant</a:t>
            </a:r>
          </a:p>
          <a:p>
            <a:pPr marL="0" indent="0" eaLnBrk="1" hangingPunct="1">
              <a:spcBef>
                <a:spcPts val="0"/>
              </a:spcBef>
              <a:buFont typeface="Monotype Sorts"/>
              <a:buNone/>
              <a:defRPr/>
            </a:pPr>
            <a:endParaRPr lang="en-US" sz="1200" dirty="0"/>
          </a:p>
          <a:p>
            <a:pPr marL="682625" lvl="1" indent="-277813">
              <a:spcBef>
                <a:spcPts val="0"/>
              </a:spcBef>
              <a:defRPr/>
            </a:pPr>
            <a:r>
              <a:rPr lang="en-US" sz="2400" dirty="0"/>
              <a:t>All N.C. licensed insurance companies pay to the N.C. Department of Revenue a portion of the Fire &amp; Lightning coverage of all property insurance at a rate of .074 basis points.</a:t>
            </a:r>
          </a:p>
          <a:p>
            <a:pPr marL="682625" lvl="1" indent="-277813">
              <a:spcBef>
                <a:spcPts val="0"/>
              </a:spcBef>
              <a:buFontTx/>
              <a:buNone/>
              <a:defRPr/>
            </a:pPr>
            <a:endParaRPr lang="en-US" sz="1500" dirty="0"/>
          </a:p>
          <a:p>
            <a:pPr>
              <a:spcBef>
                <a:spcPts val="0"/>
              </a:spcBef>
              <a:buSzPct val="100000"/>
              <a:buFont typeface="Wingdings" panose="05000000000000000000" pitchFamily="2" charset="2"/>
              <a:buChar char="§"/>
              <a:defRPr/>
            </a:pPr>
            <a:r>
              <a:rPr lang="en-US" sz="2400" dirty="0"/>
              <a:t>Rescue Grant</a:t>
            </a:r>
          </a:p>
          <a:p>
            <a:pPr marL="682625" indent="-277813">
              <a:spcBef>
                <a:spcPts val="0"/>
              </a:spcBef>
              <a:buFont typeface="Monotype Sorts"/>
              <a:buNone/>
              <a:defRPr/>
            </a:pPr>
            <a:endParaRPr lang="en-US" sz="1200" dirty="0"/>
          </a:p>
          <a:p>
            <a:pPr marL="682625" lvl="1" indent="-277813">
              <a:spcBef>
                <a:spcPts val="0"/>
              </a:spcBef>
              <a:defRPr/>
            </a:pPr>
            <a:r>
              <a:rPr lang="en-US" sz="2400" dirty="0"/>
              <a:t>The Volunteer Rescue/EMS fund is funded by 18 cents of each vehicle inspection sticker.</a:t>
            </a:r>
          </a:p>
          <a:p>
            <a:pPr>
              <a:defRPr/>
            </a:pPr>
            <a:endParaRPr lang="en-US" dirty="0"/>
          </a:p>
        </p:txBody>
      </p:sp>
    </p:spTree>
    <p:extLst>
      <p:ext uri="{BB962C8B-B14F-4D97-AF65-F5344CB8AC3E}">
        <p14:creationId xmlns:p14="http://schemas.microsoft.com/office/powerpoint/2010/main" val="402196790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8" name="Rectangle 10"/>
          <p:cNvSpPr>
            <a:spLocks noGrp="1" noChangeArrowheads="1"/>
          </p:cNvSpPr>
          <p:nvPr>
            <p:ph type="title"/>
          </p:nvPr>
        </p:nvSpPr>
        <p:spPr>
          <a:xfrm>
            <a:off x="1143000" y="228600"/>
            <a:ext cx="8001000" cy="793750"/>
          </a:xfrm>
        </p:spPr>
        <p:txBody>
          <a:bodyPr/>
          <a:lstStyle/>
          <a:p>
            <a:pPr>
              <a:defRPr/>
            </a:pPr>
            <a:r>
              <a:rPr lang="en-US" b="1" dirty="0"/>
              <a:t>Chief 101 Class</a:t>
            </a:r>
          </a:p>
        </p:txBody>
      </p:sp>
      <p:sp>
        <p:nvSpPr>
          <p:cNvPr id="8195" name="Rectangle 11"/>
          <p:cNvSpPr>
            <a:spLocks noGrp="1" noChangeArrowheads="1"/>
          </p:cNvSpPr>
          <p:nvPr>
            <p:ph type="body" idx="1"/>
          </p:nvPr>
        </p:nvSpPr>
        <p:spPr/>
        <p:txBody>
          <a:bodyPr/>
          <a:lstStyle/>
          <a:p>
            <a:pPr>
              <a:buSzPct val="100000"/>
              <a:buFont typeface="Wingdings" panose="05000000000000000000" pitchFamily="2" charset="2"/>
              <a:buChar char="§"/>
            </a:pPr>
            <a:r>
              <a:rPr lang="en-US" sz="2400" dirty="0"/>
              <a:t>This class consists of several programs that together will satisfy the 9S inspection criteria as specified by the North Carolina Administrative Code.  The primary objective of the course is to inform current and future chief officers of the various aspects and complexities surrounding the operations and organization of North Carolina fire departments.  </a:t>
            </a:r>
          </a:p>
          <a:p>
            <a:endParaRPr lang="en-US" sz="2600" dirty="0"/>
          </a:p>
        </p:txBody>
      </p:sp>
    </p:spTree>
    <p:extLst>
      <p:ext uri="{BB962C8B-B14F-4D97-AF65-F5344CB8AC3E}">
        <p14:creationId xmlns:p14="http://schemas.microsoft.com/office/powerpoint/2010/main" val="385600240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10"/>
          <p:cNvSpPr>
            <a:spLocks noGrp="1" noChangeArrowheads="1"/>
          </p:cNvSpPr>
          <p:nvPr>
            <p:ph type="title"/>
          </p:nvPr>
        </p:nvSpPr>
        <p:spPr>
          <a:xfrm>
            <a:off x="1143000" y="228600"/>
            <a:ext cx="8001000" cy="793750"/>
          </a:xfrm>
        </p:spPr>
        <p:txBody>
          <a:bodyPr/>
          <a:lstStyle/>
          <a:p>
            <a:r>
              <a:rPr lang="en-US" altLang="en-US" b="1" dirty="0"/>
              <a:t>Gross Premium Tax (GPT)</a:t>
            </a:r>
          </a:p>
        </p:txBody>
      </p:sp>
      <p:sp>
        <p:nvSpPr>
          <p:cNvPr id="8195" name="Rectangle 11"/>
          <p:cNvSpPr>
            <a:spLocks noGrp="1" noChangeArrowheads="1"/>
          </p:cNvSpPr>
          <p:nvPr>
            <p:ph type="body" idx="1"/>
          </p:nvPr>
        </p:nvSpPr>
        <p:spPr/>
        <p:txBody>
          <a:bodyPr/>
          <a:lstStyle/>
          <a:p>
            <a:pPr>
              <a:buSzPct val="100000"/>
              <a:buFont typeface="Wingdings" panose="05000000000000000000" pitchFamily="2" charset="2"/>
              <a:buChar char="§"/>
            </a:pPr>
            <a:r>
              <a:rPr lang="en-US" altLang="en-US" sz="2400" dirty="0"/>
              <a:t>All N.C. licensed insurance companies pay to the N.C. Dept. of Revenue a portion of the Fire &amp; Lightning coverage of all property insurance Gross Premium Tax (</a:t>
            </a:r>
            <a:r>
              <a:rPr lang="en-US" altLang="en-US" sz="2400" dirty="0">
                <a:ea typeface="MS PGothic" pitchFamily="34" charset="-128"/>
              </a:rPr>
              <a:t>GPT). </a:t>
            </a:r>
          </a:p>
          <a:p>
            <a:endParaRPr lang="en-US" altLang="en-US" sz="1500" dirty="0">
              <a:ea typeface="MS PGothic" pitchFamily="34" charset="-128"/>
            </a:endParaRPr>
          </a:p>
          <a:p>
            <a:pPr>
              <a:buSzPct val="100000"/>
              <a:buFont typeface="Wingdings" panose="05000000000000000000" pitchFamily="2" charset="2"/>
              <a:buChar char="§"/>
            </a:pPr>
            <a:r>
              <a:rPr lang="en-US" altLang="en-US" sz="2400" dirty="0">
                <a:ea typeface="MS PGothic" pitchFamily="34" charset="-128"/>
              </a:rPr>
              <a:t>Simple Definition = .074 cents per $100 of any N.C. insurance policy containing Fire Coverage (i.e. homeowners, rental, etc.).</a:t>
            </a:r>
          </a:p>
          <a:p>
            <a:endParaRPr lang="en-US" altLang="en-US" sz="2600" dirty="0"/>
          </a:p>
        </p:txBody>
      </p:sp>
    </p:spTree>
    <p:extLst>
      <p:ext uri="{BB962C8B-B14F-4D97-AF65-F5344CB8AC3E}">
        <p14:creationId xmlns:p14="http://schemas.microsoft.com/office/powerpoint/2010/main" val="169243180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10"/>
          <p:cNvSpPr>
            <a:spLocks noGrp="1" noChangeArrowheads="1"/>
          </p:cNvSpPr>
          <p:nvPr>
            <p:ph type="title"/>
          </p:nvPr>
        </p:nvSpPr>
        <p:spPr>
          <a:xfrm>
            <a:off x="1143000" y="228600"/>
            <a:ext cx="8001000" cy="793750"/>
          </a:xfrm>
        </p:spPr>
        <p:txBody>
          <a:bodyPr/>
          <a:lstStyle/>
          <a:p>
            <a:r>
              <a:rPr lang="en-US" altLang="en-US" b="1" dirty="0"/>
              <a:t>Gross Premium Tax (GPT)</a:t>
            </a:r>
          </a:p>
        </p:txBody>
      </p:sp>
      <p:sp>
        <p:nvSpPr>
          <p:cNvPr id="37899" name="Rectangle 11"/>
          <p:cNvSpPr>
            <a:spLocks noGrp="1" noChangeArrowheads="1"/>
          </p:cNvSpPr>
          <p:nvPr>
            <p:ph type="body" idx="1"/>
          </p:nvPr>
        </p:nvSpPr>
        <p:spPr/>
        <p:txBody>
          <a:bodyPr/>
          <a:lstStyle/>
          <a:p>
            <a:pPr>
              <a:buSzPct val="100000"/>
              <a:buFont typeface="Wingdings" panose="05000000000000000000" pitchFamily="2" charset="2"/>
              <a:buChar char="§"/>
              <a:defRPr/>
            </a:pPr>
            <a:r>
              <a:rPr lang="en-US" sz="2200" dirty="0">
                <a:cs typeface="ＭＳ Ｐゴシック" charset="0"/>
              </a:rPr>
              <a:t>Distribution Amounts</a:t>
            </a:r>
          </a:p>
          <a:p>
            <a:pPr marL="0" indent="0">
              <a:buFont typeface="Monotype Sorts"/>
              <a:buNone/>
              <a:defRPr/>
            </a:pPr>
            <a:endParaRPr lang="en-US" sz="1200" dirty="0">
              <a:cs typeface="ＭＳ Ｐゴシック" charset="0"/>
            </a:endParaRPr>
          </a:p>
          <a:p>
            <a:pPr marL="568325" indent="-222250">
              <a:spcBef>
                <a:spcPts val="0"/>
              </a:spcBef>
              <a:buClrTx/>
              <a:buSzPct val="100000"/>
              <a:buFont typeface="Monotype Sorts"/>
              <a:buNone/>
              <a:tabLst>
                <a:tab pos="568325" algn="l"/>
                <a:tab pos="2627313" algn="l"/>
              </a:tabLst>
              <a:defRPr/>
            </a:pPr>
            <a:r>
              <a:rPr lang="en-US" sz="2200" dirty="0"/>
              <a:t>$	30,364,035.00 	Total collected from GPT 	FY 13/14.</a:t>
            </a:r>
          </a:p>
          <a:p>
            <a:pPr>
              <a:spcBef>
                <a:spcPts val="0"/>
              </a:spcBef>
              <a:defRPr/>
            </a:pPr>
            <a:endParaRPr lang="en-US" sz="1200" dirty="0"/>
          </a:p>
          <a:p>
            <a:pPr marL="347663" indent="0">
              <a:spcBef>
                <a:spcPts val="0"/>
              </a:spcBef>
              <a:buClrTx/>
              <a:buSzPct val="100000"/>
              <a:buFont typeface="Monotype Sorts"/>
              <a:buNone/>
              <a:tabLst>
                <a:tab pos="2627313" algn="l"/>
              </a:tabLst>
              <a:defRPr/>
            </a:pPr>
            <a:r>
              <a:rPr lang="en-US" sz="2200" dirty="0"/>
              <a:t>$   6,072,807.00 	VSWCF (20%)</a:t>
            </a:r>
          </a:p>
          <a:p>
            <a:pPr marL="347663" indent="0">
              <a:spcBef>
                <a:spcPts val="0"/>
              </a:spcBef>
              <a:defRPr/>
            </a:pPr>
            <a:endParaRPr lang="en-US" sz="1200" dirty="0"/>
          </a:p>
          <a:p>
            <a:pPr marL="347663" indent="0">
              <a:spcBef>
                <a:spcPts val="0"/>
              </a:spcBef>
              <a:buClrTx/>
              <a:buSzPct val="100000"/>
              <a:buFont typeface="Monotype Sorts"/>
              <a:buNone/>
              <a:tabLst>
                <a:tab pos="2627313" algn="l"/>
              </a:tabLst>
              <a:defRPr/>
            </a:pPr>
            <a:r>
              <a:rPr lang="en-US" sz="2200" dirty="0"/>
              <a:t>$   6,072,807.00 	Grants (20%)</a:t>
            </a:r>
          </a:p>
          <a:p>
            <a:pPr marL="347663" indent="0">
              <a:spcBef>
                <a:spcPts val="0"/>
              </a:spcBef>
              <a:defRPr/>
            </a:pPr>
            <a:endParaRPr lang="en-US" sz="1200" dirty="0"/>
          </a:p>
          <a:p>
            <a:pPr marL="347663" indent="0">
              <a:spcBef>
                <a:spcPts val="0"/>
              </a:spcBef>
              <a:buClrTx/>
              <a:buSzPct val="100000"/>
              <a:buFont typeface="Monotype Sorts"/>
              <a:buNone/>
              <a:tabLst>
                <a:tab pos="2627313" algn="l"/>
              </a:tabLst>
              <a:defRPr/>
            </a:pPr>
            <a:r>
              <a:rPr lang="en-US" sz="2200" dirty="0"/>
              <a:t>$   6,072,807.00 	Relief Funds (20%)</a:t>
            </a:r>
          </a:p>
          <a:p>
            <a:pPr marL="347663" indent="0">
              <a:spcBef>
                <a:spcPts val="0"/>
              </a:spcBef>
              <a:buFont typeface="Monotype Sorts"/>
              <a:buNone/>
              <a:defRPr/>
            </a:pPr>
            <a:endParaRPr lang="en-US" sz="1200" dirty="0"/>
          </a:p>
          <a:p>
            <a:pPr marL="568325" indent="-220663">
              <a:spcBef>
                <a:spcPts val="0"/>
              </a:spcBef>
              <a:buClrTx/>
              <a:buSzPct val="100000"/>
              <a:buFont typeface="Monotype Sorts"/>
              <a:buNone/>
              <a:tabLst>
                <a:tab pos="2627313" algn="l"/>
              </a:tabLst>
              <a:defRPr/>
            </a:pPr>
            <a:r>
              <a:rPr lang="en-US" sz="2000" dirty="0"/>
              <a:t>$	</a:t>
            </a:r>
            <a:r>
              <a:rPr lang="en-US" sz="2200" dirty="0"/>
              <a:t>12,145,614.00 	State General Fund </a:t>
            </a:r>
          </a:p>
          <a:p>
            <a:pPr marL="568325" indent="-222250">
              <a:spcBef>
                <a:spcPts val="0"/>
              </a:spcBef>
              <a:buClrTx/>
              <a:buSzPct val="100000"/>
              <a:buFont typeface="Monotype Sorts"/>
              <a:buNone/>
              <a:defRPr/>
            </a:pPr>
            <a:r>
              <a:rPr lang="en-US" sz="2200" dirty="0"/>
              <a:t> 	(Directed to Pension Fund with additional</a:t>
            </a:r>
          </a:p>
          <a:p>
            <a:pPr marL="685800" indent="0">
              <a:spcBef>
                <a:spcPts val="0"/>
              </a:spcBef>
              <a:buClrTx/>
              <a:buSzPct val="100000"/>
              <a:buFont typeface="Monotype Sorts"/>
              <a:buNone/>
              <a:defRPr/>
            </a:pPr>
            <a:r>
              <a:rPr lang="en-US" sz="2200" dirty="0"/>
              <a:t>funding from the state, if needed.)</a:t>
            </a:r>
          </a:p>
          <a:p>
            <a:pPr marL="0" indent="0">
              <a:buFont typeface="Monotype Sorts"/>
              <a:buNone/>
              <a:defRPr/>
            </a:pPr>
            <a:endParaRPr lang="en-US" sz="2200" dirty="0">
              <a:cs typeface="ＭＳ Ｐゴシック" charset="0"/>
            </a:endParaRPr>
          </a:p>
        </p:txBody>
      </p:sp>
    </p:spTree>
    <p:extLst>
      <p:ext uri="{BB962C8B-B14F-4D97-AF65-F5344CB8AC3E}">
        <p14:creationId xmlns:p14="http://schemas.microsoft.com/office/powerpoint/2010/main" val="27903729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43000" y="228600"/>
            <a:ext cx="8001000" cy="800219"/>
          </a:xfrm>
        </p:spPr>
        <p:txBody>
          <a:bodyPr/>
          <a:lstStyle/>
          <a:p>
            <a:r>
              <a:rPr lang="en-US" altLang="en-US" b="1" dirty="0"/>
              <a:t>GPT Example (2013 Funding)</a:t>
            </a:r>
          </a:p>
        </p:txBody>
      </p:sp>
      <p:sp>
        <p:nvSpPr>
          <p:cNvPr id="3" name="Content Placeholder 2"/>
          <p:cNvSpPr>
            <a:spLocks noGrp="1"/>
          </p:cNvSpPr>
          <p:nvPr>
            <p:ph idx="1"/>
          </p:nvPr>
        </p:nvSpPr>
        <p:spPr>
          <a:xfrm>
            <a:off x="2743200" y="1298448"/>
            <a:ext cx="6324600" cy="4800600"/>
          </a:xfrm>
        </p:spPr>
        <p:txBody>
          <a:bodyPr/>
          <a:lstStyle/>
          <a:p>
            <a:pPr>
              <a:spcBef>
                <a:spcPts val="0"/>
              </a:spcBef>
              <a:buFont typeface="Arial" panose="020B0604020202020204" pitchFamily="34" charset="0"/>
              <a:buNone/>
              <a:tabLst>
                <a:tab pos="2290763" algn="l"/>
              </a:tabLst>
              <a:defRPr/>
            </a:pPr>
            <a:r>
              <a:rPr lang="en-US" sz="2000" dirty="0"/>
              <a:t>$  31,000,000.00 	</a:t>
            </a:r>
            <a:r>
              <a:rPr lang="en-US" sz="2000" b="1" dirty="0"/>
              <a:t>Total GPT Funding 2013  </a:t>
            </a:r>
          </a:p>
          <a:p>
            <a:pPr>
              <a:spcBef>
                <a:spcPts val="0"/>
              </a:spcBef>
              <a:buFont typeface="Arial" panose="020B0604020202020204" pitchFamily="34" charset="0"/>
              <a:buNone/>
              <a:tabLst>
                <a:tab pos="2290763" algn="l"/>
              </a:tabLst>
              <a:defRPr/>
            </a:pPr>
            <a:endParaRPr lang="en-US" sz="1200" dirty="0"/>
          </a:p>
          <a:p>
            <a:pPr>
              <a:spcBef>
                <a:spcPts val="0"/>
              </a:spcBef>
              <a:buFont typeface="Arial" panose="020B0604020202020204" pitchFamily="34" charset="0"/>
              <a:buNone/>
              <a:tabLst>
                <a:tab pos="2290763" algn="l"/>
              </a:tabLst>
              <a:defRPr/>
            </a:pPr>
            <a:r>
              <a:rPr lang="en-US" sz="2000" dirty="0"/>
              <a:t>$    6,000,000.00 	</a:t>
            </a:r>
            <a:r>
              <a:rPr lang="en-US" sz="2000" b="1" dirty="0"/>
              <a:t>Relief Fund  </a:t>
            </a:r>
            <a:r>
              <a:rPr lang="en-US" sz="2000" dirty="0"/>
              <a:t>20%  </a:t>
            </a:r>
          </a:p>
          <a:p>
            <a:pPr>
              <a:spcBef>
                <a:spcPts val="0"/>
              </a:spcBef>
              <a:buFont typeface="Arial" panose="020B0604020202020204" pitchFamily="34" charset="0"/>
              <a:buNone/>
              <a:tabLst>
                <a:tab pos="2290763" algn="l"/>
              </a:tabLst>
              <a:defRPr/>
            </a:pPr>
            <a:endParaRPr lang="en-US" sz="1200" dirty="0"/>
          </a:p>
          <a:p>
            <a:pPr>
              <a:spcBef>
                <a:spcPts val="0"/>
              </a:spcBef>
              <a:buFont typeface="Arial" panose="020B0604020202020204" pitchFamily="34" charset="0"/>
              <a:buNone/>
              <a:tabLst>
                <a:tab pos="2290763" algn="l"/>
              </a:tabLst>
              <a:defRPr/>
            </a:pPr>
            <a:r>
              <a:rPr lang="en-US" sz="2000" dirty="0"/>
              <a:t>$    7,750,000.00 	</a:t>
            </a:r>
            <a:r>
              <a:rPr lang="en-US" sz="2000" b="1" dirty="0"/>
              <a:t>Grants</a:t>
            </a:r>
            <a:r>
              <a:rPr lang="en-US" sz="2000" dirty="0"/>
              <a:t>  25%</a:t>
            </a:r>
          </a:p>
          <a:p>
            <a:pPr>
              <a:spcBef>
                <a:spcPts val="0"/>
              </a:spcBef>
              <a:buFont typeface="Arial" panose="020B0604020202020204" pitchFamily="34" charset="0"/>
              <a:buNone/>
              <a:tabLst>
                <a:tab pos="2290763" algn="l"/>
              </a:tabLst>
              <a:defRPr/>
            </a:pPr>
            <a:r>
              <a:rPr lang="en-US" sz="1200" dirty="0"/>
              <a:t>  </a:t>
            </a:r>
          </a:p>
          <a:p>
            <a:pPr>
              <a:spcBef>
                <a:spcPts val="0"/>
              </a:spcBef>
              <a:buFont typeface="Arial" panose="020B0604020202020204" pitchFamily="34" charset="0"/>
              <a:buNone/>
              <a:tabLst>
                <a:tab pos="2290763" algn="l"/>
              </a:tabLst>
              <a:defRPr/>
            </a:pPr>
            <a:r>
              <a:rPr lang="en-US" sz="2000" dirty="0"/>
              <a:t>$  10,850,000.00 	</a:t>
            </a:r>
            <a:r>
              <a:rPr lang="en-US" sz="2000" b="1" dirty="0"/>
              <a:t>Pension</a:t>
            </a:r>
            <a:r>
              <a:rPr lang="en-US" sz="2000" dirty="0"/>
              <a:t>  35%  </a:t>
            </a:r>
          </a:p>
          <a:p>
            <a:pPr>
              <a:spcBef>
                <a:spcPts val="0"/>
              </a:spcBef>
              <a:buFont typeface="Arial" panose="020B0604020202020204" pitchFamily="34" charset="0"/>
              <a:buNone/>
              <a:tabLst>
                <a:tab pos="2290763" algn="l"/>
              </a:tabLst>
              <a:defRPr/>
            </a:pPr>
            <a:endParaRPr lang="en-US" sz="1200" dirty="0"/>
          </a:p>
          <a:p>
            <a:pPr>
              <a:spcBef>
                <a:spcPts val="0"/>
              </a:spcBef>
              <a:buFont typeface="Arial" panose="020B0604020202020204" pitchFamily="34" charset="0"/>
              <a:buNone/>
              <a:tabLst>
                <a:tab pos="2290763" algn="l"/>
              </a:tabLst>
              <a:defRPr/>
            </a:pPr>
            <a:r>
              <a:rPr lang="en-US" sz="2000" dirty="0"/>
              <a:t>$    6,200,000.00 	</a:t>
            </a:r>
            <a:r>
              <a:rPr lang="en-US" sz="2000" b="1" dirty="0"/>
              <a:t>Workers Compensation</a:t>
            </a:r>
            <a:r>
              <a:rPr lang="en-US" sz="2000" dirty="0"/>
              <a:t>  20% </a:t>
            </a:r>
          </a:p>
          <a:p>
            <a:pPr>
              <a:spcBef>
                <a:spcPts val="0"/>
              </a:spcBef>
              <a:buFont typeface="Arial" panose="020B0604020202020204" pitchFamily="34" charset="0"/>
              <a:buNone/>
              <a:tabLst>
                <a:tab pos="2290763" algn="l"/>
              </a:tabLst>
              <a:defRPr/>
            </a:pPr>
            <a:endParaRPr lang="en-US" sz="1200" dirty="0"/>
          </a:p>
          <a:p>
            <a:pPr marL="0" indent="0">
              <a:spcBef>
                <a:spcPts val="0"/>
              </a:spcBef>
              <a:buFont typeface="Monotype Sorts"/>
              <a:buNone/>
              <a:tabLst>
                <a:tab pos="2290763" algn="l"/>
              </a:tabLst>
              <a:defRPr/>
            </a:pPr>
            <a:r>
              <a:rPr lang="en-US" sz="2000" dirty="0"/>
              <a:t>$       180,000.00 	</a:t>
            </a:r>
            <a:r>
              <a:rPr lang="en-US" sz="1800" b="1" dirty="0"/>
              <a:t>N.C. State Firefighters’ Assoc. </a:t>
            </a:r>
            <a:r>
              <a:rPr lang="en-US" sz="1800" dirty="0"/>
              <a:t>3%</a:t>
            </a:r>
            <a:r>
              <a:rPr lang="en-US" sz="1800" b="1" dirty="0"/>
              <a:t> </a:t>
            </a:r>
          </a:p>
          <a:p>
            <a:pPr marL="0" indent="0">
              <a:spcBef>
                <a:spcPts val="0"/>
              </a:spcBef>
              <a:buFont typeface="Monotype Sorts"/>
              <a:buNone/>
              <a:tabLst>
                <a:tab pos="2290763" algn="l"/>
              </a:tabLst>
              <a:defRPr/>
            </a:pPr>
            <a:endParaRPr lang="en-US" sz="1200" dirty="0"/>
          </a:p>
          <a:p>
            <a:pPr marL="0" indent="0">
              <a:spcBef>
                <a:spcPts val="0"/>
              </a:spcBef>
              <a:buFont typeface="Monotype Sorts"/>
              <a:buNone/>
              <a:tabLst>
                <a:tab pos="2290763" algn="l"/>
              </a:tabLst>
              <a:defRPr/>
            </a:pPr>
            <a:r>
              <a:rPr lang="en-US" sz="2000" dirty="0"/>
              <a:t>$       155,000.00 	</a:t>
            </a:r>
            <a:r>
              <a:rPr lang="en-US" sz="2000" b="1" dirty="0"/>
              <a:t>N.C. OSFM Grants  </a:t>
            </a:r>
            <a:r>
              <a:rPr lang="en-US" sz="2000" dirty="0"/>
              <a:t>2% </a:t>
            </a:r>
          </a:p>
          <a:p>
            <a:pPr marL="0" indent="0">
              <a:spcBef>
                <a:spcPts val="0"/>
              </a:spcBef>
              <a:buFont typeface="Monotype Sorts"/>
              <a:buNone/>
              <a:tabLst>
                <a:tab pos="2290763" algn="l"/>
              </a:tabLst>
              <a:defRPr/>
            </a:pPr>
            <a:endParaRPr lang="en-US" sz="1200" dirty="0"/>
          </a:p>
          <a:p>
            <a:pPr>
              <a:spcBef>
                <a:spcPts val="0"/>
              </a:spcBef>
              <a:buFont typeface="Arial" panose="020B0604020202020204" pitchFamily="34" charset="0"/>
              <a:buNone/>
              <a:tabLst>
                <a:tab pos="2290763" algn="l"/>
              </a:tabLst>
              <a:defRPr/>
            </a:pPr>
            <a:r>
              <a:rPr lang="en-US" sz="2000" dirty="0"/>
              <a:t>$       120,000.00 	</a:t>
            </a:r>
            <a:r>
              <a:rPr lang="en-US" sz="2000" b="1" dirty="0"/>
              <a:t>N.C. OSFM Relief Fund  </a:t>
            </a:r>
            <a:r>
              <a:rPr lang="en-US" sz="2000" dirty="0"/>
              <a:t>2% </a:t>
            </a:r>
          </a:p>
          <a:p>
            <a:pPr>
              <a:spcBef>
                <a:spcPts val="0"/>
              </a:spcBef>
              <a:buFont typeface="Arial" panose="020B0604020202020204" pitchFamily="34" charset="0"/>
              <a:buNone/>
              <a:tabLst>
                <a:tab pos="2290763" algn="l"/>
              </a:tabLst>
              <a:defRPr/>
            </a:pPr>
            <a:endParaRPr lang="en-US" sz="1200" dirty="0"/>
          </a:p>
          <a:p>
            <a:pPr>
              <a:spcBef>
                <a:spcPts val="0"/>
              </a:spcBef>
              <a:buFont typeface="Arial" panose="020B0604020202020204" pitchFamily="34" charset="0"/>
              <a:buNone/>
              <a:tabLst>
                <a:tab pos="2290763" algn="l"/>
              </a:tabLst>
              <a:defRPr/>
            </a:pPr>
            <a:r>
              <a:rPr lang="en-US" sz="2000" dirty="0"/>
              <a:t>$           4,395.00 	</a:t>
            </a:r>
            <a:r>
              <a:rPr lang="en-US" sz="2000" b="1" dirty="0"/>
              <a:t>State General Fund </a:t>
            </a:r>
            <a:endParaRPr lang="en-US" altLang="en-US" sz="2000" b="1" dirty="0">
              <a:cs typeface="ＭＳ Ｐゴシック" charset="0"/>
            </a:endParaRPr>
          </a:p>
          <a:p>
            <a:pPr>
              <a:spcBef>
                <a:spcPts val="0"/>
              </a:spcBef>
              <a:defRPr/>
            </a:pPr>
            <a:endParaRPr lang="en-US" sz="2100" dirty="0"/>
          </a:p>
        </p:txBody>
      </p:sp>
    </p:spTree>
    <p:extLst>
      <p:ext uri="{BB962C8B-B14F-4D97-AF65-F5344CB8AC3E}">
        <p14:creationId xmlns:p14="http://schemas.microsoft.com/office/powerpoint/2010/main" val="2662260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143000" y="228600"/>
            <a:ext cx="8001000" cy="800219"/>
          </a:xfrm>
        </p:spPr>
        <p:txBody>
          <a:bodyPr/>
          <a:lstStyle/>
          <a:p>
            <a:r>
              <a:rPr lang="en-US" altLang="en-US" b="1" dirty="0"/>
              <a:t>Inspection Sticker Revenue</a:t>
            </a:r>
          </a:p>
        </p:txBody>
      </p:sp>
      <p:sp>
        <p:nvSpPr>
          <p:cNvPr id="3" name="Content Placeholder 2"/>
          <p:cNvSpPr>
            <a:spLocks noGrp="1"/>
          </p:cNvSpPr>
          <p:nvPr>
            <p:ph idx="1"/>
          </p:nvPr>
        </p:nvSpPr>
        <p:spPr>
          <a:xfrm>
            <a:off x="2743200" y="1298448"/>
            <a:ext cx="6172200" cy="4800600"/>
          </a:xfrm>
        </p:spPr>
        <p:txBody>
          <a:bodyPr/>
          <a:lstStyle/>
          <a:p>
            <a:pPr>
              <a:buSzPct val="100000"/>
              <a:buFont typeface="Wingdings" panose="05000000000000000000" pitchFamily="2" charset="2"/>
              <a:buChar char="§"/>
              <a:defRPr/>
            </a:pPr>
            <a:r>
              <a:rPr lang="en-US" sz="2400" dirty="0"/>
              <a:t>In 2013, the 18 cents on inspection stickers generated approximately $1.6 million.</a:t>
            </a:r>
          </a:p>
          <a:p>
            <a:pPr marL="0" indent="0">
              <a:buFont typeface="Monotype Sorts"/>
              <a:buNone/>
              <a:defRPr/>
            </a:pPr>
            <a:endParaRPr lang="en-US" dirty="0"/>
          </a:p>
        </p:txBody>
      </p:sp>
    </p:spTree>
    <p:extLst>
      <p:ext uri="{BB962C8B-B14F-4D97-AF65-F5344CB8AC3E}">
        <p14:creationId xmlns:p14="http://schemas.microsoft.com/office/powerpoint/2010/main" val="33403538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43000" y="228600"/>
            <a:ext cx="7924800" cy="1508105"/>
          </a:xfrm>
        </p:spPr>
        <p:txBody>
          <a:bodyPr/>
          <a:lstStyle/>
          <a:p>
            <a:r>
              <a:rPr lang="en-US" altLang="en-US" b="1" dirty="0"/>
              <a:t>Volunteer Fire Department and Rescue Grant Fund Changes</a:t>
            </a:r>
          </a:p>
        </p:txBody>
      </p:sp>
      <p:sp>
        <p:nvSpPr>
          <p:cNvPr id="6" name="Content Placeholder 5"/>
          <p:cNvSpPr>
            <a:spLocks noGrp="1"/>
          </p:cNvSpPr>
          <p:nvPr>
            <p:ph idx="1"/>
          </p:nvPr>
        </p:nvSpPr>
        <p:spPr>
          <a:xfrm>
            <a:off x="2743200" y="1828800"/>
            <a:ext cx="6172200" cy="4800600"/>
          </a:xfrm>
        </p:spPr>
        <p:txBody>
          <a:bodyPr/>
          <a:lstStyle/>
          <a:p>
            <a:pPr>
              <a:spcBef>
                <a:spcPts val="0"/>
              </a:spcBef>
              <a:buSzPct val="100000"/>
              <a:buFont typeface="Wingdings" panose="05000000000000000000" pitchFamily="2" charset="2"/>
              <a:buChar char="§"/>
              <a:defRPr/>
            </a:pPr>
            <a:r>
              <a:rPr lang="en-US" sz="2400" dirty="0">
                <a:cs typeface="ＭＳ Ｐゴシック" charset="0"/>
              </a:rPr>
              <a:t>For fire departments that receive less than $50,000 from the City or County each year in support, the matching grant changes from 50/50 to 25/75, or $3 for every $1 matching.</a:t>
            </a:r>
          </a:p>
          <a:p>
            <a:pPr marL="0" indent="0">
              <a:spcBef>
                <a:spcPts val="0"/>
              </a:spcBef>
              <a:buFont typeface="Monotype Sorts"/>
              <a:buNone/>
              <a:defRPr/>
            </a:pPr>
            <a:endParaRPr lang="en-US" sz="1500" dirty="0">
              <a:cs typeface="ＭＳ Ｐゴシック" charset="0"/>
            </a:endParaRPr>
          </a:p>
          <a:p>
            <a:pPr>
              <a:spcBef>
                <a:spcPts val="0"/>
              </a:spcBef>
              <a:buSzPct val="100000"/>
              <a:buFont typeface="Wingdings" panose="05000000000000000000" pitchFamily="2" charset="2"/>
              <a:buChar char="§"/>
              <a:defRPr/>
            </a:pPr>
            <a:r>
              <a:rPr lang="en-US" sz="2400" dirty="0">
                <a:cs typeface="ＭＳ Ｐゴシック" charset="0"/>
              </a:rPr>
              <a:t>Property acquired from the Department of Defense through the Firefighter Property (FFP) and Federal Excess Property Programs (FEPP) is now eligible for grants</a:t>
            </a:r>
            <a:r>
              <a:rPr lang="en-US" dirty="0">
                <a:cs typeface="ＭＳ Ｐゴシック" charset="0"/>
              </a:rPr>
              <a:t>.</a:t>
            </a:r>
          </a:p>
          <a:p>
            <a:pPr>
              <a:defRPr/>
            </a:pPr>
            <a:endParaRPr lang="en-US" dirty="0"/>
          </a:p>
        </p:txBody>
      </p:sp>
    </p:spTree>
    <p:extLst>
      <p:ext uri="{BB962C8B-B14F-4D97-AF65-F5344CB8AC3E}">
        <p14:creationId xmlns:p14="http://schemas.microsoft.com/office/powerpoint/2010/main" val="35884986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43000" y="228600"/>
            <a:ext cx="8001000" cy="1508105"/>
          </a:xfrm>
        </p:spPr>
        <p:txBody>
          <a:bodyPr/>
          <a:lstStyle/>
          <a:p>
            <a:r>
              <a:rPr lang="en-US" altLang="en-US" b="1" dirty="0"/>
              <a:t>Volunteer Fire Department and Rescue Grant Fund Changes</a:t>
            </a:r>
          </a:p>
        </p:txBody>
      </p:sp>
      <p:sp>
        <p:nvSpPr>
          <p:cNvPr id="3" name="Content Placeholder 2"/>
          <p:cNvSpPr>
            <a:spLocks noGrp="1"/>
          </p:cNvSpPr>
          <p:nvPr>
            <p:ph idx="1"/>
          </p:nvPr>
        </p:nvSpPr>
        <p:spPr>
          <a:xfrm>
            <a:off x="2743200" y="1673352"/>
            <a:ext cx="6172200" cy="4800600"/>
          </a:xfrm>
        </p:spPr>
        <p:txBody>
          <a:bodyPr/>
          <a:lstStyle/>
          <a:p>
            <a:pPr marL="342900" lvl="1" indent="-342900">
              <a:spcBef>
                <a:spcPts val="0"/>
              </a:spcBef>
              <a:buClr>
                <a:srgbClr val="993300"/>
              </a:buClr>
              <a:buFont typeface="Wingdings" panose="05000000000000000000" pitchFamily="2" charset="2"/>
              <a:buChar char="§"/>
              <a:defRPr/>
            </a:pPr>
            <a:r>
              <a:rPr lang="en-US" sz="2000" dirty="0">
                <a:solidFill>
                  <a:srgbClr val="000000"/>
                </a:solidFill>
                <a:ea typeface="MS PGothic" charset="0"/>
              </a:rPr>
              <a:t>Grants are subject to the following priority order: (i) rescue units, (ii) rescue/EMS units, (iii) EMS units that are licensed as EMS providers under G.S 131E-155.1, and, finally, (iv) EMS units that are volunteer fire departments that are a part of a county's EMS system plan. </a:t>
            </a:r>
          </a:p>
          <a:p>
            <a:pPr marL="0" lvl="1" indent="0">
              <a:spcBef>
                <a:spcPts val="0"/>
              </a:spcBef>
              <a:buClr>
                <a:srgbClr val="993300"/>
              </a:buClr>
              <a:buSzPct val="50000"/>
              <a:buFontTx/>
              <a:buNone/>
              <a:defRPr/>
            </a:pPr>
            <a:endParaRPr lang="en-US" sz="1500" dirty="0">
              <a:solidFill>
                <a:srgbClr val="000000"/>
              </a:solidFill>
              <a:ea typeface="MS PGothic" charset="0"/>
            </a:endParaRPr>
          </a:p>
          <a:p>
            <a:pPr marL="342900" lvl="1" indent="-342900">
              <a:spcBef>
                <a:spcPts val="0"/>
              </a:spcBef>
              <a:buClr>
                <a:srgbClr val="993300"/>
              </a:buClr>
              <a:buFont typeface="Wingdings" panose="05000000000000000000" pitchFamily="2" charset="2"/>
              <a:buChar char="§"/>
              <a:defRPr/>
            </a:pPr>
            <a:r>
              <a:rPr lang="en-US" sz="2000" dirty="0">
                <a:ea typeface="MS PGothic" charset="0"/>
              </a:rPr>
              <a:t>For the grant, "EMS unit" means either (i) an EMS provider licensed under G.S 131E-155.1 or (ii) a volunteer fire or fire/rescue department that is part of its county's EMS system plan. The unit or squad must comply with existing State statutes and with eligibility criteria established by the North Carolina Association of Rescue and Emergency Medical Services, Inc. </a:t>
            </a:r>
          </a:p>
          <a:p>
            <a:pPr>
              <a:defRPr/>
            </a:pPr>
            <a:endParaRPr lang="en-US" dirty="0"/>
          </a:p>
        </p:txBody>
      </p:sp>
    </p:spTree>
    <p:extLst>
      <p:ext uri="{BB962C8B-B14F-4D97-AF65-F5344CB8AC3E}">
        <p14:creationId xmlns:p14="http://schemas.microsoft.com/office/powerpoint/2010/main" val="16638656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8001000" cy="1508125"/>
          </a:xfrm>
        </p:spPr>
        <p:txBody>
          <a:bodyPr/>
          <a:lstStyle/>
          <a:p>
            <a:r>
              <a:rPr lang="en-US" altLang="en-US" b="1" dirty="0"/>
              <a:t>Both Volunteer Grant Fund Changes</a:t>
            </a:r>
          </a:p>
        </p:txBody>
      </p:sp>
      <p:sp>
        <p:nvSpPr>
          <p:cNvPr id="3" name="Content Placeholder 2"/>
          <p:cNvSpPr>
            <a:spLocks noGrp="1"/>
          </p:cNvSpPr>
          <p:nvPr>
            <p:ph idx="1"/>
          </p:nvPr>
        </p:nvSpPr>
        <p:spPr>
          <a:xfrm>
            <a:off x="2743200" y="1673225"/>
            <a:ext cx="6172200" cy="4800600"/>
          </a:xfrm>
        </p:spPr>
        <p:txBody>
          <a:bodyPr/>
          <a:lstStyle/>
          <a:p>
            <a:pPr marL="342900" lvl="1" indent="-342900">
              <a:spcBef>
                <a:spcPts val="0"/>
              </a:spcBef>
              <a:buClr>
                <a:srgbClr val="993300"/>
              </a:buClr>
              <a:buFont typeface="Wingdings" panose="05000000000000000000" pitchFamily="2" charset="2"/>
              <a:buChar char="§"/>
              <a:defRPr/>
            </a:pPr>
            <a:r>
              <a:rPr lang="en-US" sz="2400" dirty="0">
                <a:solidFill>
                  <a:srgbClr val="000000"/>
                </a:solidFill>
                <a:ea typeface="MS PGothic" charset="0"/>
              </a:rPr>
              <a:t>Reimbursement of Funds</a:t>
            </a:r>
          </a:p>
          <a:p>
            <a:pPr marL="0" lvl="1" indent="0">
              <a:spcBef>
                <a:spcPts val="0"/>
              </a:spcBef>
              <a:buClr>
                <a:srgbClr val="993300"/>
              </a:buClr>
              <a:buSzPct val="50000"/>
              <a:buFontTx/>
              <a:buNone/>
              <a:defRPr/>
            </a:pPr>
            <a:endParaRPr lang="en-US" sz="1500" dirty="0">
              <a:solidFill>
                <a:srgbClr val="000000"/>
              </a:solidFill>
              <a:ea typeface="MS PGothic" charset="0"/>
            </a:endParaRPr>
          </a:p>
          <a:p>
            <a:pPr marL="682625" lvl="1" indent="-277813">
              <a:spcBef>
                <a:spcPts val="0"/>
              </a:spcBef>
              <a:buClrTx/>
              <a:buFont typeface="Arial" panose="020B0604020202020204" pitchFamily="34" charset="0"/>
              <a:buChar char="–"/>
              <a:defRPr/>
            </a:pPr>
            <a:r>
              <a:rPr lang="en-US" sz="2400" dirty="0">
                <a:solidFill>
                  <a:srgbClr val="000000"/>
                </a:solidFill>
                <a:ea typeface="MS PGothic" charset="0"/>
              </a:rPr>
              <a:t>If equipment purchased with grant funds is disposed of within five years of the date of the grant award funding its purchase, then the grant recipient shall reimburse the appropriate fund the amount of matching funds used for the purchase of the equipment, less depreciation. </a:t>
            </a:r>
          </a:p>
          <a:p>
            <a:pPr marL="0" indent="0">
              <a:buFont typeface="Monotype Sorts"/>
              <a:buNone/>
              <a:defRPr/>
            </a:pPr>
            <a:endParaRPr lang="en-US" dirty="0"/>
          </a:p>
        </p:txBody>
      </p:sp>
    </p:spTree>
    <p:extLst>
      <p:ext uri="{BB962C8B-B14F-4D97-AF65-F5344CB8AC3E}">
        <p14:creationId xmlns:p14="http://schemas.microsoft.com/office/powerpoint/2010/main" val="31801442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143000" y="228600"/>
            <a:ext cx="8001000" cy="1508125"/>
          </a:xfrm>
        </p:spPr>
        <p:txBody>
          <a:bodyPr/>
          <a:lstStyle/>
          <a:p>
            <a:r>
              <a:rPr lang="en-US" altLang="en-US" b="1" dirty="0"/>
              <a:t>Both Volunteer Grant Fund Changes</a:t>
            </a:r>
          </a:p>
        </p:txBody>
      </p:sp>
      <p:sp>
        <p:nvSpPr>
          <p:cNvPr id="3" name="Content Placeholder 2"/>
          <p:cNvSpPr>
            <a:spLocks noGrp="1"/>
          </p:cNvSpPr>
          <p:nvPr>
            <p:ph idx="1"/>
          </p:nvPr>
        </p:nvSpPr>
        <p:spPr>
          <a:xfrm>
            <a:off x="2743200" y="1673225"/>
            <a:ext cx="6172200" cy="4800600"/>
          </a:xfrm>
        </p:spPr>
        <p:txBody>
          <a:bodyPr/>
          <a:lstStyle/>
          <a:p>
            <a:pPr marL="404813" lvl="1" indent="-404813">
              <a:buClr>
                <a:srgbClr val="993300"/>
              </a:buClr>
              <a:buFont typeface="Wingdings" panose="05000000000000000000" pitchFamily="2" charset="2"/>
              <a:buChar char="§"/>
              <a:defRPr/>
            </a:pPr>
            <a:r>
              <a:rPr lang="en-US" sz="2400" dirty="0">
                <a:solidFill>
                  <a:srgbClr val="000000"/>
                </a:solidFill>
                <a:ea typeface="MS PGothic" charset="0"/>
              </a:rPr>
              <a:t>Transfer of Purchased Equipment. </a:t>
            </a:r>
          </a:p>
          <a:p>
            <a:pPr marL="682625" lvl="1" indent="-277813">
              <a:buClr>
                <a:srgbClr val="993300"/>
              </a:buClr>
              <a:buSzPct val="50000"/>
              <a:buFontTx/>
              <a:buNone/>
              <a:defRPr/>
            </a:pPr>
            <a:r>
              <a:rPr lang="en-US" sz="2400" dirty="0">
                <a:solidFill>
                  <a:srgbClr val="000000"/>
                </a:solidFill>
                <a:ea typeface="MS PGothic" charset="0"/>
              </a:rPr>
              <a:t>– If a grant recipient shall cease to exist within five years of the date of award of the grant, it shall transfer, subject to the approval of the N.C. Department of Insurance, any and all equipment purchased with such grant funds to whichever department shall assume responsibility for providing service to the grant recipient's area of service or to another appropriate department that may effectively use the equipment.</a:t>
            </a:r>
          </a:p>
          <a:p>
            <a:pPr marL="0" indent="0">
              <a:buFont typeface="Monotype Sorts"/>
              <a:buNone/>
              <a:defRPr/>
            </a:pPr>
            <a:endParaRPr lang="en-US" dirty="0"/>
          </a:p>
        </p:txBody>
      </p:sp>
    </p:spTree>
    <p:extLst>
      <p:ext uri="{BB962C8B-B14F-4D97-AF65-F5344CB8AC3E}">
        <p14:creationId xmlns:p14="http://schemas.microsoft.com/office/powerpoint/2010/main" val="10052602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43000" y="228600"/>
            <a:ext cx="8001000" cy="1508105"/>
          </a:xfrm>
        </p:spPr>
        <p:txBody>
          <a:bodyPr/>
          <a:lstStyle/>
          <a:p>
            <a:r>
              <a:rPr lang="en-US" altLang="en-US" b="1" dirty="0"/>
              <a:t>How much funding can Fire and Rescue Grants provide?</a:t>
            </a:r>
          </a:p>
        </p:txBody>
      </p:sp>
      <p:sp>
        <p:nvSpPr>
          <p:cNvPr id="7" name="Content Placeholder 6"/>
          <p:cNvSpPr>
            <a:spLocks noGrp="1"/>
          </p:cNvSpPr>
          <p:nvPr>
            <p:ph idx="1"/>
          </p:nvPr>
        </p:nvSpPr>
        <p:spPr>
          <a:xfrm>
            <a:off x="2743200" y="1673225"/>
            <a:ext cx="6172200" cy="4800600"/>
          </a:xfrm>
        </p:spPr>
        <p:txBody>
          <a:bodyPr/>
          <a:lstStyle/>
          <a:p>
            <a:pPr eaLnBrk="1" hangingPunct="1">
              <a:spcBef>
                <a:spcPts val="0"/>
              </a:spcBef>
              <a:buSzPct val="100000"/>
              <a:buFont typeface="Wingdings" panose="05000000000000000000" pitchFamily="2" charset="2"/>
              <a:buChar char="§"/>
              <a:defRPr/>
            </a:pPr>
            <a:r>
              <a:rPr lang="en-US" sz="2400" dirty="0"/>
              <a:t>Fire Grants</a:t>
            </a:r>
          </a:p>
          <a:p>
            <a:pPr marL="0" indent="0" eaLnBrk="1" hangingPunct="1">
              <a:spcBef>
                <a:spcPts val="0"/>
              </a:spcBef>
              <a:buFont typeface="Monotype Sorts"/>
              <a:buNone/>
              <a:defRPr/>
            </a:pPr>
            <a:endParaRPr lang="en-US" sz="1200" dirty="0"/>
          </a:p>
          <a:p>
            <a:pPr marL="688975" lvl="1">
              <a:spcBef>
                <a:spcPts val="0"/>
              </a:spcBef>
              <a:defRPr/>
            </a:pPr>
            <a:r>
              <a:rPr lang="en-US" sz="2400" dirty="0"/>
              <a:t>N.C. Department of Insurance will match dollar-for-dollar up to $30,000 for the purchase of equipment and to make capital improvements.</a:t>
            </a:r>
          </a:p>
          <a:p>
            <a:pPr marL="457200" lvl="1" indent="0">
              <a:buFontTx/>
              <a:buNone/>
              <a:defRPr/>
            </a:pPr>
            <a:endParaRPr lang="en-US" sz="1500" dirty="0"/>
          </a:p>
          <a:p>
            <a:pPr>
              <a:spcBef>
                <a:spcPts val="0"/>
              </a:spcBef>
              <a:buSzPct val="100000"/>
              <a:buFont typeface="Wingdings" panose="05000000000000000000" pitchFamily="2" charset="2"/>
              <a:buChar char="§"/>
              <a:defRPr/>
            </a:pPr>
            <a:r>
              <a:rPr lang="en-US" sz="2400" dirty="0"/>
              <a:t>Rescue Grants</a:t>
            </a:r>
          </a:p>
          <a:p>
            <a:pPr marL="0" indent="0">
              <a:spcBef>
                <a:spcPts val="0"/>
              </a:spcBef>
              <a:buFont typeface="Monotype Sorts"/>
              <a:buNone/>
              <a:defRPr/>
            </a:pPr>
            <a:endParaRPr lang="en-US" sz="1200" dirty="0"/>
          </a:p>
          <a:p>
            <a:pPr marL="688975" lvl="1">
              <a:spcBef>
                <a:spcPts val="0"/>
              </a:spcBef>
              <a:defRPr/>
            </a:pPr>
            <a:r>
              <a:rPr lang="en-US" sz="2400" dirty="0"/>
              <a:t>N.C. Department of Insurance will match dollar-for-dollar up to $25,000 for the purchase of equipment and to make capital improvements.</a:t>
            </a:r>
          </a:p>
          <a:p>
            <a:pPr>
              <a:defRPr/>
            </a:pPr>
            <a:endParaRPr lang="en-US" dirty="0"/>
          </a:p>
        </p:txBody>
      </p:sp>
    </p:spTree>
    <p:extLst>
      <p:ext uri="{BB962C8B-B14F-4D97-AF65-F5344CB8AC3E}">
        <p14:creationId xmlns:p14="http://schemas.microsoft.com/office/powerpoint/2010/main" val="22705467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43000" y="228600"/>
            <a:ext cx="8001000" cy="800219"/>
          </a:xfrm>
        </p:spPr>
        <p:txBody>
          <a:bodyPr/>
          <a:lstStyle/>
          <a:p>
            <a:r>
              <a:rPr lang="en-US" altLang="en-US" b="1" dirty="0"/>
              <a:t>Is my organization eligible?</a:t>
            </a:r>
          </a:p>
        </p:txBody>
      </p:sp>
      <p:sp>
        <p:nvSpPr>
          <p:cNvPr id="3" name="Content Placeholder 2"/>
          <p:cNvSpPr>
            <a:spLocks noGrp="1"/>
          </p:cNvSpPr>
          <p:nvPr>
            <p:ph idx="1"/>
          </p:nvPr>
        </p:nvSpPr>
        <p:spPr>
          <a:xfrm>
            <a:off x="2743200" y="1298448"/>
            <a:ext cx="6172200" cy="5181600"/>
          </a:xfrm>
        </p:spPr>
        <p:txBody>
          <a:bodyPr/>
          <a:lstStyle/>
          <a:p>
            <a:pPr eaLnBrk="1" hangingPunct="1">
              <a:spcBef>
                <a:spcPts val="0"/>
              </a:spcBef>
              <a:buSzPct val="100000"/>
              <a:buFont typeface="Wingdings" panose="05000000000000000000" pitchFamily="2" charset="2"/>
              <a:buChar char="§"/>
              <a:defRPr/>
            </a:pPr>
            <a:r>
              <a:rPr lang="en-US" sz="2200" dirty="0"/>
              <a:t>Fire departments must:</a:t>
            </a:r>
          </a:p>
          <a:p>
            <a:pPr marL="0" indent="0" eaLnBrk="1" hangingPunct="1">
              <a:spcBef>
                <a:spcPts val="0"/>
              </a:spcBef>
              <a:buFont typeface="Monotype Sorts"/>
              <a:buNone/>
              <a:defRPr/>
            </a:pPr>
            <a:endParaRPr lang="en-US" sz="1200" dirty="0"/>
          </a:p>
          <a:p>
            <a:pPr lvl="1" eaLnBrk="1" hangingPunct="1">
              <a:spcBef>
                <a:spcPts val="0"/>
              </a:spcBef>
              <a:defRPr/>
            </a:pPr>
            <a:r>
              <a:rPr lang="en-US" sz="2200" dirty="0"/>
              <a:t>Be rated or actively working with the NCDOI Fire Ratings &amp; Inspections section. </a:t>
            </a:r>
          </a:p>
          <a:p>
            <a:pPr marL="457200" lvl="1" indent="0" eaLnBrk="1" hangingPunct="1">
              <a:spcBef>
                <a:spcPts val="0"/>
              </a:spcBef>
              <a:buFontTx/>
              <a:buNone/>
              <a:defRPr/>
            </a:pPr>
            <a:endParaRPr lang="en-US" sz="1000" dirty="0"/>
          </a:p>
          <a:p>
            <a:pPr lvl="1" eaLnBrk="1" hangingPunct="1">
              <a:spcBef>
                <a:spcPts val="0"/>
              </a:spcBef>
              <a:defRPr/>
            </a:pPr>
            <a:r>
              <a:rPr lang="en-US" sz="2200" dirty="0"/>
              <a:t>Serve a population of 12,000 or less.</a:t>
            </a:r>
          </a:p>
          <a:p>
            <a:pPr marL="457200" lvl="1" indent="0" eaLnBrk="1" hangingPunct="1">
              <a:spcBef>
                <a:spcPts val="0"/>
              </a:spcBef>
              <a:buFontTx/>
              <a:buNone/>
              <a:defRPr/>
            </a:pPr>
            <a:endParaRPr lang="en-US" sz="1000" dirty="0"/>
          </a:p>
          <a:p>
            <a:pPr lvl="1" eaLnBrk="1" hangingPunct="1">
              <a:spcBef>
                <a:spcPts val="0"/>
              </a:spcBef>
              <a:defRPr/>
            </a:pPr>
            <a:r>
              <a:rPr lang="en-US" sz="2200" dirty="0"/>
              <a:t>Be primarily volunteer with no more than  6 paid positions.</a:t>
            </a:r>
          </a:p>
          <a:p>
            <a:pPr marL="0" indent="0">
              <a:spcBef>
                <a:spcPts val="0"/>
              </a:spcBef>
              <a:buFont typeface="Monotype Sorts"/>
              <a:buNone/>
              <a:defRPr/>
            </a:pPr>
            <a:endParaRPr lang="en-US" sz="1500" dirty="0"/>
          </a:p>
          <a:p>
            <a:pPr>
              <a:spcBef>
                <a:spcPts val="0"/>
              </a:spcBef>
              <a:buSzPct val="100000"/>
              <a:buFont typeface="Wingdings" panose="05000000000000000000" pitchFamily="2" charset="2"/>
              <a:buChar char="§"/>
              <a:defRPr/>
            </a:pPr>
            <a:r>
              <a:rPr lang="en-US" sz="2200" dirty="0"/>
              <a:t>Rescue/EMS organizations must:</a:t>
            </a:r>
          </a:p>
          <a:p>
            <a:pPr>
              <a:spcBef>
                <a:spcPts val="0"/>
              </a:spcBef>
              <a:defRPr/>
            </a:pPr>
            <a:endParaRPr lang="en-US" sz="1200" dirty="0"/>
          </a:p>
          <a:p>
            <a:pPr lvl="1">
              <a:spcBef>
                <a:spcPts val="0"/>
              </a:spcBef>
              <a:defRPr/>
            </a:pPr>
            <a:r>
              <a:rPr lang="en-US" sz="2200" dirty="0"/>
              <a:t>Meet the criteria of N.C. Association of Rescue &amp; EMS.</a:t>
            </a:r>
          </a:p>
          <a:p>
            <a:pPr marL="457200" lvl="1" indent="0">
              <a:spcBef>
                <a:spcPts val="0"/>
              </a:spcBef>
              <a:buFontTx/>
              <a:buNone/>
              <a:defRPr/>
            </a:pPr>
            <a:endParaRPr lang="en-US" sz="1000" dirty="0"/>
          </a:p>
          <a:p>
            <a:pPr lvl="1">
              <a:spcBef>
                <a:spcPts val="0"/>
              </a:spcBef>
              <a:defRPr/>
            </a:pPr>
            <a:r>
              <a:rPr lang="en-US" sz="2200" dirty="0"/>
              <a:t>Be primarily volunteer with no more than 10 paid positions.</a:t>
            </a:r>
          </a:p>
          <a:p>
            <a:pPr>
              <a:spcBef>
                <a:spcPts val="0"/>
              </a:spcBef>
              <a:defRPr/>
            </a:pPr>
            <a:endParaRPr lang="en-US" sz="2400" dirty="0"/>
          </a:p>
        </p:txBody>
      </p:sp>
    </p:spTree>
    <p:extLst>
      <p:ext uri="{BB962C8B-B14F-4D97-AF65-F5344CB8AC3E}">
        <p14:creationId xmlns:p14="http://schemas.microsoft.com/office/powerpoint/2010/main" val="167699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Service Code of Ethics</a:t>
            </a:r>
          </a:p>
        </p:txBody>
      </p:sp>
      <p:sp>
        <p:nvSpPr>
          <p:cNvPr id="3" name="Content Placeholder 2"/>
          <p:cNvSpPr>
            <a:spLocks noGrp="1"/>
          </p:cNvSpPr>
          <p:nvPr>
            <p:ph idx="1"/>
          </p:nvPr>
        </p:nvSpPr>
        <p:spPr>
          <a:xfrm>
            <a:off x="2743200" y="1295400"/>
            <a:ext cx="6172200" cy="5257800"/>
          </a:xfrm>
        </p:spPr>
        <p:txBody>
          <a:bodyPr/>
          <a:lstStyle/>
          <a:p>
            <a:pPr>
              <a:buSzPct val="100000"/>
              <a:buFont typeface="Wingdings" panose="05000000000000000000" pitchFamily="2" charset="2"/>
              <a:buChar char="§"/>
            </a:pPr>
            <a:r>
              <a:rPr lang="en-US" sz="2400" dirty="0"/>
              <a:t>Developed in response to the publication of the Fire Service Reputation Management White Paper, the purpose of this National Firefighter Code of Ethics is to establish criteria that encourages fire service personnel to promote a culture of ethical integrity and high standards of professionalism in our field. The broad scope of this recommended Code of Ethics is intended to mitigate and negate situations that may result in embarrassment and waning of public support for what has historically been a highly respected profession. </a:t>
            </a:r>
          </a:p>
          <a:p>
            <a:endParaRPr lang="en-US" sz="2400" dirty="0"/>
          </a:p>
        </p:txBody>
      </p:sp>
    </p:spTree>
    <p:extLst>
      <p:ext uri="{BB962C8B-B14F-4D97-AF65-F5344CB8AC3E}">
        <p14:creationId xmlns:p14="http://schemas.microsoft.com/office/powerpoint/2010/main" val="22499788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143000" y="228600"/>
            <a:ext cx="8001000" cy="800100"/>
          </a:xfrm>
        </p:spPr>
        <p:txBody>
          <a:bodyPr/>
          <a:lstStyle/>
          <a:p>
            <a:r>
              <a:rPr lang="en-US" altLang="en-US" b="1" dirty="0"/>
              <a:t>Application Process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defRPr/>
            </a:pPr>
            <a:r>
              <a:rPr lang="en-US" sz="2400" dirty="0"/>
              <a:t>Applications are submitted via web interface.</a:t>
            </a:r>
          </a:p>
          <a:p>
            <a:pPr marL="0" indent="0">
              <a:spcBef>
                <a:spcPts val="0"/>
              </a:spcBef>
              <a:buFont typeface="Monotype Sorts"/>
              <a:buNone/>
              <a:defRPr/>
            </a:pPr>
            <a:endParaRPr lang="en-US" sz="1500" dirty="0"/>
          </a:p>
          <a:p>
            <a:pPr marL="682625" indent="-277813">
              <a:spcBef>
                <a:spcPts val="0"/>
              </a:spcBef>
              <a:buClrTx/>
              <a:buSzPct val="100000"/>
              <a:buFont typeface="Arial" panose="020B0604020202020204" pitchFamily="34" charset="0"/>
              <a:buChar char="–"/>
              <a:defRPr/>
            </a:pPr>
            <a:r>
              <a:rPr lang="en-US" sz="2400" dirty="0"/>
              <a:t>From ncdoi.com select “Office of State Fire Marshal”</a:t>
            </a:r>
          </a:p>
          <a:p>
            <a:pPr marL="682625" indent="-277813">
              <a:spcBef>
                <a:spcPts val="0"/>
              </a:spcBef>
              <a:buClrTx/>
              <a:buSzPct val="100000"/>
              <a:buFont typeface="Arial" panose="020B0604020202020204" pitchFamily="34" charset="0"/>
              <a:buChar char="–"/>
              <a:defRPr/>
            </a:pPr>
            <a:r>
              <a:rPr lang="en-US" sz="2400" dirty="0"/>
              <a:t>Then select: “Fire and Rescue Grants and Relief Fund”</a:t>
            </a:r>
          </a:p>
          <a:p>
            <a:pPr marL="0" indent="0">
              <a:spcBef>
                <a:spcPts val="0"/>
              </a:spcBef>
              <a:buFont typeface="Monotype Sorts"/>
              <a:buNone/>
              <a:defRPr/>
            </a:pPr>
            <a:endParaRPr lang="en-US" sz="1200" dirty="0"/>
          </a:p>
          <a:p>
            <a:pPr marL="682625" indent="-277813">
              <a:spcBef>
                <a:spcPts val="0"/>
              </a:spcBef>
              <a:buClrTx/>
              <a:buSzPct val="100000"/>
              <a:buFont typeface="Arial" panose="020B0604020202020204" pitchFamily="34" charset="0"/>
              <a:buChar char="–"/>
              <a:defRPr/>
            </a:pPr>
            <a:r>
              <a:rPr lang="en-US" sz="2400" dirty="0"/>
              <a:t>You can also use: http://www.ncdoi.com/OSFM/Fire_Rescue_Grants_and_Relief_Funds</a:t>
            </a:r>
          </a:p>
          <a:p>
            <a:pPr marL="0" indent="0">
              <a:spcBef>
                <a:spcPts val="0"/>
              </a:spcBef>
              <a:buFont typeface="Monotype Sorts"/>
              <a:buNone/>
              <a:defRPr/>
            </a:pPr>
            <a:endParaRPr lang="en-US" sz="1500" dirty="0"/>
          </a:p>
          <a:p>
            <a:pPr>
              <a:spcBef>
                <a:spcPts val="0"/>
              </a:spcBef>
              <a:buSzPct val="100000"/>
              <a:buFont typeface="Wingdings" panose="05000000000000000000" pitchFamily="2" charset="2"/>
              <a:buChar char="§"/>
              <a:defRPr/>
            </a:pPr>
            <a:r>
              <a:rPr lang="en-US" sz="2400" dirty="0"/>
              <a:t>Fire chiefs are provided login credentials.</a:t>
            </a:r>
          </a:p>
          <a:p>
            <a:pPr marL="0" indent="0">
              <a:spcBef>
                <a:spcPts val="0"/>
              </a:spcBef>
              <a:buFont typeface="Monotype Sorts"/>
              <a:buNone/>
              <a:defRPr/>
            </a:pPr>
            <a:endParaRPr lang="en-US" dirty="0"/>
          </a:p>
        </p:txBody>
      </p:sp>
    </p:spTree>
    <p:extLst>
      <p:ext uri="{BB962C8B-B14F-4D97-AF65-F5344CB8AC3E}">
        <p14:creationId xmlns:p14="http://schemas.microsoft.com/office/powerpoint/2010/main" val="8888360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143000" y="228600"/>
            <a:ext cx="8001000" cy="1508125"/>
          </a:xfrm>
        </p:spPr>
        <p:txBody>
          <a:bodyPr/>
          <a:lstStyle/>
          <a:p>
            <a:r>
              <a:rPr lang="en-US" altLang="en-US" b="1" dirty="0"/>
              <a:t>Fire and Rescue Grant Application Timeline</a:t>
            </a:r>
          </a:p>
        </p:txBody>
      </p:sp>
      <p:sp>
        <p:nvSpPr>
          <p:cNvPr id="3" name="Content Placeholder 2"/>
          <p:cNvSpPr>
            <a:spLocks noGrp="1"/>
          </p:cNvSpPr>
          <p:nvPr>
            <p:ph idx="1"/>
          </p:nvPr>
        </p:nvSpPr>
        <p:spPr>
          <a:xfrm>
            <a:off x="2743200" y="1673225"/>
            <a:ext cx="6172200" cy="4495800"/>
          </a:xfrm>
        </p:spPr>
        <p:txBody>
          <a:bodyPr/>
          <a:lstStyle/>
          <a:p>
            <a:pPr eaLnBrk="1" hangingPunct="1">
              <a:spcBef>
                <a:spcPts val="0"/>
              </a:spcBef>
              <a:buSzPct val="100000"/>
              <a:buFont typeface="Wingdings" panose="05000000000000000000" pitchFamily="2" charset="2"/>
              <a:buChar char="§"/>
              <a:defRPr/>
            </a:pPr>
            <a:r>
              <a:rPr lang="en-US" sz="2400" dirty="0"/>
              <a:t>Volunteer Fire Department Fund</a:t>
            </a:r>
          </a:p>
          <a:p>
            <a:pPr marL="0" indent="0" eaLnBrk="1" hangingPunct="1">
              <a:spcBef>
                <a:spcPts val="0"/>
              </a:spcBef>
              <a:buFont typeface="Monotype Sorts"/>
              <a:buNone/>
              <a:defRPr/>
            </a:pPr>
            <a:endParaRPr lang="en-US" sz="1500" dirty="0"/>
          </a:p>
          <a:p>
            <a:pPr marL="688975" indent="-285750" eaLnBrk="1" hangingPunct="1">
              <a:spcBef>
                <a:spcPts val="0"/>
              </a:spcBef>
              <a:buClrTx/>
              <a:buSzPct val="100000"/>
              <a:buFont typeface="Arial" panose="020B0604020202020204" pitchFamily="34" charset="0"/>
              <a:buChar char="–"/>
              <a:defRPr/>
            </a:pPr>
            <a:r>
              <a:rPr lang="en-US" sz="2400" dirty="0"/>
              <a:t>January: Fire chiefs are notified that the application is available.</a:t>
            </a:r>
          </a:p>
          <a:p>
            <a:pPr marL="403225" indent="0" eaLnBrk="1" hangingPunct="1">
              <a:spcBef>
                <a:spcPts val="0"/>
              </a:spcBef>
              <a:buClrTx/>
              <a:buSzPct val="100000"/>
              <a:buFont typeface="Monotype Sorts"/>
              <a:buNone/>
              <a:defRPr/>
            </a:pPr>
            <a:endParaRPr lang="en-US" sz="1500" dirty="0"/>
          </a:p>
          <a:p>
            <a:pPr marL="688975" indent="-285750" eaLnBrk="1" hangingPunct="1">
              <a:spcBef>
                <a:spcPts val="0"/>
              </a:spcBef>
              <a:buClrTx/>
              <a:buSzPct val="100000"/>
              <a:buFont typeface="Arial" panose="020B0604020202020204" pitchFamily="34" charset="0"/>
              <a:buChar char="–"/>
              <a:defRPr/>
            </a:pPr>
            <a:r>
              <a:rPr lang="en-US" sz="2400" dirty="0"/>
              <a:t>March 1: Deadline to submit application.</a:t>
            </a:r>
          </a:p>
          <a:p>
            <a:pPr marL="403225" indent="0" eaLnBrk="1" hangingPunct="1">
              <a:spcBef>
                <a:spcPts val="0"/>
              </a:spcBef>
              <a:buClrTx/>
              <a:buSzPct val="100000"/>
              <a:buFont typeface="Monotype Sorts"/>
              <a:buNone/>
              <a:defRPr/>
            </a:pPr>
            <a:endParaRPr lang="en-US" sz="1500" dirty="0"/>
          </a:p>
          <a:p>
            <a:pPr marL="688975" indent="-285750" eaLnBrk="1" hangingPunct="1">
              <a:spcBef>
                <a:spcPts val="0"/>
              </a:spcBef>
              <a:buClrTx/>
              <a:buSzPct val="100000"/>
              <a:buFont typeface="Arial" panose="020B0604020202020204" pitchFamily="34" charset="0"/>
              <a:buChar char="–"/>
              <a:defRPr/>
            </a:pPr>
            <a:r>
              <a:rPr lang="en-US" sz="2400" dirty="0"/>
              <a:t>May 15: Grant recipients announced.</a:t>
            </a:r>
          </a:p>
          <a:p>
            <a:pPr marL="403225" indent="0" eaLnBrk="1" hangingPunct="1">
              <a:spcBef>
                <a:spcPts val="0"/>
              </a:spcBef>
              <a:buClrTx/>
              <a:buSzPct val="100000"/>
              <a:buFont typeface="Monotype Sorts"/>
              <a:buNone/>
              <a:defRPr/>
            </a:pPr>
            <a:endParaRPr lang="en-US" sz="1500" dirty="0"/>
          </a:p>
          <a:p>
            <a:pPr marL="688975" indent="-285750" eaLnBrk="1" hangingPunct="1">
              <a:spcBef>
                <a:spcPts val="0"/>
              </a:spcBef>
              <a:buClrTx/>
              <a:buSzPct val="100000"/>
              <a:buFont typeface="Arial" panose="020B0604020202020204" pitchFamily="34" charset="0"/>
              <a:buChar char="–"/>
              <a:defRPr/>
            </a:pPr>
            <a:r>
              <a:rPr lang="en-US" sz="2400" dirty="0"/>
              <a:t>September 30: Invoices and forms must be submitted to N.C. Department of Insurance to receive payment.</a:t>
            </a:r>
          </a:p>
          <a:p>
            <a:pPr marL="0" indent="0" eaLnBrk="1" hangingPunct="1">
              <a:buFont typeface="Monotype Sorts"/>
              <a:buNone/>
              <a:defRPr/>
            </a:pPr>
            <a:endParaRPr lang="en-US" dirty="0"/>
          </a:p>
          <a:p>
            <a:pPr>
              <a:defRPr/>
            </a:pPr>
            <a:endParaRPr lang="en-US" dirty="0"/>
          </a:p>
        </p:txBody>
      </p:sp>
    </p:spTree>
    <p:extLst>
      <p:ext uri="{BB962C8B-B14F-4D97-AF65-F5344CB8AC3E}">
        <p14:creationId xmlns:p14="http://schemas.microsoft.com/office/powerpoint/2010/main" val="13019138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228600"/>
            <a:ext cx="8001000" cy="1508125"/>
          </a:xfrm>
        </p:spPr>
        <p:txBody>
          <a:bodyPr/>
          <a:lstStyle/>
          <a:p>
            <a:r>
              <a:rPr lang="en-US" altLang="en-US" b="1" dirty="0"/>
              <a:t>Fire and Rescue Grant Application Timeline</a:t>
            </a:r>
          </a:p>
        </p:txBody>
      </p:sp>
      <p:sp>
        <p:nvSpPr>
          <p:cNvPr id="3" name="Content Placeholder 2"/>
          <p:cNvSpPr>
            <a:spLocks noGrp="1"/>
          </p:cNvSpPr>
          <p:nvPr>
            <p:ph idx="1"/>
          </p:nvPr>
        </p:nvSpPr>
        <p:spPr>
          <a:xfrm>
            <a:off x="2743200" y="1673225"/>
            <a:ext cx="6172200" cy="4800600"/>
          </a:xfrm>
        </p:spPr>
        <p:txBody>
          <a:bodyPr/>
          <a:lstStyle/>
          <a:p>
            <a:pPr>
              <a:spcBef>
                <a:spcPts val="0"/>
              </a:spcBef>
              <a:buSzPct val="100000"/>
              <a:buFont typeface="Wingdings" panose="05000000000000000000" pitchFamily="2" charset="2"/>
              <a:buChar char="§"/>
              <a:defRPr/>
            </a:pPr>
            <a:r>
              <a:rPr lang="en-US" sz="2400" dirty="0"/>
              <a:t>Volunteer Rescue, EMS Fund</a:t>
            </a:r>
          </a:p>
          <a:p>
            <a:pPr marL="0" indent="0">
              <a:spcBef>
                <a:spcPts val="0"/>
              </a:spcBef>
              <a:buFont typeface="Monotype Sorts"/>
              <a:buNone/>
              <a:defRPr/>
            </a:pPr>
            <a:endParaRPr lang="en-US" sz="1500" dirty="0"/>
          </a:p>
          <a:p>
            <a:pPr marL="682625" indent="-277813">
              <a:spcBef>
                <a:spcPts val="0"/>
              </a:spcBef>
              <a:buClrTx/>
              <a:buSzPct val="100000"/>
              <a:buFont typeface="Arial" panose="020B0604020202020204" pitchFamily="34" charset="0"/>
              <a:buChar char="–"/>
              <a:defRPr/>
            </a:pPr>
            <a:r>
              <a:rPr lang="en-US" sz="2400" dirty="0"/>
              <a:t>Aug. 1: Fire/Rescue/EMS chiefs are notified that the application is available.</a:t>
            </a:r>
          </a:p>
          <a:p>
            <a:pPr marL="682625" indent="-277813">
              <a:spcBef>
                <a:spcPts val="0"/>
              </a:spcBef>
              <a:buClrTx/>
              <a:buSzPct val="100000"/>
              <a:buFont typeface="Monotype Sorts"/>
              <a:buNone/>
              <a:defRPr/>
            </a:pPr>
            <a:endParaRPr lang="en-US" sz="1500" dirty="0"/>
          </a:p>
          <a:p>
            <a:pPr marL="682625" indent="-277813">
              <a:spcBef>
                <a:spcPts val="0"/>
              </a:spcBef>
              <a:buClrTx/>
              <a:buSzPct val="100000"/>
              <a:buFont typeface="Arial" panose="020B0604020202020204" pitchFamily="34" charset="0"/>
              <a:buChar char="–"/>
              <a:defRPr/>
            </a:pPr>
            <a:r>
              <a:rPr lang="en-US" sz="2400" dirty="0"/>
              <a:t>Oct. 1: Deadline to submit application.</a:t>
            </a:r>
          </a:p>
          <a:p>
            <a:pPr marL="682625" indent="-277813">
              <a:spcBef>
                <a:spcPts val="0"/>
              </a:spcBef>
              <a:buClrTx/>
              <a:buSzPct val="100000"/>
              <a:buFont typeface="Monotype Sorts"/>
              <a:buNone/>
              <a:defRPr/>
            </a:pPr>
            <a:endParaRPr lang="en-US" sz="1500" dirty="0"/>
          </a:p>
          <a:p>
            <a:pPr marL="682625" indent="-277813">
              <a:spcBef>
                <a:spcPts val="0"/>
              </a:spcBef>
              <a:buClrTx/>
              <a:buSzPct val="100000"/>
              <a:buFont typeface="Arial" panose="020B0604020202020204" pitchFamily="34" charset="0"/>
              <a:buChar char="–"/>
              <a:defRPr/>
            </a:pPr>
            <a:r>
              <a:rPr lang="en-US" sz="2400" dirty="0"/>
              <a:t>Dec. 15: Grant recipients announced.</a:t>
            </a:r>
          </a:p>
          <a:p>
            <a:pPr marL="682625" indent="-277813">
              <a:spcBef>
                <a:spcPts val="0"/>
              </a:spcBef>
              <a:buClrTx/>
              <a:buSzPct val="100000"/>
              <a:buFont typeface="Monotype Sorts"/>
              <a:buNone/>
              <a:defRPr/>
            </a:pPr>
            <a:endParaRPr lang="en-US" sz="1500" dirty="0"/>
          </a:p>
          <a:p>
            <a:pPr marL="682625" indent="-277813">
              <a:spcBef>
                <a:spcPts val="0"/>
              </a:spcBef>
              <a:buClrTx/>
              <a:buSzPct val="100000"/>
              <a:buFont typeface="Arial" panose="020B0604020202020204" pitchFamily="34" charset="0"/>
              <a:buChar char="–"/>
              <a:defRPr/>
            </a:pPr>
            <a:r>
              <a:rPr lang="en-US" sz="2400" dirty="0"/>
              <a:t>April 30: Invoices and forms must be submitted to N.C. Department of Insurance to receive payment.</a:t>
            </a:r>
          </a:p>
        </p:txBody>
      </p:sp>
    </p:spTree>
    <p:extLst>
      <p:ext uri="{BB962C8B-B14F-4D97-AF65-F5344CB8AC3E}">
        <p14:creationId xmlns:p14="http://schemas.microsoft.com/office/powerpoint/2010/main" val="25885561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43000" y="228600"/>
            <a:ext cx="8001000" cy="800100"/>
          </a:xfrm>
        </p:spPr>
        <p:txBody>
          <a:bodyPr/>
          <a:lstStyle/>
          <a:p>
            <a:r>
              <a:rPr lang="en-US" altLang="en-US" b="1" dirty="0"/>
              <a:t>Recipient Selection</a:t>
            </a:r>
          </a:p>
        </p:txBody>
      </p:sp>
      <p:sp>
        <p:nvSpPr>
          <p:cNvPr id="3" name="Content Placeholder 2"/>
          <p:cNvSpPr>
            <a:spLocks noGrp="1"/>
          </p:cNvSpPr>
          <p:nvPr>
            <p:ph idx="1"/>
          </p:nvPr>
        </p:nvSpPr>
        <p:spPr>
          <a:xfrm>
            <a:off x="2743200" y="1143000"/>
            <a:ext cx="6172200" cy="5410200"/>
          </a:xfrm>
        </p:spPr>
        <p:txBody>
          <a:bodyPr/>
          <a:lstStyle/>
          <a:p>
            <a:pPr>
              <a:spcBef>
                <a:spcPts val="0"/>
              </a:spcBef>
              <a:buSzPct val="100000"/>
              <a:buFont typeface="Wingdings" panose="05000000000000000000" pitchFamily="2" charset="2"/>
              <a:buChar char="§"/>
              <a:defRPr/>
            </a:pPr>
            <a:r>
              <a:rPr lang="en-US" sz="2100" dirty="0"/>
              <a:t>Fire Grants</a:t>
            </a:r>
          </a:p>
          <a:p>
            <a:pPr marL="0" indent="0">
              <a:spcBef>
                <a:spcPts val="0"/>
              </a:spcBef>
              <a:buFont typeface="Monotype Sorts"/>
              <a:buNone/>
              <a:defRPr/>
            </a:pPr>
            <a:endParaRPr lang="en-US" sz="1000" dirty="0"/>
          </a:p>
          <a:p>
            <a:pPr lvl="1">
              <a:spcBef>
                <a:spcPts val="0"/>
              </a:spcBef>
              <a:defRPr/>
            </a:pPr>
            <a:r>
              <a:rPr lang="en-US" sz="2100" dirty="0"/>
              <a:t>Applications scored by point system.</a:t>
            </a:r>
          </a:p>
          <a:p>
            <a:pPr marL="457200" lvl="1" indent="0">
              <a:spcBef>
                <a:spcPts val="0"/>
              </a:spcBef>
              <a:buFontTx/>
              <a:buNone/>
              <a:defRPr/>
            </a:pPr>
            <a:endParaRPr lang="en-US" sz="1000" dirty="0"/>
          </a:p>
          <a:p>
            <a:pPr lvl="1">
              <a:spcBef>
                <a:spcPts val="0"/>
              </a:spcBef>
              <a:defRPr/>
            </a:pPr>
            <a:r>
              <a:rPr lang="en-US" sz="2100" dirty="0"/>
              <a:t>Funding from N.C. Department of Revenue entered into database.</a:t>
            </a:r>
          </a:p>
          <a:p>
            <a:pPr marL="457200" lvl="1" indent="0">
              <a:spcBef>
                <a:spcPts val="0"/>
              </a:spcBef>
              <a:buFontTx/>
              <a:buNone/>
              <a:defRPr/>
            </a:pPr>
            <a:endParaRPr lang="en-US" sz="1000" dirty="0"/>
          </a:p>
          <a:p>
            <a:pPr lvl="1">
              <a:spcBef>
                <a:spcPts val="0"/>
              </a:spcBef>
              <a:defRPr/>
            </a:pPr>
            <a:r>
              <a:rPr lang="en-US" sz="2100" dirty="0"/>
              <a:t>Computer selects applications with the lowest score (greatest need) until the available funding is exhausted.</a:t>
            </a:r>
          </a:p>
          <a:p>
            <a:pPr marL="457200" lvl="1" indent="0">
              <a:spcBef>
                <a:spcPts val="0"/>
              </a:spcBef>
              <a:buFontTx/>
              <a:buNone/>
              <a:defRPr/>
            </a:pPr>
            <a:endParaRPr lang="en-US" sz="1200" dirty="0"/>
          </a:p>
          <a:p>
            <a:pPr>
              <a:spcBef>
                <a:spcPts val="0"/>
              </a:spcBef>
              <a:buSzPct val="100000"/>
              <a:buFont typeface="Wingdings" panose="05000000000000000000" pitchFamily="2" charset="2"/>
              <a:buChar char="§"/>
              <a:defRPr/>
            </a:pPr>
            <a:r>
              <a:rPr lang="en-US" sz="2100" dirty="0"/>
              <a:t>Rescue Grants</a:t>
            </a:r>
          </a:p>
          <a:p>
            <a:pPr marL="0" indent="0">
              <a:spcBef>
                <a:spcPts val="0"/>
              </a:spcBef>
              <a:buFont typeface="Monotype Sorts"/>
              <a:buNone/>
              <a:defRPr/>
            </a:pPr>
            <a:endParaRPr lang="en-US" sz="1000" dirty="0"/>
          </a:p>
          <a:p>
            <a:pPr lvl="1">
              <a:spcBef>
                <a:spcPts val="0"/>
              </a:spcBef>
              <a:defRPr/>
            </a:pPr>
            <a:r>
              <a:rPr lang="en-US" sz="2100" dirty="0"/>
              <a:t>Applications scored by point system.</a:t>
            </a:r>
          </a:p>
          <a:p>
            <a:pPr marL="457200" lvl="1" indent="0">
              <a:spcBef>
                <a:spcPts val="0"/>
              </a:spcBef>
              <a:buFontTx/>
              <a:buNone/>
              <a:defRPr/>
            </a:pPr>
            <a:endParaRPr lang="en-US" sz="1000" dirty="0"/>
          </a:p>
          <a:p>
            <a:pPr lvl="1">
              <a:spcBef>
                <a:spcPts val="0"/>
              </a:spcBef>
              <a:defRPr/>
            </a:pPr>
            <a:r>
              <a:rPr lang="en-US" sz="2100" dirty="0"/>
              <a:t>Funding from DMV entered into database.</a:t>
            </a:r>
          </a:p>
          <a:p>
            <a:pPr marL="457200" lvl="1" indent="0">
              <a:spcBef>
                <a:spcPts val="0"/>
              </a:spcBef>
              <a:buFontTx/>
              <a:buNone/>
              <a:defRPr/>
            </a:pPr>
            <a:endParaRPr lang="en-US" sz="1000" dirty="0"/>
          </a:p>
          <a:p>
            <a:pPr lvl="1">
              <a:spcBef>
                <a:spcPts val="0"/>
              </a:spcBef>
              <a:defRPr/>
            </a:pPr>
            <a:r>
              <a:rPr lang="en-US" sz="2100" dirty="0"/>
              <a:t>Computer selects applications with the lowest score (greatest need) until             the available funding is exhausted.</a:t>
            </a:r>
          </a:p>
          <a:p>
            <a:pPr marL="0" indent="0">
              <a:spcBef>
                <a:spcPts val="0"/>
              </a:spcBef>
              <a:buFont typeface="Monotype Sorts"/>
              <a:buNone/>
              <a:defRPr/>
            </a:pPr>
            <a:endParaRPr lang="en-US" sz="2400" dirty="0"/>
          </a:p>
        </p:txBody>
      </p:sp>
    </p:spTree>
    <p:extLst>
      <p:ext uri="{BB962C8B-B14F-4D97-AF65-F5344CB8AC3E}">
        <p14:creationId xmlns:p14="http://schemas.microsoft.com/office/powerpoint/2010/main" val="1438192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marL="346075" lvl="1" indent="-346075" eaLnBrk="1" hangingPunct="1">
              <a:spcBef>
                <a:spcPts val="0"/>
              </a:spcBef>
              <a:buClr>
                <a:srgbClr val="993300"/>
              </a:buClr>
              <a:buFont typeface="Wingdings" panose="05000000000000000000" pitchFamily="2" charset="2"/>
              <a:buChar char="§"/>
              <a:defRPr/>
            </a:pPr>
            <a:r>
              <a:rPr lang="en-US" sz="2400" dirty="0"/>
              <a:t>My fire department is owned and operated by a municipality. Can we apply?</a:t>
            </a:r>
          </a:p>
          <a:p>
            <a:pPr marL="0" lvl="1" indent="0" eaLnBrk="1" hangingPunct="1">
              <a:spcBef>
                <a:spcPts val="0"/>
              </a:spcBef>
              <a:buClr>
                <a:srgbClr val="993300"/>
              </a:buClr>
              <a:buFontTx/>
              <a:buNone/>
              <a:defRPr/>
            </a:pPr>
            <a:endParaRPr lang="en-US" sz="1200" dirty="0"/>
          </a:p>
          <a:p>
            <a:pPr marL="682625" lvl="2" indent="-277813" eaLnBrk="1" hangingPunct="1">
              <a:spcBef>
                <a:spcPts val="0"/>
              </a:spcBef>
              <a:buClrTx/>
              <a:buSzPct val="100000"/>
              <a:buFont typeface="Arial" panose="020B0604020202020204" pitchFamily="34" charset="0"/>
              <a:buChar char="–"/>
              <a:defRPr/>
            </a:pPr>
            <a:r>
              <a:rPr lang="en-US" i="1" dirty="0"/>
              <a:t>Yes. The department must serve a population of 12,000 or less.</a:t>
            </a:r>
          </a:p>
          <a:p>
            <a:pPr marL="404812" lvl="2" indent="0" eaLnBrk="1" hangingPunct="1">
              <a:spcBef>
                <a:spcPts val="0"/>
              </a:spcBef>
              <a:buClrTx/>
              <a:buSzPct val="100000"/>
              <a:buFontTx/>
              <a:buNone/>
              <a:defRPr/>
            </a:pPr>
            <a:endParaRPr lang="en-US" sz="1200" i="1" dirty="0"/>
          </a:p>
          <a:p>
            <a:pPr marL="346075" lvl="2" indent="-346075" eaLnBrk="1" hangingPunct="1">
              <a:spcBef>
                <a:spcPts val="0"/>
              </a:spcBef>
              <a:buSzPct val="100000"/>
              <a:buFont typeface="Wingdings" panose="05000000000000000000" pitchFamily="2" charset="2"/>
              <a:buChar char="§"/>
              <a:defRPr/>
            </a:pPr>
            <a:r>
              <a:rPr lang="en-US" dirty="0"/>
              <a:t>My department  provides fire protection and rescue services. Do we provide only information regarding the fire service?	</a:t>
            </a:r>
          </a:p>
          <a:p>
            <a:pPr marL="0" lvl="2" indent="0" eaLnBrk="1" hangingPunct="1">
              <a:spcBef>
                <a:spcPts val="0"/>
              </a:spcBef>
              <a:buSzPct val="100000"/>
              <a:buFontTx/>
              <a:buNone/>
              <a:defRPr/>
            </a:pPr>
            <a:endParaRPr lang="en-US" sz="1200" dirty="0"/>
          </a:p>
          <a:p>
            <a:pPr marL="682625" lvl="2" indent="-277813" eaLnBrk="1" hangingPunct="1">
              <a:spcBef>
                <a:spcPts val="0"/>
              </a:spcBef>
              <a:buClrTx/>
              <a:buSzPct val="100000"/>
              <a:buFont typeface="Arial" panose="020B0604020202020204" pitchFamily="34" charset="0"/>
              <a:buChar char="–"/>
              <a:defRPr/>
            </a:pPr>
            <a:r>
              <a:rPr lang="en-US" i="1" dirty="0"/>
              <a:t>No. Information for the entire entity must be provided.   </a:t>
            </a:r>
          </a:p>
          <a:p>
            <a:pPr>
              <a:defRPr/>
            </a:pPr>
            <a:endParaRPr lang="en-US" dirty="0"/>
          </a:p>
        </p:txBody>
      </p:sp>
    </p:spTree>
    <p:extLst>
      <p:ext uri="{BB962C8B-B14F-4D97-AF65-F5344CB8AC3E}">
        <p14:creationId xmlns:p14="http://schemas.microsoft.com/office/powerpoint/2010/main" val="40881756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3" name="Content Placeholder 2"/>
          <p:cNvSpPr>
            <a:spLocks noGrp="1"/>
          </p:cNvSpPr>
          <p:nvPr>
            <p:ph idx="1"/>
          </p:nvPr>
        </p:nvSpPr>
        <p:spPr>
          <a:xfrm>
            <a:off x="2743200" y="1298448"/>
            <a:ext cx="6172200" cy="4114800"/>
          </a:xfrm>
        </p:spPr>
        <p:txBody>
          <a:bodyPr/>
          <a:lstStyle/>
          <a:p>
            <a:pPr marL="346075" lvl="1" indent="-346075" eaLnBrk="1" hangingPunct="1">
              <a:spcBef>
                <a:spcPts val="0"/>
              </a:spcBef>
              <a:buClr>
                <a:srgbClr val="993300"/>
              </a:buClr>
              <a:buFont typeface="Wingdings" panose="05000000000000000000" pitchFamily="2" charset="2"/>
              <a:buChar char="§"/>
              <a:defRPr/>
            </a:pPr>
            <a:r>
              <a:rPr lang="en-US" sz="2400" dirty="0"/>
              <a:t>Does the fire department have to request the full $30,000.00?</a:t>
            </a:r>
          </a:p>
          <a:p>
            <a:pPr marL="0" lvl="1" indent="0" eaLnBrk="1" hangingPunct="1">
              <a:spcBef>
                <a:spcPts val="0"/>
              </a:spcBef>
              <a:buClr>
                <a:srgbClr val="993300"/>
              </a:buClr>
              <a:buFontTx/>
              <a:buNone/>
              <a:defRPr/>
            </a:pPr>
            <a:r>
              <a:rPr lang="en-US" sz="1500" dirty="0"/>
              <a:t>	</a:t>
            </a:r>
          </a:p>
          <a:p>
            <a:pPr marL="682625" lvl="2" indent="-277813" eaLnBrk="1" hangingPunct="1">
              <a:spcBef>
                <a:spcPts val="0"/>
              </a:spcBef>
              <a:buClrTx/>
              <a:buSzPct val="100000"/>
              <a:buFont typeface="Arial" panose="020B0604020202020204" pitchFamily="34" charset="0"/>
              <a:buChar char="–"/>
              <a:defRPr/>
            </a:pPr>
            <a:r>
              <a:rPr lang="en-US" i="1" dirty="0"/>
              <a:t>No. We will match dollar-for-dollar up to the $30,000.00 maximum.  </a:t>
            </a:r>
          </a:p>
          <a:p>
            <a:pPr marL="404812" lvl="2" indent="0" eaLnBrk="1" hangingPunct="1">
              <a:spcBef>
                <a:spcPts val="0"/>
              </a:spcBef>
              <a:buClrTx/>
              <a:buSzPct val="100000"/>
              <a:buFontTx/>
              <a:buNone/>
              <a:defRPr/>
            </a:pPr>
            <a:endParaRPr lang="en-US" sz="1000" i="1" dirty="0"/>
          </a:p>
          <a:p>
            <a:pPr>
              <a:defRPr/>
            </a:pPr>
            <a:endParaRPr lang="en-US" dirty="0"/>
          </a:p>
        </p:txBody>
      </p:sp>
    </p:spTree>
    <p:extLst>
      <p:ext uri="{BB962C8B-B14F-4D97-AF65-F5344CB8AC3E}">
        <p14:creationId xmlns:p14="http://schemas.microsoft.com/office/powerpoint/2010/main" val="7134563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marL="346075" lvl="1" indent="-346075" eaLnBrk="1" hangingPunct="1">
              <a:spcBef>
                <a:spcPts val="0"/>
              </a:spcBef>
              <a:buClr>
                <a:srgbClr val="993300"/>
              </a:buClr>
              <a:buFont typeface="Wingdings" panose="05000000000000000000" pitchFamily="2" charset="2"/>
              <a:buChar char="§"/>
              <a:defRPr/>
            </a:pPr>
            <a:r>
              <a:rPr lang="en-US" sz="2400" dirty="0"/>
              <a:t>What type of equipment can we apply for?</a:t>
            </a:r>
            <a:r>
              <a:rPr lang="en-US" sz="2200" dirty="0"/>
              <a:t>  </a:t>
            </a:r>
          </a:p>
          <a:p>
            <a:pPr marL="0" lvl="1" indent="0" eaLnBrk="1" hangingPunct="1">
              <a:spcBef>
                <a:spcPts val="0"/>
              </a:spcBef>
              <a:buClr>
                <a:srgbClr val="993300"/>
              </a:buClr>
              <a:buFontTx/>
              <a:buNone/>
              <a:defRPr/>
            </a:pPr>
            <a:endParaRPr lang="en-US" sz="1500" dirty="0"/>
          </a:p>
          <a:p>
            <a:pPr marL="682625" lvl="2" indent="-277813" eaLnBrk="1" hangingPunct="1">
              <a:spcBef>
                <a:spcPts val="0"/>
              </a:spcBef>
              <a:buClrTx/>
              <a:buSzPct val="100000"/>
              <a:buFont typeface="Arial" panose="020B0604020202020204" pitchFamily="34" charset="0"/>
              <a:buChar char="–"/>
              <a:defRPr/>
            </a:pPr>
            <a:r>
              <a:rPr lang="en-US" i="1" dirty="0"/>
              <a:t>Protective equipment (on the body).</a:t>
            </a:r>
          </a:p>
          <a:p>
            <a:pPr marL="404812" lvl="2" indent="0" eaLnBrk="1" hangingPunct="1">
              <a:spcBef>
                <a:spcPts val="0"/>
              </a:spcBef>
              <a:buClrTx/>
              <a:buSzPct val="100000"/>
              <a:buFontTx/>
              <a:buNone/>
              <a:defRPr/>
            </a:pPr>
            <a:endParaRPr lang="en-US" sz="1500" i="1" dirty="0"/>
          </a:p>
          <a:p>
            <a:pPr marL="682625" lvl="2" indent="-277813" eaLnBrk="1" hangingPunct="1">
              <a:spcBef>
                <a:spcPts val="0"/>
              </a:spcBef>
              <a:buClrTx/>
              <a:buSzPct val="100000"/>
              <a:buFont typeface="Arial" panose="020B0604020202020204" pitchFamily="34" charset="0"/>
              <a:buChar char="–"/>
              <a:defRPr/>
            </a:pPr>
            <a:r>
              <a:rPr lang="en-US" i="1" dirty="0"/>
              <a:t>Equipment to help department lower insurance rating.</a:t>
            </a:r>
          </a:p>
          <a:p>
            <a:pPr marL="404812" lvl="2" indent="0" eaLnBrk="1" hangingPunct="1">
              <a:spcBef>
                <a:spcPts val="0"/>
              </a:spcBef>
              <a:buClrTx/>
              <a:buSzPct val="100000"/>
              <a:buFontTx/>
              <a:buNone/>
              <a:defRPr/>
            </a:pPr>
            <a:endParaRPr lang="en-US" sz="1500" i="1" dirty="0"/>
          </a:p>
          <a:p>
            <a:pPr marL="682625" lvl="2" indent="-277813" eaLnBrk="1" hangingPunct="1">
              <a:spcBef>
                <a:spcPts val="0"/>
              </a:spcBef>
              <a:buClrTx/>
              <a:buSzPct val="100000"/>
              <a:buFont typeface="Arial" panose="020B0604020202020204" pitchFamily="34" charset="0"/>
              <a:buChar char="–"/>
              <a:defRPr/>
            </a:pPr>
            <a:r>
              <a:rPr lang="en-US" i="1" dirty="0"/>
              <a:t>Miscellaneous  fire-related equipment . </a:t>
            </a:r>
          </a:p>
          <a:p>
            <a:pPr marL="404812" lvl="2" indent="0" eaLnBrk="1" hangingPunct="1">
              <a:spcBef>
                <a:spcPts val="0"/>
              </a:spcBef>
              <a:buClrTx/>
              <a:buSzPct val="100000"/>
              <a:buFontTx/>
              <a:buNone/>
              <a:defRPr/>
            </a:pPr>
            <a:endParaRPr lang="en-US" sz="1500" i="1" dirty="0"/>
          </a:p>
          <a:p>
            <a:pPr marL="682625" lvl="2" indent="-277813" eaLnBrk="1" hangingPunct="1">
              <a:spcBef>
                <a:spcPts val="0"/>
              </a:spcBef>
              <a:buClrTx/>
              <a:buSzPct val="100000"/>
              <a:buFont typeface="Arial" panose="020B0604020202020204" pitchFamily="34" charset="0"/>
              <a:buChar char="–"/>
              <a:defRPr/>
            </a:pPr>
            <a:r>
              <a:rPr lang="en-US" i="1" dirty="0"/>
              <a:t>Vehicles.</a:t>
            </a:r>
          </a:p>
          <a:p>
            <a:pPr marL="404812" lvl="2" indent="0" eaLnBrk="1" hangingPunct="1">
              <a:spcBef>
                <a:spcPts val="0"/>
              </a:spcBef>
              <a:buClrTx/>
              <a:buSzPct val="100000"/>
              <a:buFontTx/>
              <a:buNone/>
              <a:defRPr/>
            </a:pPr>
            <a:endParaRPr lang="en-US" sz="1500" i="1" dirty="0"/>
          </a:p>
          <a:p>
            <a:pPr marL="682625" lvl="2" indent="-277813" eaLnBrk="1" hangingPunct="1">
              <a:spcBef>
                <a:spcPts val="0"/>
              </a:spcBef>
              <a:buClrTx/>
              <a:buSzPct val="100000"/>
              <a:buFont typeface="Arial" panose="020B0604020202020204" pitchFamily="34" charset="0"/>
              <a:buChar char="–"/>
              <a:defRPr/>
            </a:pPr>
            <a:r>
              <a:rPr lang="en-US" i="1" dirty="0"/>
              <a:t>Buildings.</a:t>
            </a:r>
          </a:p>
          <a:p>
            <a:pPr marL="404812" lvl="2" indent="0" eaLnBrk="1" hangingPunct="1">
              <a:spcBef>
                <a:spcPts val="0"/>
              </a:spcBef>
              <a:buClrTx/>
              <a:buSzPct val="100000"/>
              <a:buFontTx/>
              <a:buNone/>
              <a:defRPr/>
            </a:pPr>
            <a:endParaRPr lang="en-US" sz="1500" i="1" dirty="0"/>
          </a:p>
          <a:p>
            <a:pPr marL="682625" lvl="2" indent="-277813" eaLnBrk="1" hangingPunct="1">
              <a:spcBef>
                <a:spcPts val="0"/>
              </a:spcBef>
              <a:buClrTx/>
              <a:buSzPct val="100000"/>
              <a:buFont typeface="Arial" panose="020B0604020202020204" pitchFamily="34" charset="0"/>
              <a:buChar char="–"/>
              <a:defRPr/>
            </a:pPr>
            <a:r>
              <a:rPr lang="en-US" i="1" dirty="0"/>
              <a:t>Computers.</a:t>
            </a:r>
          </a:p>
          <a:p>
            <a:pPr>
              <a:defRPr/>
            </a:pPr>
            <a:endParaRPr lang="en-US" dirty="0"/>
          </a:p>
        </p:txBody>
      </p:sp>
    </p:spTree>
    <p:extLst>
      <p:ext uri="{BB962C8B-B14F-4D97-AF65-F5344CB8AC3E}">
        <p14:creationId xmlns:p14="http://schemas.microsoft.com/office/powerpoint/2010/main" val="27312312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10"/>
          <p:cNvSpPr>
            <a:spLocks noGrp="1" noChangeArrowheads="1"/>
          </p:cNvSpPr>
          <p:nvPr>
            <p:ph type="title"/>
          </p:nvPr>
        </p:nvSpPr>
        <p:spPr>
          <a:xfrm>
            <a:off x="1143000" y="228600"/>
            <a:ext cx="8001000" cy="800219"/>
          </a:xfrm>
        </p:spPr>
        <p:txBody>
          <a:bodyPr/>
          <a:lstStyle/>
          <a:p>
            <a:r>
              <a:rPr lang="en-US" altLang="en-US" b="1" dirty="0"/>
              <a:t>Frequently Asked Questions</a:t>
            </a:r>
          </a:p>
        </p:txBody>
      </p:sp>
      <p:sp>
        <p:nvSpPr>
          <p:cNvPr id="37899" name="Rectangle 11"/>
          <p:cNvSpPr>
            <a:spLocks noGrp="1" noChangeArrowheads="1"/>
          </p:cNvSpPr>
          <p:nvPr>
            <p:ph type="body" idx="1"/>
          </p:nvPr>
        </p:nvSpPr>
        <p:spPr>
          <a:xfrm>
            <a:off x="2743200" y="1298448"/>
            <a:ext cx="6172200" cy="5108575"/>
          </a:xfrm>
        </p:spPr>
        <p:txBody>
          <a:bodyPr/>
          <a:lstStyle/>
          <a:p>
            <a:pPr marL="346075" lvl="1" indent="-346075" eaLnBrk="1" hangingPunct="1">
              <a:spcBef>
                <a:spcPts val="0"/>
              </a:spcBef>
              <a:buClr>
                <a:srgbClr val="993300"/>
              </a:buClr>
              <a:buFont typeface="Wingdings" panose="05000000000000000000" pitchFamily="2" charset="2"/>
              <a:buChar char="§"/>
              <a:defRPr/>
            </a:pPr>
            <a:r>
              <a:rPr lang="en-US" sz="2400" dirty="0"/>
              <a:t>What items are not typically approved through the Fire Grant?</a:t>
            </a:r>
          </a:p>
          <a:p>
            <a:pPr marL="0" lvl="1" indent="0" eaLnBrk="1" hangingPunct="1">
              <a:spcBef>
                <a:spcPts val="0"/>
              </a:spcBef>
              <a:buClr>
                <a:srgbClr val="993300"/>
              </a:buClr>
              <a:buFontTx/>
              <a:buNone/>
              <a:defRPr/>
            </a:pPr>
            <a:endParaRPr lang="en-US" sz="1500" dirty="0"/>
          </a:p>
          <a:p>
            <a:pPr lvl="2" eaLnBrk="1" hangingPunct="1">
              <a:spcBef>
                <a:spcPts val="0"/>
              </a:spcBef>
              <a:buClrTx/>
              <a:buSzPct val="100000"/>
              <a:buFont typeface="Arial" panose="020B0604020202020204" pitchFamily="34" charset="0"/>
              <a:buChar char="–"/>
              <a:defRPr/>
            </a:pPr>
            <a:r>
              <a:rPr lang="en-US" i="1" dirty="0"/>
              <a:t>Training aids. </a:t>
            </a:r>
          </a:p>
          <a:p>
            <a:pPr marL="914400" lvl="2" indent="0" eaLnBrk="1" hangingPunct="1">
              <a:spcBef>
                <a:spcPts val="0"/>
              </a:spcBef>
              <a:buClrTx/>
              <a:buSzPct val="100000"/>
              <a:buFontTx/>
              <a:buNone/>
              <a:defRPr/>
            </a:pPr>
            <a:endParaRPr lang="en-US" sz="1500" i="1" dirty="0"/>
          </a:p>
          <a:p>
            <a:pPr lvl="2" eaLnBrk="1" hangingPunct="1">
              <a:spcBef>
                <a:spcPts val="0"/>
              </a:spcBef>
              <a:buClrTx/>
              <a:buSzPct val="100000"/>
              <a:buFont typeface="Arial" panose="020B0604020202020204" pitchFamily="34" charset="0"/>
              <a:buChar char="–"/>
              <a:defRPr/>
            </a:pPr>
            <a:r>
              <a:rPr lang="en-US" i="1" dirty="0"/>
              <a:t>Physicals. </a:t>
            </a:r>
          </a:p>
          <a:p>
            <a:pPr marL="914400" lvl="2" indent="0" eaLnBrk="1" hangingPunct="1">
              <a:spcBef>
                <a:spcPts val="0"/>
              </a:spcBef>
              <a:buClrTx/>
              <a:buSzPct val="100000"/>
              <a:buFontTx/>
              <a:buNone/>
              <a:defRPr/>
            </a:pPr>
            <a:endParaRPr lang="en-US" sz="1500" i="1" dirty="0"/>
          </a:p>
          <a:p>
            <a:pPr lvl="2" eaLnBrk="1" hangingPunct="1">
              <a:spcBef>
                <a:spcPts val="0"/>
              </a:spcBef>
              <a:buClrTx/>
              <a:buSzPct val="100000"/>
              <a:buFont typeface="Arial" panose="020B0604020202020204" pitchFamily="34" charset="0"/>
              <a:buChar char="–"/>
              <a:defRPr/>
            </a:pPr>
            <a:r>
              <a:rPr lang="en-US" i="1" dirty="0"/>
              <a:t>Physical fitness equipment.</a:t>
            </a:r>
          </a:p>
          <a:p>
            <a:pPr marL="914400" lvl="2" indent="0" eaLnBrk="1" hangingPunct="1">
              <a:spcBef>
                <a:spcPts val="0"/>
              </a:spcBef>
              <a:buClrTx/>
              <a:buSzPct val="100000"/>
              <a:buFontTx/>
              <a:buNone/>
              <a:defRPr/>
            </a:pPr>
            <a:endParaRPr lang="en-US" sz="1500" i="1" dirty="0"/>
          </a:p>
          <a:p>
            <a:pPr lvl="2" eaLnBrk="1" hangingPunct="1">
              <a:spcBef>
                <a:spcPts val="0"/>
              </a:spcBef>
              <a:buClrTx/>
              <a:buSzPct val="100000"/>
              <a:buFont typeface="Arial" panose="020B0604020202020204" pitchFamily="34" charset="0"/>
              <a:buChar char="–"/>
              <a:defRPr/>
            </a:pPr>
            <a:r>
              <a:rPr lang="en-US" i="1" dirty="0"/>
              <a:t>Furniture. </a:t>
            </a:r>
          </a:p>
          <a:p>
            <a:pPr marL="914400" lvl="2" indent="0" eaLnBrk="1" hangingPunct="1">
              <a:spcBef>
                <a:spcPts val="0"/>
              </a:spcBef>
              <a:buClrTx/>
              <a:buSzPct val="100000"/>
              <a:buFontTx/>
              <a:buNone/>
              <a:defRPr/>
            </a:pPr>
            <a:endParaRPr lang="en-US" sz="1500" i="1" dirty="0"/>
          </a:p>
          <a:p>
            <a:pPr lvl="2" eaLnBrk="1" hangingPunct="1">
              <a:spcBef>
                <a:spcPts val="0"/>
              </a:spcBef>
              <a:buClrTx/>
              <a:buSzPct val="100000"/>
              <a:buFont typeface="Arial" panose="020B0604020202020204" pitchFamily="34" charset="0"/>
              <a:buChar char="–"/>
              <a:defRPr/>
            </a:pPr>
            <a:r>
              <a:rPr lang="en-US" i="1" dirty="0"/>
              <a:t>Rescue equipment.</a:t>
            </a:r>
          </a:p>
          <a:p>
            <a:pPr marL="914400" lvl="2" indent="0" eaLnBrk="1" hangingPunct="1">
              <a:spcBef>
                <a:spcPts val="0"/>
              </a:spcBef>
              <a:buClrTx/>
              <a:buSzPct val="100000"/>
              <a:buFontTx/>
              <a:buNone/>
              <a:defRPr/>
            </a:pPr>
            <a:endParaRPr lang="en-US" sz="1500" i="1" dirty="0"/>
          </a:p>
          <a:p>
            <a:pPr lvl="2" eaLnBrk="1" hangingPunct="1">
              <a:spcBef>
                <a:spcPts val="0"/>
              </a:spcBef>
              <a:buClrTx/>
              <a:buSzPct val="100000"/>
              <a:buFont typeface="Arial" panose="020B0604020202020204" pitchFamily="34" charset="0"/>
              <a:buChar char="–"/>
              <a:defRPr/>
            </a:pPr>
            <a:r>
              <a:rPr lang="en-US" i="1" dirty="0"/>
              <a:t>Uniforms. 	</a:t>
            </a:r>
          </a:p>
          <a:p>
            <a:pPr marL="514350" lvl="1" indent="0" eaLnBrk="1" hangingPunct="1">
              <a:spcBef>
                <a:spcPts val="0"/>
              </a:spcBef>
              <a:buClrTx/>
              <a:buNone/>
              <a:defRPr/>
            </a:pPr>
            <a:endParaRPr lang="en-US" sz="1000" i="1" dirty="0"/>
          </a:p>
          <a:p>
            <a:pPr marL="514350" lvl="1" indent="0" eaLnBrk="1" hangingPunct="1">
              <a:spcBef>
                <a:spcPts val="0"/>
              </a:spcBef>
              <a:buClrTx/>
              <a:buNone/>
              <a:defRPr/>
            </a:pPr>
            <a:r>
              <a:rPr lang="en-US" dirty="0"/>
              <a:t>If in doubt, call NCDOI.</a:t>
            </a:r>
          </a:p>
          <a:p>
            <a:pPr marL="0" indent="0">
              <a:buFont typeface="Monotype Sorts"/>
              <a:buNone/>
              <a:defRPr/>
            </a:pPr>
            <a:endParaRPr lang="en-US" altLang="en-US" sz="2600" dirty="0"/>
          </a:p>
        </p:txBody>
      </p:sp>
    </p:spTree>
    <p:extLst>
      <p:ext uri="{BB962C8B-B14F-4D97-AF65-F5344CB8AC3E}">
        <p14:creationId xmlns:p14="http://schemas.microsoft.com/office/powerpoint/2010/main" val="335169646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10"/>
          <p:cNvSpPr>
            <a:spLocks noGrp="1" noChangeArrowheads="1"/>
          </p:cNvSpPr>
          <p:nvPr>
            <p:ph type="title"/>
          </p:nvPr>
        </p:nvSpPr>
        <p:spPr>
          <a:xfrm>
            <a:off x="1143000" y="228600"/>
            <a:ext cx="8001000" cy="800219"/>
          </a:xfrm>
        </p:spPr>
        <p:txBody>
          <a:bodyPr/>
          <a:lstStyle/>
          <a:p>
            <a:r>
              <a:rPr lang="en-US" altLang="en-US" b="1" dirty="0"/>
              <a:t>Frequently Asked Questions</a:t>
            </a:r>
          </a:p>
        </p:txBody>
      </p:sp>
      <p:sp>
        <p:nvSpPr>
          <p:cNvPr id="37899" name="Rectangle 11"/>
          <p:cNvSpPr>
            <a:spLocks noGrp="1" noChangeArrowheads="1"/>
          </p:cNvSpPr>
          <p:nvPr>
            <p:ph type="body" idx="1"/>
          </p:nvPr>
        </p:nvSpPr>
        <p:spPr>
          <a:xfrm>
            <a:off x="2743200" y="1298448"/>
            <a:ext cx="6172200" cy="3733800"/>
          </a:xfrm>
        </p:spPr>
        <p:txBody>
          <a:bodyPr/>
          <a:lstStyle/>
          <a:p>
            <a:pPr marL="346075" lvl="1" indent="-346075" eaLnBrk="1" hangingPunct="1">
              <a:spcBef>
                <a:spcPts val="0"/>
              </a:spcBef>
              <a:buClr>
                <a:srgbClr val="993300"/>
              </a:buClr>
              <a:buFont typeface="Wingdings" panose="05000000000000000000" pitchFamily="2" charset="2"/>
              <a:buChar char="§"/>
              <a:defRPr/>
            </a:pPr>
            <a:r>
              <a:rPr lang="en-US" sz="2400" dirty="0"/>
              <a:t>Can the fire department purchase used/refurbished/reconditioned equipment?  </a:t>
            </a:r>
          </a:p>
          <a:p>
            <a:pPr marL="0" lvl="1" indent="0" eaLnBrk="1" hangingPunct="1">
              <a:spcBef>
                <a:spcPts val="0"/>
              </a:spcBef>
              <a:buClr>
                <a:srgbClr val="993300"/>
              </a:buClr>
              <a:buFontTx/>
              <a:buNone/>
              <a:defRPr/>
            </a:pPr>
            <a:endParaRPr lang="en-US" sz="1500" dirty="0"/>
          </a:p>
          <a:p>
            <a:pPr marL="682625" lvl="2" indent="-277813" eaLnBrk="1" hangingPunct="1">
              <a:spcBef>
                <a:spcPts val="0"/>
              </a:spcBef>
              <a:buClrTx/>
              <a:buSzPct val="100000"/>
              <a:buFont typeface="Arial" panose="020B0604020202020204" pitchFamily="34" charset="0"/>
              <a:buChar char="–"/>
              <a:defRPr/>
            </a:pPr>
            <a:r>
              <a:rPr lang="en-US" i="1" dirty="0"/>
              <a:t>No. Equipment purchases must be new. </a:t>
            </a:r>
          </a:p>
          <a:p>
            <a:pPr marL="404812" lvl="2" indent="0" eaLnBrk="1" hangingPunct="1">
              <a:spcBef>
                <a:spcPts val="0"/>
              </a:spcBef>
              <a:buClrTx/>
              <a:buSzPct val="100000"/>
              <a:buFontTx/>
              <a:buNone/>
              <a:defRPr/>
            </a:pPr>
            <a:r>
              <a:rPr lang="en-US" sz="1500" i="1" dirty="0"/>
              <a:t> </a:t>
            </a:r>
          </a:p>
          <a:p>
            <a:pPr marL="2290763" lvl="3" indent="-1608138" eaLnBrk="1" hangingPunct="1">
              <a:spcBef>
                <a:spcPts val="0"/>
              </a:spcBef>
              <a:defRPr/>
            </a:pPr>
            <a:r>
              <a:rPr lang="en-US" sz="2400" i="1" dirty="0">
                <a:latin typeface="+mn-lt"/>
              </a:rPr>
              <a:t>Exception:  Used vehicles with one year service/maintenance records.</a:t>
            </a:r>
          </a:p>
          <a:p>
            <a:pPr marL="0" indent="0">
              <a:buFont typeface="Monotype Sorts"/>
              <a:buNone/>
              <a:defRPr/>
            </a:pPr>
            <a:endParaRPr lang="en-US" altLang="en-US" sz="2600" dirty="0"/>
          </a:p>
        </p:txBody>
      </p:sp>
    </p:spTree>
    <p:extLst>
      <p:ext uri="{BB962C8B-B14F-4D97-AF65-F5344CB8AC3E}">
        <p14:creationId xmlns:p14="http://schemas.microsoft.com/office/powerpoint/2010/main" val="405824826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3" name="Content Placeholder 2"/>
          <p:cNvSpPr>
            <a:spLocks noGrp="1"/>
          </p:cNvSpPr>
          <p:nvPr>
            <p:ph idx="1"/>
          </p:nvPr>
        </p:nvSpPr>
        <p:spPr>
          <a:xfrm>
            <a:off x="2743200" y="1298448"/>
            <a:ext cx="6172200" cy="4800600"/>
          </a:xfrm>
        </p:spPr>
        <p:txBody>
          <a:bodyPr/>
          <a:lstStyle/>
          <a:p>
            <a:pPr marL="346075" lvl="3" indent="-346075" eaLnBrk="1" hangingPunct="1">
              <a:spcBef>
                <a:spcPts val="0"/>
              </a:spcBef>
              <a:buClr>
                <a:srgbClr val="993300"/>
              </a:buClr>
              <a:buFont typeface="Wingdings" panose="05000000000000000000" pitchFamily="2" charset="2"/>
              <a:buChar char="§"/>
              <a:defRPr/>
            </a:pPr>
            <a:r>
              <a:rPr lang="en-US" sz="2400" dirty="0">
                <a:latin typeface="+mn-lt"/>
              </a:rPr>
              <a:t>Can the fire department order the equipment prior to the  May 15 announcement date?</a:t>
            </a:r>
          </a:p>
          <a:p>
            <a:pPr marL="0" lvl="3" indent="0" eaLnBrk="1" hangingPunct="1">
              <a:spcBef>
                <a:spcPts val="0"/>
              </a:spcBef>
              <a:buClr>
                <a:srgbClr val="993300"/>
              </a:buClr>
              <a:defRPr/>
            </a:pPr>
            <a:endParaRPr lang="en-US" sz="1500" dirty="0">
              <a:latin typeface="+mn-lt"/>
            </a:endParaRPr>
          </a:p>
          <a:p>
            <a:pPr marL="682625" lvl="2" indent="-279400" eaLnBrk="1" hangingPunct="1">
              <a:spcBef>
                <a:spcPts val="0"/>
              </a:spcBef>
              <a:buClrTx/>
              <a:buSzPct val="100000"/>
              <a:buFont typeface="Arial" panose="020B0604020202020204" pitchFamily="34" charset="0"/>
              <a:buChar char="–"/>
              <a:defRPr/>
            </a:pPr>
            <a:r>
              <a:rPr lang="en-US" i="1" dirty="0"/>
              <a:t>No. Equipment ordered prior to May15 will not be honored.</a:t>
            </a:r>
          </a:p>
          <a:p>
            <a:pPr>
              <a:defRPr/>
            </a:pPr>
            <a:endParaRPr lang="en-US" dirty="0"/>
          </a:p>
        </p:txBody>
      </p:sp>
    </p:spTree>
    <p:extLst>
      <p:ext uri="{BB962C8B-B14F-4D97-AF65-F5344CB8AC3E}">
        <p14:creationId xmlns:p14="http://schemas.microsoft.com/office/powerpoint/2010/main" val="275092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Service Code of Ethics</a:t>
            </a:r>
          </a:p>
        </p:txBody>
      </p:sp>
      <p:sp>
        <p:nvSpPr>
          <p:cNvPr id="4" name="Content Placeholder 2"/>
          <p:cNvSpPr txBox="1">
            <a:spLocks/>
          </p:cNvSpPr>
          <p:nvPr/>
        </p:nvSpPr>
        <p:spPr bwMode="auto">
          <a:xfrm>
            <a:off x="2895600" y="1447800"/>
            <a:ext cx="6172200" cy="4800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993300"/>
              </a:buClr>
              <a:buSzPct val="50000"/>
              <a:buFont typeface="Monotype Sorts" pitchFamily="2" charset="2"/>
              <a:buChar char="n"/>
              <a:defRPr kumimoji="1" sz="2800">
                <a:solidFill>
                  <a:schemeClr val="bg2"/>
                </a:solidFill>
                <a:latin typeface="+mn-lt"/>
                <a:ea typeface="+mn-ea"/>
                <a:cs typeface="+mn-cs"/>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cs typeface="Times New Roman" pitchFamily="18"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cs typeface="Times New Roman" pitchFamily="18" charset="0"/>
              </a:defRPr>
            </a:lvl9pPr>
          </a:lstStyle>
          <a:p>
            <a:pPr>
              <a:buSzPct val="100000"/>
              <a:buFont typeface="Wingdings" panose="05000000000000000000" pitchFamily="2" charset="2"/>
              <a:buChar char="§"/>
            </a:pPr>
            <a:r>
              <a:rPr lang="en-US" sz="2400" kern="0" dirty="0"/>
              <a:t>Always conduct myself, on and off duty, in a manner that reflects positively on myself, my department, and the fire service in general. </a:t>
            </a:r>
          </a:p>
          <a:p>
            <a:pPr marL="0" indent="0">
              <a:spcBef>
                <a:spcPts val="0"/>
              </a:spcBef>
              <a:buSzPct val="100000"/>
              <a:buFont typeface="Monotype Sorts" pitchFamily="2" charset="2"/>
              <a:buNone/>
            </a:pPr>
            <a:endParaRPr lang="en-US" sz="1500" kern="0" dirty="0"/>
          </a:p>
          <a:p>
            <a:pPr>
              <a:buSzPct val="100000"/>
              <a:buFont typeface="Wingdings" panose="05000000000000000000" pitchFamily="2" charset="2"/>
              <a:buChar char="§"/>
            </a:pPr>
            <a:r>
              <a:rPr lang="en-US" sz="2400" kern="0" dirty="0"/>
              <a:t>Accept responsibility for my actions and for the consequences of my actions. </a:t>
            </a:r>
          </a:p>
          <a:p>
            <a:pPr marL="0" indent="0">
              <a:spcBef>
                <a:spcPts val="0"/>
              </a:spcBef>
              <a:buSzPct val="100000"/>
              <a:buFont typeface="Monotype Sorts" pitchFamily="2" charset="2"/>
              <a:buNone/>
            </a:pPr>
            <a:endParaRPr lang="en-US" sz="1500" kern="0" dirty="0"/>
          </a:p>
          <a:p>
            <a:pPr>
              <a:buSzPct val="100000"/>
              <a:buFont typeface="Wingdings" panose="05000000000000000000" pitchFamily="2" charset="2"/>
              <a:buChar char="§"/>
            </a:pPr>
            <a:r>
              <a:rPr lang="en-US" sz="2400" kern="0" dirty="0"/>
              <a:t>Support the concept of fairness and the value of diverse thoughts and opinions. </a:t>
            </a:r>
          </a:p>
          <a:p>
            <a:pPr marL="0" indent="0">
              <a:buSzPct val="100000"/>
              <a:buFont typeface="Monotype Sorts" pitchFamily="2" charset="2"/>
              <a:buNone/>
            </a:pPr>
            <a:endParaRPr lang="en-US" kern="0" dirty="0"/>
          </a:p>
        </p:txBody>
      </p:sp>
    </p:spTree>
    <p:extLst>
      <p:ext uri="{BB962C8B-B14F-4D97-AF65-F5344CB8AC3E}">
        <p14:creationId xmlns:p14="http://schemas.microsoft.com/office/powerpoint/2010/main" val="41896888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4" name="Content Placeholder 3"/>
          <p:cNvSpPr>
            <a:spLocks noGrp="1"/>
          </p:cNvSpPr>
          <p:nvPr>
            <p:ph idx="1"/>
          </p:nvPr>
        </p:nvSpPr>
        <p:spPr>
          <a:xfrm>
            <a:off x="2743200" y="1298448"/>
            <a:ext cx="6172200" cy="4879975"/>
          </a:xfrm>
        </p:spPr>
        <p:txBody>
          <a:bodyPr/>
          <a:lstStyle/>
          <a:p>
            <a:pPr>
              <a:spcBef>
                <a:spcPts val="0"/>
              </a:spcBef>
              <a:buSzPct val="100000"/>
              <a:buFont typeface="Wingdings" panose="05000000000000000000" pitchFamily="2" charset="2"/>
              <a:buChar char="§"/>
              <a:defRPr/>
            </a:pPr>
            <a:r>
              <a:rPr lang="en-US" sz="2400" dirty="0"/>
              <a:t>Are extensions allowed?</a:t>
            </a:r>
          </a:p>
          <a:p>
            <a:pPr marL="0" indent="0">
              <a:spcBef>
                <a:spcPts val="0"/>
              </a:spcBef>
              <a:buFont typeface="Monotype Sorts"/>
              <a:buNone/>
              <a:defRPr/>
            </a:pPr>
            <a:endParaRPr lang="en-US" sz="1500" dirty="0"/>
          </a:p>
          <a:p>
            <a:pPr marL="682625" lvl="2" indent="-279400" eaLnBrk="1" hangingPunct="1">
              <a:spcBef>
                <a:spcPts val="0"/>
              </a:spcBef>
              <a:buClr>
                <a:srgbClr val="020200"/>
              </a:buClr>
              <a:buFont typeface="Arial" panose="020B0604020202020204" pitchFamily="34" charset="0"/>
              <a:buChar char="–"/>
              <a:defRPr/>
            </a:pPr>
            <a:r>
              <a:rPr lang="en-US" i="1" dirty="0"/>
              <a:t>No. The Fire Grant application must be submitted no later than March 1. </a:t>
            </a:r>
          </a:p>
          <a:p>
            <a:pPr marL="403225" lvl="2" indent="0" eaLnBrk="1" hangingPunct="1">
              <a:spcBef>
                <a:spcPts val="0"/>
              </a:spcBef>
              <a:buClr>
                <a:srgbClr val="020200"/>
              </a:buClr>
              <a:buFontTx/>
              <a:buNone/>
              <a:defRPr/>
            </a:pPr>
            <a:r>
              <a:rPr lang="en-US" sz="1500" i="1" dirty="0"/>
              <a:t> </a:t>
            </a:r>
          </a:p>
          <a:p>
            <a:pPr marL="682625" lvl="2" indent="-279400" eaLnBrk="1" hangingPunct="1">
              <a:spcBef>
                <a:spcPts val="0"/>
              </a:spcBef>
              <a:buClr>
                <a:srgbClr val="020200"/>
              </a:buClr>
              <a:buFont typeface="Arial" panose="020B0604020202020204" pitchFamily="34" charset="0"/>
              <a:buChar char="–"/>
              <a:defRPr/>
            </a:pPr>
            <a:r>
              <a:rPr lang="en-US" i="1" dirty="0"/>
              <a:t>The invoice/agreement forms must be submitted no later than September 30. </a:t>
            </a:r>
          </a:p>
          <a:p>
            <a:pPr marL="403225" lvl="2" indent="0" eaLnBrk="1" hangingPunct="1">
              <a:spcBef>
                <a:spcPts val="0"/>
              </a:spcBef>
              <a:buClr>
                <a:srgbClr val="020200"/>
              </a:buClr>
              <a:buFontTx/>
              <a:buNone/>
              <a:defRPr/>
            </a:pPr>
            <a:endParaRPr lang="en-US" sz="1500" i="1" dirty="0"/>
          </a:p>
          <a:p>
            <a:pPr marL="681038" lvl="2" indent="0" eaLnBrk="1" hangingPunct="1">
              <a:spcBef>
                <a:spcPts val="0"/>
              </a:spcBef>
              <a:buClr>
                <a:srgbClr val="020200"/>
              </a:buClr>
              <a:buFontTx/>
              <a:buNone/>
              <a:defRPr/>
            </a:pPr>
            <a:r>
              <a:rPr lang="en-US" i="1" dirty="0"/>
              <a:t>Exceptions on invoices:  </a:t>
            </a:r>
          </a:p>
          <a:p>
            <a:pPr marL="681038" lvl="2" indent="0" eaLnBrk="1" hangingPunct="1">
              <a:spcBef>
                <a:spcPts val="0"/>
              </a:spcBef>
              <a:buClr>
                <a:srgbClr val="020200"/>
              </a:buClr>
              <a:buFontTx/>
              <a:buNone/>
              <a:defRPr/>
            </a:pPr>
            <a:endParaRPr lang="en-US" sz="1500" i="1" dirty="0"/>
          </a:p>
          <a:p>
            <a:pPr marL="1146175" lvl="3" indent="-347663" eaLnBrk="1" hangingPunct="1">
              <a:spcBef>
                <a:spcPts val="0"/>
              </a:spcBef>
              <a:buClr>
                <a:srgbClr val="020200"/>
              </a:buClr>
              <a:buFont typeface="Arial" panose="020B0604020202020204" pitchFamily="34" charset="0"/>
              <a:buChar char="–"/>
              <a:defRPr/>
            </a:pPr>
            <a:r>
              <a:rPr lang="en-US" sz="2400" i="1" dirty="0">
                <a:latin typeface="+mn-lt"/>
              </a:rPr>
              <a:t>30 day extension for delivery of turnout gear.</a:t>
            </a:r>
          </a:p>
          <a:p>
            <a:pPr marL="1146175" lvl="3" indent="-347663" eaLnBrk="1" hangingPunct="1">
              <a:spcBef>
                <a:spcPts val="0"/>
              </a:spcBef>
              <a:buClr>
                <a:srgbClr val="020200"/>
              </a:buClr>
              <a:buFont typeface="Arial" panose="020B0604020202020204" pitchFamily="34" charset="0"/>
              <a:buChar char="–"/>
              <a:defRPr/>
            </a:pPr>
            <a:endParaRPr lang="en-US" sz="1500" i="1" dirty="0">
              <a:latin typeface="+mn-lt"/>
            </a:endParaRPr>
          </a:p>
          <a:p>
            <a:pPr marL="1146175" lvl="3" indent="-347663" eaLnBrk="1" hangingPunct="1">
              <a:spcBef>
                <a:spcPts val="0"/>
              </a:spcBef>
              <a:buClr>
                <a:srgbClr val="020200"/>
              </a:buClr>
              <a:buFont typeface="Arial" panose="020B0604020202020204" pitchFamily="34" charset="0"/>
              <a:buChar char="–"/>
              <a:defRPr/>
            </a:pPr>
            <a:r>
              <a:rPr lang="en-US" sz="2400" i="1" dirty="0">
                <a:latin typeface="+mn-lt"/>
              </a:rPr>
              <a:t>5 month extension for vehicles      or buildings.</a:t>
            </a:r>
          </a:p>
          <a:p>
            <a:pPr marL="0" indent="0">
              <a:buFont typeface="Monotype Sorts"/>
              <a:buNone/>
              <a:defRPr/>
            </a:pPr>
            <a:endParaRPr lang="en-US" dirty="0"/>
          </a:p>
        </p:txBody>
      </p:sp>
    </p:spTree>
    <p:extLst>
      <p:ext uri="{BB962C8B-B14F-4D97-AF65-F5344CB8AC3E}">
        <p14:creationId xmlns:p14="http://schemas.microsoft.com/office/powerpoint/2010/main" val="13137862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3" name="Content Placeholder 2"/>
          <p:cNvSpPr>
            <a:spLocks noGrp="1"/>
          </p:cNvSpPr>
          <p:nvPr>
            <p:ph idx="1"/>
          </p:nvPr>
        </p:nvSpPr>
        <p:spPr>
          <a:xfrm>
            <a:off x="2743200" y="1298448"/>
            <a:ext cx="6172200" cy="4651375"/>
          </a:xfrm>
        </p:spPr>
        <p:txBody>
          <a:bodyPr/>
          <a:lstStyle/>
          <a:p>
            <a:pPr marL="346075" lvl="1" indent="-346075" eaLnBrk="1" hangingPunct="1">
              <a:spcBef>
                <a:spcPts val="0"/>
              </a:spcBef>
              <a:buClr>
                <a:srgbClr val="993300"/>
              </a:buClr>
              <a:buFont typeface="Wingdings" panose="05000000000000000000" pitchFamily="2" charset="2"/>
              <a:buChar char="§"/>
              <a:tabLst>
                <a:tab pos="346075" algn="l"/>
              </a:tabLst>
              <a:defRPr/>
            </a:pPr>
            <a:r>
              <a:rPr lang="en-US" sz="2200" dirty="0"/>
              <a:t>Is backordered equipment allowed?   </a:t>
            </a:r>
          </a:p>
          <a:p>
            <a:pPr marL="346075" lvl="1" indent="-346075" eaLnBrk="1" hangingPunct="1">
              <a:spcBef>
                <a:spcPts val="0"/>
              </a:spcBef>
              <a:buClr>
                <a:srgbClr val="993300"/>
              </a:buClr>
              <a:buFont typeface="Wingdings" panose="05000000000000000000" pitchFamily="2" charset="2"/>
              <a:buChar char="§"/>
              <a:tabLst>
                <a:tab pos="346075" algn="l"/>
              </a:tabLst>
              <a:defRPr/>
            </a:pPr>
            <a:endParaRPr lang="en-US" sz="1500" dirty="0"/>
          </a:p>
          <a:p>
            <a:pPr marL="682625" lvl="2" indent="-277813" eaLnBrk="1" hangingPunct="1">
              <a:spcBef>
                <a:spcPts val="0"/>
              </a:spcBef>
              <a:buClrTx/>
              <a:buSzPct val="100000"/>
              <a:buFont typeface="Arial" panose="020B0604020202020204" pitchFamily="34" charset="0"/>
              <a:buChar char="–"/>
              <a:defRPr/>
            </a:pPr>
            <a:r>
              <a:rPr lang="en-US" sz="2200" i="1" dirty="0"/>
              <a:t>No. Backordered equipment received/invoiced after September 30 will not be paid.</a:t>
            </a:r>
          </a:p>
          <a:p>
            <a:pPr marL="914400" lvl="2" indent="0" eaLnBrk="1" hangingPunct="1">
              <a:spcBef>
                <a:spcPts val="0"/>
              </a:spcBef>
              <a:buClrTx/>
              <a:buSzPct val="100000"/>
              <a:buFontTx/>
              <a:buNone/>
              <a:defRPr/>
            </a:pPr>
            <a:endParaRPr lang="en-US" sz="1500" i="1" dirty="0"/>
          </a:p>
          <a:p>
            <a:pPr marL="346075" lvl="1" indent="-346075" eaLnBrk="1" hangingPunct="1">
              <a:spcBef>
                <a:spcPts val="0"/>
              </a:spcBef>
              <a:buClr>
                <a:srgbClr val="993300"/>
              </a:buClr>
              <a:buFont typeface="Wingdings" panose="05000000000000000000" pitchFamily="2" charset="2"/>
              <a:buChar char="§"/>
              <a:defRPr/>
            </a:pPr>
            <a:r>
              <a:rPr lang="en-US" sz="2200" dirty="0"/>
              <a:t>Does the rescue/EMS provider have to wait until September 30 to submit the invoices?</a:t>
            </a:r>
          </a:p>
          <a:p>
            <a:pPr marL="0" lvl="1" indent="0" eaLnBrk="1" hangingPunct="1">
              <a:spcBef>
                <a:spcPts val="0"/>
              </a:spcBef>
              <a:buClr>
                <a:srgbClr val="993300"/>
              </a:buClr>
              <a:buFontTx/>
              <a:buNone/>
              <a:defRPr/>
            </a:pPr>
            <a:endParaRPr lang="en-US" sz="1500" dirty="0"/>
          </a:p>
          <a:p>
            <a:pPr marL="682625" lvl="2" indent="-277813" eaLnBrk="1" hangingPunct="1">
              <a:spcBef>
                <a:spcPts val="0"/>
              </a:spcBef>
              <a:buClrTx/>
              <a:buSzPct val="100000"/>
              <a:buFont typeface="Arial" panose="020B0604020202020204" pitchFamily="34" charset="0"/>
              <a:buChar char="–"/>
              <a:defRPr/>
            </a:pPr>
            <a:r>
              <a:rPr lang="en-US" sz="2200" i="1" dirty="0"/>
              <a:t>No. Upon delivery of all of the approved equipment, you may submit the invoices. </a:t>
            </a:r>
          </a:p>
          <a:p>
            <a:pPr marL="682625" lvl="2" indent="-277813" eaLnBrk="1" hangingPunct="1">
              <a:spcBef>
                <a:spcPts val="0"/>
              </a:spcBef>
              <a:buClrTx/>
              <a:buSzPct val="100000"/>
              <a:buFontTx/>
              <a:buNone/>
              <a:defRPr/>
            </a:pPr>
            <a:r>
              <a:rPr lang="en-US" sz="1500" i="1" dirty="0"/>
              <a:t> </a:t>
            </a:r>
          </a:p>
          <a:p>
            <a:pPr marL="682625" lvl="2" indent="-277813" eaLnBrk="1" hangingPunct="1">
              <a:spcBef>
                <a:spcPts val="0"/>
              </a:spcBef>
              <a:buClrTx/>
              <a:buSzPct val="100000"/>
              <a:buFont typeface="Arial" panose="020B0604020202020204" pitchFamily="34" charset="0"/>
              <a:buChar char="–"/>
              <a:defRPr/>
            </a:pPr>
            <a:r>
              <a:rPr lang="en-US" sz="2200" i="1" dirty="0"/>
              <a:t>Check requests are made to the controller’s office each Friday.</a:t>
            </a:r>
          </a:p>
          <a:p>
            <a:pPr>
              <a:defRPr/>
            </a:pPr>
            <a:endParaRPr lang="en-US" dirty="0"/>
          </a:p>
        </p:txBody>
      </p:sp>
    </p:spTree>
    <p:extLst>
      <p:ext uri="{BB962C8B-B14F-4D97-AF65-F5344CB8AC3E}">
        <p14:creationId xmlns:p14="http://schemas.microsoft.com/office/powerpoint/2010/main" val="9724463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143000" y="228600"/>
            <a:ext cx="8001000" cy="800219"/>
          </a:xfrm>
        </p:spPr>
        <p:txBody>
          <a:bodyPr/>
          <a:lstStyle/>
          <a:p>
            <a:r>
              <a:rPr lang="en-US" altLang="en-US" b="1" dirty="0"/>
              <a:t>Frequently Asked Questions</a:t>
            </a:r>
          </a:p>
        </p:txBody>
      </p:sp>
      <p:sp>
        <p:nvSpPr>
          <p:cNvPr id="3" name="Content Placeholder 2"/>
          <p:cNvSpPr>
            <a:spLocks noGrp="1"/>
          </p:cNvSpPr>
          <p:nvPr>
            <p:ph idx="1"/>
          </p:nvPr>
        </p:nvSpPr>
        <p:spPr>
          <a:xfrm>
            <a:off x="2743200" y="1298448"/>
            <a:ext cx="6172200" cy="4038600"/>
          </a:xfrm>
        </p:spPr>
        <p:txBody>
          <a:bodyPr/>
          <a:lstStyle/>
          <a:p>
            <a:pPr marL="346075" lvl="1" indent="-346075">
              <a:spcBef>
                <a:spcPts val="0"/>
              </a:spcBef>
              <a:buClr>
                <a:srgbClr val="993300"/>
              </a:buClr>
              <a:buFont typeface="Wingdings" panose="05000000000000000000" pitchFamily="2" charset="2"/>
              <a:buChar char="§"/>
              <a:defRPr/>
            </a:pPr>
            <a:r>
              <a:rPr lang="en-US" sz="2400" dirty="0"/>
              <a:t>Do I have to be at the light rescue level to be eligible for the grant?</a:t>
            </a:r>
          </a:p>
          <a:p>
            <a:pPr marL="0" lvl="1" indent="0">
              <a:spcBef>
                <a:spcPts val="0"/>
              </a:spcBef>
              <a:buClr>
                <a:srgbClr val="993300"/>
              </a:buClr>
              <a:buFontTx/>
              <a:buNone/>
              <a:defRPr/>
            </a:pPr>
            <a:endParaRPr lang="en-US" sz="1500" dirty="0"/>
          </a:p>
          <a:p>
            <a:pPr marL="682625" lvl="2" indent="-277813">
              <a:spcBef>
                <a:spcPts val="0"/>
              </a:spcBef>
              <a:buClrTx/>
              <a:buSzPct val="100000"/>
              <a:buFont typeface="Arial" panose="020B0604020202020204" pitchFamily="34" charset="0"/>
              <a:buChar char="–"/>
              <a:defRPr/>
            </a:pPr>
            <a:r>
              <a:rPr lang="en-US" i="1" dirty="0"/>
              <a:t>No. The administrative code does not specify being at the light level, only that you meet the criteria set forth by the Association of Rescue and EMS.</a:t>
            </a:r>
          </a:p>
          <a:p>
            <a:pPr marL="0" indent="0">
              <a:buFont typeface="Monotype Sorts"/>
              <a:buNone/>
              <a:defRPr/>
            </a:pPr>
            <a:endParaRPr lang="en-US" dirty="0"/>
          </a:p>
        </p:txBody>
      </p:sp>
    </p:spTree>
    <p:extLst>
      <p:ext uri="{BB962C8B-B14F-4D97-AF65-F5344CB8AC3E}">
        <p14:creationId xmlns:p14="http://schemas.microsoft.com/office/powerpoint/2010/main" val="20464029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43000" y="228600"/>
            <a:ext cx="8001000" cy="800100"/>
          </a:xfrm>
        </p:spPr>
        <p:txBody>
          <a:bodyPr/>
          <a:lstStyle/>
          <a:p>
            <a:r>
              <a:rPr lang="en-US" altLang="en-US" b="1" dirty="0"/>
              <a:t>Contact Information</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defRPr/>
            </a:pPr>
            <a:r>
              <a:rPr lang="en-US" sz="2400" dirty="0"/>
              <a:t>N.C. Department of Insurance</a:t>
            </a:r>
          </a:p>
          <a:p>
            <a:pPr marL="346075" indent="0">
              <a:buFont typeface="Monotype Sorts"/>
              <a:buNone/>
              <a:defRPr/>
            </a:pPr>
            <a:r>
              <a:rPr lang="en-US" sz="2400" dirty="0"/>
              <a:t>Relief Fund Administrator</a:t>
            </a:r>
          </a:p>
          <a:p>
            <a:pPr marL="346075" indent="0">
              <a:buFont typeface="Monotype Sorts"/>
              <a:buNone/>
              <a:defRPr/>
            </a:pPr>
            <a:r>
              <a:rPr lang="en-US" sz="2400" dirty="0"/>
              <a:t>1-800-634-7854</a:t>
            </a:r>
          </a:p>
        </p:txBody>
      </p:sp>
    </p:spTree>
    <p:extLst>
      <p:ext uri="{BB962C8B-B14F-4D97-AF65-F5344CB8AC3E}">
        <p14:creationId xmlns:p14="http://schemas.microsoft.com/office/powerpoint/2010/main" val="15564823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pPr>
              <a:defRPr/>
            </a:pPr>
            <a:r>
              <a:rPr lang="en-US" b="1" dirty="0"/>
              <a:t>Resources and Associations</a:t>
            </a:r>
          </a:p>
        </p:txBody>
      </p:sp>
    </p:spTree>
    <p:extLst>
      <p:ext uri="{BB962C8B-B14F-4D97-AF65-F5344CB8AC3E}">
        <p14:creationId xmlns:p14="http://schemas.microsoft.com/office/powerpoint/2010/main" val="3834037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8" name="Rectangle 10"/>
          <p:cNvSpPr>
            <a:spLocks noGrp="1" noChangeArrowheads="1"/>
          </p:cNvSpPr>
          <p:nvPr>
            <p:ph type="title"/>
          </p:nvPr>
        </p:nvSpPr>
        <p:spPr>
          <a:xfrm>
            <a:off x="1143000" y="228600"/>
            <a:ext cx="8001000" cy="2092881"/>
          </a:xfrm>
        </p:spPr>
        <p:txBody>
          <a:bodyPr/>
          <a:lstStyle/>
          <a:p>
            <a:pPr>
              <a:defRPr/>
            </a:pPr>
            <a:r>
              <a:rPr lang="en-US" sz="4400" b="1" dirty="0"/>
              <a:t>Office of State Fire Marshal State Emergency Response Team </a:t>
            </a:r>
            <a:br>
              <a:rPr lang="en-US" sz="4200" dirty="0"/>
            </a:br>
            <a:endParaRPr lang="en-US" sz="4200" dirty="0"/>
          </a:p>
        </p:txBody>
      </p:sp>
      <p:sp>
        <p:nvSpPr>
          <p:cNvPr id="8195" name="Rectangle 11"/>
          <p:cNvSpPr>
            <a:spLocks noGrp="1" noChangeArrowheads="1"/>
          </p:cNvSpPr>
          <p:nvPr>
            <p:ph type="body" idx="1"/>
          </p:nvPr>
        </p:nvSpPr>
        <p:spPr>
          <a:xfrm>
            <a:off x="2743200" y="1673352"/>
            <a:ext cx="6172200" cy="4800600"/>
          </a:xfrm>
        </p:spPr>
        <p:txBody>
          <a:bodyPr/>
          <a:lstStyle/>
          <a:p>
            <a:pPr>
              <a:buSzPct val="100000"/>
              <a:buFont typeface="Wingdings" panose="05000000000000000000" pitchFamily="2" charset="2"/>
              <a:buChar char="§"/>
            </a:pPr>
            <a:r>
              <a:rPr lang="en-US" sz="2400" dirty="0"/>
              <a:t>In the event of a large scale emergency in North Carolina, the N.C. Fire Service Emergency Response Plan is available to provide for the systematic mobilization, deployment, organization and management of fire-based resources.</a:t>
            </a:r>
          </a:p>
          <a:p>
            <a:pPr marL="0" indent="0">
              <a:buNone/>
            </a:pPr>
            <a:endParaRPr lang="en-US" sz="2600" dirty="0"/>
          </a:p>
        </p:txBody>
      </p:sp>
    </p:spTree>
    <p:extLst>
      <p:ext uri="{BB962C8B-B14F-4D97-AF65-F5344CB8AC3E}">
        <p14:creationId xmlns:p14="http://schemas.microsoft.com/office/powerpoint/2010/main" val="46764490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2123658"/>
          </a:xfrm>
        </p:spPr>
        <p:txBody>
          <a:bodyPr/>
          <a:lstStyle/>
          <a:p>
            <a:r>
              <a:rPr lang="en-US" sz="4400" b="1" dirty="0"/>
              <a:t>Office of State Fire Marshal</a:t>
            </a:r>
            <a:br>
              <a:rPr lang="en-US" sz="4400" b="1" dirty="0"/>
            </a:br>
            <a:r>
              <a:rPr lang="en-US" sz="4400" b="1" dirty="0"/>
              <a:t>State Emergency Response Team (SERT)</a:t>
            </a:r>
          </a:p>
        </p:txBody>
      </p:sp>
      <p:sp>
        <p:nvSpPr>
          <p:cNvPr id="3" name="Content Placeholder 2"/>
          <p:cNvSpPr>
            <a:spLocks noGrp="1"/>
          </p:cNvSpPr>
          <p:nvPr>
            <p:ph idx="1"/>
          </p:nvPr>
        </p:nvSpPr>
        <p:spPr>
          <a:xfrm>
            <a:off x="2743200" y="1828800"/>
            <a:ext cx="6172200" cy="4937760"/>
          </a:xfrm>
        </p:spPr>
        <p:txBody>
          <a:bodyPr/>
          <a:lstStyle/>
          <a:p>
            <a:pPr>
              <a:buSzPct val="100000"/>
              <a:buFont typeface="Wingdings" panose="05000000000000000000" pitchFamily="2" charset="2"/>
              <a:buChar char="§"/>
            </a:pPr>
            <a:r>
              <a:rPr lang="en-US" sz="2000" dirty="0"/>
              <a:t>The initial/primary source for determination of available resources will be the State Emergency Response Team (SERT) inventory database.  </a:t>
            </a:r>
          </a:p>
          <a:p>
            <a:pPr marL="685800" lvl="1" indent="-284163"/>
            <a:r>
              <a:rPr lang="en-US" sz="2000" dirty="0"/>
              <a:t>There are two methods to enter resources into the SERT inventory database.  </a:t>
            </a:r>
          </a:p>
          <a:p>
            <a:pPr marL="971550" lvl="2" indent="-285750">
              <a:buClrTx/>
              <a:buSzPct val="100000"/>
              <a:buFont typeface="Wingdings" panose="05000000000000000000" pitchFamily="2" charset="2"/>
              <a:buChar char="§"/>
            </a:pPr>
            <a:r>
              <a:rPr lang="en-US" sz="2000" dirty="0"/>
              <a:t>The first method is through periodic department NCRRS rating surveys conducted by NCDOI / OSFM.  </a:t>
            </a:r>
          </a:p>
          <a:p>
            <a:pPr marL="971550" lvl="2" indent="-285750">
              <a:buClrTx/>
              <a:buSzPct val="100000"/>
              <a:buFont typeface="Wingdings" panose="05000000000000000000" pitchFamily="2" charset="2"/>
              <a:buChar char="§"/>
            </a:pPr>
            <a:r>
              <a:rPr lang="en-US" sz="2000" dirty="0"/>
              <a:t>The second method is for the individual fire department to update their information via the NCDOI / OSFM website. </a:t>
            </a:r>
          </a:p>
          <a:p>
            <a:pPr marL="685800" lvl="2" indent="-284163">
              <a:buClrTx/>
              <a:buSzPct val="100000"/>
              <a:buFont typeface="Arial" panose="020B0604020202020204" pitchFamily="34" charset="0"/>
              <a:buChar char="̶"/>
            </a:pPr>
            <a:r>
              <a:rPr lang="en-US" sz="2000" dirty="0"/>
              <a:t>The chief of the department makes the final decision as to what resources are available for deployment to any request for the    department.</a:t>
            </a:r>
          </a:p>
          <a:p>
            <a:pPr marL="0" indent="0">
              <a:buClrTx/>
              <a:buNone/>
            </a:pPr>
            <a:endParaRPr lang="en-US" dirty="0"/>
          </a:p>
        </p:txBody>
      </p:sp>
    </p:spTree>
    <p:extLst>
      <p:ext uri="{BB962C8B-B14F-4D97-AF65-F5344CB8AC3E}">
        <p14:creationId xmlns:p14="http://schemas.microsoft.com/office/powerpoint/2010/main" val="25567976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2123658"/>
          </a:xfrm>
        </p:spPr>
        <p:txBody>
          <a:bodyPr/>
          <a:lstStyle/>
          <a:p>
            <a:r>
              <a:rPr lang="en-US" sz="4400" b="1" dirty="0"/>
              <a:t>Office of State Fire Marshal</a:t>
            </a:r>
            <a:br>
              <a:rPr lang="en-US" sz="4400" b="1" dirty="0"/>
            </a:br>
            <a:r>
              <a:rPr lang="en-US" sz="4400" b="1" dirty="0"/>
              <a:t>State Emergency Response Team (SERT)</a:t>
            </a:r>
          </a:p>
        </p:txBody>
      </p:sp>
      <p:sp>
        <p:nvSpPr>
          <p:cNvPr id="3" name="Content Placeholder 2"/>
          <p:cNvSpPr>
            <a:spLocks noGrp="1"/>
          </p:cNvSpPr>
          <p:nvPr>
            <p:ph idx="1"/>
          </p:nvPr>
        </p:nvSpPr>
        <p:spPr>
          <a:xfrm>
            <a:off x="2743200" y="1828800"/>
            <a:ext cx="6172200" cy="4800600"/>
          </a:xfrm>
        </p:spPr>
        <p:txBody>
          <a:bodyPr/>
          <a:lstStyle/>
          <a:p>
            <a:pPr>
              <a:spcBef>
                <a:spcPts val="0"/>
              </a:spcBef>
              <a:buSzPct val="100000"/>
              <a:buFont typeface="Wingdings" panose="05000000000000000000" pitchFamily="2" charset="2"/>
              <a:buChar char="§"/>
            </a:pPr>
            <a:r>
              <a:rPr lang="en-US" sz="2400" dirty="0"/>
              <a:t>What you will need to enter data:</a:t>
            </a:r>
          </a:p>
          <a:p>
            <a:pPr marL="0" indent="0">
              <a:spcBef>
                <a:spcPts val="0"/>
              </a:spcBef>
              <a:buNone/>
            </a:pPr>
            <a:endParaRPr lang="en-US" sz="1500" dirty="0"/>
          </a:p>
          <a:p>
            <a:pPr lvl="1">
              <a:spcBef>
                <a:spcPts val="0"/>
              </a:spcBef>
            </a:pPr>
            <a:r>
              <a:rPr lang="en-US" sz="2400" dirty="0"/>
              <a:t>A copy of the NIMS Typing Guide For Apparatus. </a:t>
            </a:r>
          </a:p>
          <a:p>
            <a:pPr marL="457200" lvl="1" indent="0">
              <a:spcBef>
                <a:spcPts val="0"/>
              </a:spcBef>
              <a:buNone/>
            </a:pPr>
            <a:endParaRPr lang="en-US" sz="1500" dirty="0"/>
          </a:p>
          <a:p>
            <a:pPr lvl="1">
              <a:spcBef>
                <a:spcPts val="0"/>
              </a:spcBef>
            </a:pPr>
            <a:r>
              <a:rPr lang="en-US" sz="2400" dirty="0"/>
              <a:t>Equipment specifications: make, model, pump size, tank size, etc.</a:t>
            </a:r>
          </a:p>
          <a:p>
            <a:pPr lvl="1">
              <a:spcBef>
                <a:spcPts val="0"/>
              </a:spcBef>
            </a:pPr>
            <a:endParaRPr lang="en-US" sz="1500" dirty="0"/>
          </a:p>
          <a:p>
            <a:pPr lvl="1">
              <a:spcBef>
                <a:spcPts val="0"/>
              </a:spcBef>
            </a:pPr>
            <a:r>
              <a:rPr lang="en-US" sz="2400" dirty="0"/>
              <a:t>Other helpful information: NCAFC Emergency Response Plan.</a:t>
            </a:r>
          </a:p>
          <a:p>
            <a:pPr lvl="1">
              <a:spcBef>
                <a:spcPts val="0"/>
              </a:spcBef>
            </a:pPr>
            <a:endParaRPr lang="en-US" sz="1500" dirty="0"/>
          </a:p>
          <a:p>
            <a:pPr lvl="1">
              <a:spcBef>
                <a:spcPts val="0"/>
              </a:spcBef>
            </a:pPr>
            <a:r>
              <a:rPr lang="en-US" sz="2400" dirty="0"/>
              <a:t>NCAFC Field Guide for the Emergency Response Plan.</a:t>
            </a:r>
            <a:endParaRPr lang="en-US" dirty="0"/>
          </a:p>
        </p:txBody>
      </p:sp>
    </p:spTree>
    <p:extLst>
      <p:ext uri="{BB962C8B-B14F-4D97-AF65-F5344CB8AC3E}">
        <p14:creationId xmlns:p14="http://schemas.microsoft.com/office/powerpoint/2010/main" val="14562109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2123658"/>
          </a:xfrm>
        </p:spPr>
        <p:txBody>
          <a:bodyPr/>
          <a:lstStyle/>
          <a:p>
            <a:r>
              <a:rPr lang="en-US" sz="4400" b="1" dirty="0"/>
              <a:t>Office of State Fire Marshal</a:t>
            </a:r>
            <a:br>
              <a:rPr lang="en-US" sz="4400" b="1" dirty="0"/>
            </a:br>
            <a:r>
              <a:rPr lang="en-US" sz="4400" b="1" dirty="0"/>
              <a:t>State Emergency Response Team (SERT)</a:t>
            </a:r>
          </a:p>
        </p:txBody>
      </p:sp>
      <p:sp>
        <p:nvSpPr>
          <p:cNvPr id="3" name="Content Placeholder 2"/>
          <p:cNvSpPr>
            <a:spLocks noGrp="1"/>
          </p:cNvSpPr>
          <p:nvPr>
            <p:ph idx="1"/>
          </p:nvPr>
        </p:nvSpPr>
        <p:spPr>
          <a:xfrm>
            <a:off x="2743200" y="1828800"/>
            <a:ext cx="6172200" cy="4678680"/>
          </a:xfrm>
        </p:spPr>
        <p:txBody>
          <a:bodyPr/>
          <a:lstStyle/>
          <a:p>
            <a:pPr>
              <a:buSzPct val="100000"/>
              <a:buFont typeface="Wingdings" panose="05000000000000000000" pitchFamily="2" charset="2"/>
              <a:buChar char="§"/>
            </a:pPr>
            <a:r>
              <a:rPr lang="en-US" sz="2000" dirty="0"/>
              <a:t>Changes are to be made by the fire department chief.</a:t>
            </a:r>
          </a:p>
          <a:p>
            <a:pPr>
              <a:buSzPct val="100000"/>
              <a:buFont typeface="Wingdings" panose="05000000000000000000" pitchFamily="2" charset="2"/>
              <a:buChar char="§"/>
            </a:pPr>
            <a:r>
              <a:rPr lang="en-US" sz="2000" dirty="0"/>
              <a:t>You will need to have your department’s username and password. This information is emailed/mailed to the fire chief and should be retained by the fire chief and not shared with other members. </a:t>
            </a:r>
          </a:p>
          <a:p>
            <a:pPr>
              <a:buSzPct val="100000"/>
              <a:buFont typeface="Wingdings" panose="05000000000000000000" pitchFamily="2" charset="2"/>
              <a:buChar char="§"/>
            </a:pPr>
            <a:r>
              <a:rPr lang="en-US" sz="2000" dirty="0"/>
              <a:t>It is important that if there are any changes in the chief, the new address, email, or phone number be sent to us as soon as possible.</a:t>
            </a:r>
          </a:p>
          <a:p>
            <a:pPr>
              <a:buSzPct val="100000"/>
              <a:buFont typeface="Wingdings" panose="05000000000000000000" pitchFamily="2" charset="2"/>
              <a:buChar char="§"/>
            </a:pPr>
            <a:r>
              <a:rPr lang="en-US" sz="2000" dirty="0"/>
              <a:t>Should you have any questions regarding the SERT equipment updates, please contact Shirley Lofton via email: shirley.lofton@ncdoi.gov..</a:t>
            </a:r>
          </a:p>
          <a:p>
            <a:pPr marL="0" indent="0">
              <a:buNone/>
            </a:pPr>
            <a:r>
              <a:rPr lang="en-US" sz="1800" dirty="0"/>
              <a:t>  </a:t>
            </a:r>
          </a:p>
          <a:p>
            <a:endParaRPr lang="en-US" dirty="0"/>
          </a:p>
        </p:txBody>
      </p:sp>
    </p:spTree>
    <p:extLst>
      <p:ext uri="{BB962C8B-B14F-4D97-AF65-F5344CB8AC3E}">
        <p14:creationId xmlns:p14="http://schemas.microsoft.com/office/powerpoint/2010/main" val="36385815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sp>
        <p:nvSpPr>
          <p:cNvPr id="3" name="Content Placeholder 2"/>
          <p:cNvSpPr>
            <a:spLocks noGrp="1"/>
          </p:cNvSpPr>
          <p:nvPr>
            <p:ph idx="1"/>
          </p:nvPr>
        </p:nvSpPr>
        <p:spPr>
          <a:xfrm>
            <a:off x="2743200" y="1673352"/>
            <a:ext cx="6172200" cy="4800600"/>
          </a:xfrm>
        </p:spPr>
        <p:txBody>
          <a:bodyPr/>
          <a:lstStyle/>
          <a:p>
            <a:pPr>
              <a:spcBef>
                <a:spcPts val="0"/>
              </a:spcBef>
              <a:buSzPct val="100000"/>
              <a:buFont typeface="Wingdings" panose="05000000000000000000" pitchFamily="2" charset="2"/>
              <a:buChar char="§"/>
            </a:pPr>
            <a:r>
              <a:rPr lang="en-US" sz="2400" dirty="0"/>
              <a:t>In order to facilitate Fire/Rescue training requests, OSFM has developed an easy-to-use request system.</a:t>
            </a:r>
          </a:p>
          <a:p>
            <a:pPr marL="0" indent="0">
              <a:spcBef>
                <a:spcPts val="0"/>
              </a:spcBef>
              <a:buNone/>
            </a:pPr>
            <a:endParaRPr lang="en-US" sz="1500" dirty="0"/>
          </a:p>
          <a:p>
            <a:pPr>
              <a:spcBef>
                <a:spcPts val="0"/>
              </a:spcBef>
              <a:buSzPct val="100000"/>
              <a:buFont typeface="Wingdings" panose="05000000000000000000" pitchFamily="2" charset="2"/>
              <a:buChar char="§"/>
            </a:pPr>
            <a:r>
              <a:rPr lang="en-US" sz="2400" dirty="0"/>
              <a:t>To enter a training request simply go to: http://www.ncdoi.com/osfm/Fire_Rescue_Training/Default.aspx?field1=Fire_and_Rescue_Training_Request</a:t>
            </a:r>
          </a:p>
          <a:p>
            <a:pPr marL="0" indent="0">
              <a:buNone/>
            </a:pPr>
            <a:endParaRPr lang="en-US" dirty="0"/>
          </a:p>
        </p:txBody>
      </p:sp>
    </p:spTree>
    <p:extLst>
      <p:ext uri="{BB962C8B-B14F-4D97-AF65-F5344CB8AC3E}">
        <p14:creationId xmlns:p14="http://schemas.microsoft.com/office/powerpoint/2010/main" val="2327339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Service Code of Ethics</a:t>
            </a:r>
          </a:p>
        </p:txBody>
      </p:sp>
      <p:sp>
        <p:nvSpPr>
          <p:cNvPr id="4" name="Content Placeholder 3"/>
          <p:cNvSpPr>
            <a:spLocks noGrp="1"/>
          </p:cNvSpPr>
          <p:nvPr>
            <p:ph idx="1"/>
          </p:nvPr>
        </p:nvSpPr>
        <p:spPr/>
        <p:txBody>
          <a:bodyPr/>
          <a:lstStyle/>
          <a:p>
            <a:pPr lvl="0">
              <a:buSzPct val="100000"/>
              <a:buFont typeface="Wingdings" panose="05000000000000000000" pitchFamily="2" charset="2"/>
              <a:buChar char="§"/>
            </a:pPr>
            <a:r>
              <a:rPr lang="en-US" sz="2400" dirty="0"/>
              <a:t>Avoid situations that would adversely affect the credibility or public perception of the fire service profession. </a:t>
            </a:r>
          </a:p>
          <a:p>
            <a:pPr marL="0" lvl="0" indent="0">
              <a:spcBef>
                <a:spcPts val="0"/>
              </a:spcBef>
              <a:buSzPct val="100000"/>
              <a:buNone/>
            </a:pPr>
            <a:endParaRPr lang="en-US" sz="1500" dirty="0"/>
          </a:p>
          <a:p>
            <a:pPr lvl="0">
              <a:buSzPct val="100000"/>
              <a:buFont typeface="Wingdings" panose="05000000000000000000" pitchFamily="2" charset="2"/>
              <a:buChar char="§"/>
            </a:pPr>
            <a:r>
              <a:rPr lang="en-US" sz="2400" dirty="0"/>
              <a:t>Be truthful and honest at all times and report instances of cheating or other dishonest acts that compromise the integrity of the fire service. </a:t>
            </a:r>
          </a:p>
          <a:p>
            <a:pPr marL="0" lvl="0" indent="0">
              <a:spcBef>
                <a:spcPts val="0"/>
              </a:spcBef>
              <a:buSzPct val="100000"/>
              <a:buNone/>
            </a:pPr>
            <a:endParaRPr lang="en-US" sz="1500" dirty="0"/>
          </a:p>
          <a:p>
            <a:pPr lvl="0">
              <a:buSzPct val="100000"/>
              <a:buFont typeface="Wingdings" panose="05000000000000000000" pitchFamily="2" charset="2"/>
              <a:buChar char="§"/>
            </a:pPr>
            <a:r>
              <a:rPr lang="en-US" sz="2400" dirty="0"/>
              <a:t>Conduct my personal affairs in a manner that does not improperly influence the performance of my duties, or bring discredit to my organization. </a:t>
            </a:r>
          </a:p>
          <a:p>
            <a:endParaRPr lang="en-US" dirty="0"/>
          </a:p>
        </p:txBody>
      </p:sp>
    </p:spTree>
    <p:extLst>
      <p:ext uri="{BB962C8B-B14F-4D97-AF65-F5344CB8AC3E}">
        <p14:creationId xmlns:p14="http://schemas.microsoft.com/office/powerpoint/2010/main" val="36911386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sp>
        <p:nvSpPr>
          <p:cNvPr id="3" name="Content Placeholder 2"/>
          <p:cNvSpPr>
            <a:spLocks noGrp="1"/>
          </p:cNvSpPr>
          <p:nvPr>
            <p:ph idx="1"/>
          </p:nvPr>
        </p:nvSpPr>
        <p:spPr>
          <a:xfrm>
            <a:off x="2743200" y="1673352"/>
            <a:ext cx="6172200" cy="3840480"/>
          </a:xfrm>
        </p:spPr>
        <p:txBody>
          <a:bodyPr/>
          <a:lstStyle/>
          <a:p>
            <a:pPr>
              <a:spcBef>
                <a:spcPts val="0"/>
              </a:spcBef>
              <a:buSzPct val="100000"/>
              <a:buFont typeface="Wingdings" panose="05000000000000000000" pitchFamily="2" charset="2"/>
              <a:buChar char="§"/>
            </a:pPr>
            <a:r>
              <a:rPr lang="en-US" sz="2400" dirty="0">
                <a:solidFill>
                  <a:srgbClr val="000000"/>
                </a:solidFill>
              </a:rPr>
              <a:t>Classes that can be requested include:</a:t>
            </a:r>
          </a:p>
          <a:p>
            <a:pPr marL="0" indent="0">
              <a:spcBef>
                <a:spcPts val="0"/>
              </a:spcBef>
              <a:buNone/>
            </a:pPr>
            <a:endParaRPr lang="en-US" sz="1500" dirty="0">
              <a:solidFill>
                <a:srgbClr val="000000"/>
              </a:solidFill>
            </a:endParaRPr>
          </a:p>
          <a:p>
            <a:pPr marL="804863" lvl="1" indent="-403225">
              <a:spcBef>
                <a:spcPts val="0"/>
              </a:spcBef>
            </a:pPr>
            <a:r>
              <a:rPr lang="en-US" sz="2400" dirty="0">
                <a:solidFill>
                  <a:srgbClr val="000000"/>
                </a:solidFill>
              </a:rPr>
              <a:t>Direct Delivery</a:t>
            </a:r>
          </a:p>
          <a:p>
            <a:pPr marL="457200" lvl="1" indent="0">
              <a:spcBef>
                <a:spcPts val="0"/>
              </a:spcBef>
              <a:buNone/>
            </a:pPr>
            <a:endParaRPr lang="en-US" sz="1500" dirty="0">
              <a:solidFill>
                <a:srgbClr val="000000"/>
              </a:solidFill>
            </a:endParaRPr>
          </a:p>
          <a:p>
            <a:pPr marL="1147762" lvl="2" indent="-342900">
              <a:spcBef>
                <a:spcPts val="0"/>
              </a:spcBef>
              <a:buClrTx/>
              <a:buSzPct val="100000"/>
              <a:buFont typeface="Wingdings" panose="05000000000000000000" pitchFamily="2" charset="2"/>
              <a:buChar char="§"/>
            </a:pPr>
            <a:r>
              <a:rPr lang="en-US" dirty="0">
                <a:solidFill>
                  <a:srgbClr val="000000"/>
                </a:solidFill>
              </a:rPr>
              <a:t>All National Fire Academy courses.</a:t>
            </a:r>
          </a:p>
          <a:p>
            <a:pPr lvl="2" indent="-338138">
              <a:spcBef>
                <a:spcPts val="0"/>
              </a:spcBef>
              <a:buClrTx/>
              <a:buSzPct val="100000"/>
              <a:buFont typeface="Wingdings" panose="05000000000000000000" pitchFamily="2" charset="2"/>
              <a:buChar char="§"/>
            </a:pPr>
            <a:endParaRPr lang="en-US" sz="1500" dirty="0">
              <a:solidFill>
                <a:srgbClr val="000000"/>
              </a:solidFill>
            </a:endParaRPr>
          </a:p>
          <a:p>
            <a:pPr marL="1147762" lvl="2" indent="-342900">
              <a:spcBef>
                <a:spcPts val="0"/>
              </a:spcBef>
              <a:buClrTx/>
              <a:buSzPct val="100000"/>
              <a:buFont typeface="Wingdings" panose="05000000000000000000" pitchFamily="2" charset="2"/>
              <a:buChar char="§"/>
            </a:pPr>
            <a:r>
              <a:rPr lang="en-US" dirty="0">
                <a:solidFill>
                  <a:srgbClr val="000000"/>
                </a:solidFill>
              </a:rPr>
              <a:t>Specialized training developed by OSFM, such as Rapid Intervention and Hydraulic Fracturing Response.</a:t>
            </a:r>
          </a:p>
        </p:txBody>
      </p:sp>
    </p:spTree>
    <p:extLst>
      <p:ext uri="{BB962C8B-B14F-4D97-AF65-F5344CB8AC3E}">
        <p14:creationId xmlns:p14="http://schemas.microsoft.com/office/powerpoint/2010/main" val="22428789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sp>
        <p:nvSpPr>
          <p:cNvPr id="3" name="Content Placeholder 2"/>
          <p:cNvSpPr>
            <a:spLocks noGrp="1"/>
          </p:cNvSpPr>
          <p:nvPr>
            <p:ph idx="1"/>
          </p:nvPr>
        </p:nvSpPr>
        <p:spPr>
          <a:xfrm>
            <a:off x="2743200" y="1673352"/>
            <a:ext cx="6172200" cy="4800600"/>
          </a:xfrm>
        </p:spPr>
        <p:txBody>
          <a:bodyPr/>
          <a:lstStyle/>
          <a:p>
            <a:pPr>
              <a:spcBef>
                <a:spcPts val="0"/>
              </a:spcBef>
              <a:buSzPct val="100000"/>
              <a:buFont typeface="Wingdings" panose="05000000000000000000" pitchFamily="2" charset="2"/>
              <a:buChar char="§"/>
            </a:pPr>
            <a:r>
              <a:rPr lang="en-US" sz="2400" dirty="0">
                <a:solidFill>
                  <a:srgbClr val="000000"/>
                </a:solidFill>
              </a:rPr>
              <a:t>Classes that can be requested include:</a:t>
            </a:r>
          </a:p>
          <a:p>
            <a:pPr>
              <a:spcBef>
                <a:spcPts val="0"/>
              </a:spcBef>
            </a:pPr>
            <a:endParaRPr lang="en-US" sz="1500" dirty="0">
              <a:solidFill>
                <a:srgbClr val="000000"/>
              </a:solidFill>
            </a:endParaRPr>
          </a:p>
          <a:p>
            <a:pPr marL="804863" lvl="1" indent="-403225">
              <a:spcBef>
                <a:spcPts val="0"/>
              </a:spcBef>
            </a:pPr>
            <a:r>
              <a:rPr lang="en-US" sz="2400" dirty="0">
                <a:solidFill>
                  <a:srgbClr val="000000"/>
                </a:solidFill>
              </a:rPr>
              <a:t>Qualification</a:t>
            </a:r>
          </a:p>
          <a:p>
            <a:pPr marL="401637" lvl="1" indent="0">
              <a:spcBef>
                <a:spcPts val="0"/>
              </a:spcBef>
              <a:buNone/>
            </a:pPr>
            <a:endParaRPr lang="en-US" sz="1500" dirty="0">
              <a:solidFill>
                <a:srgbClr val="000000"/>
              </a:solidFill>
            </a:endParaRPr>
          </a:p>
          <a:p>
            <a:pPr marL="1147762" lvl="2" indent="-342900">
              <a:spcBef>
                <a:spcPts val="0"/>
              </a:spcBef>
              <a:buClrTx/>
              <a:buSzPct val="100000"/>
              <a:buFont typeface="Wingdings" panose="05000000000000000000" pitchFamily="2" charset="2"/>
              <a:buChar char="§"/>
            </a:pPr>
            <a:r>
              <a:rPr lang="en-US" dirty="0">
                <a:solidFill>
                  <a:srgbClr val="000000"/>
                </a:solidFill>
              </a:rPr>
              <a:t>Field delivered qualifications, such as TR Confined Space, Trench, Water, Live Fire Burn, LP Gas and many others.</a:t>
            </a:r>
          </a:p>
        </p:txBody>
      </p:sp>
    </p:spTree>
    <p:extLst>
      <p:ext uri="{BB962C8B-B14F-4D97-AF65-F5344CB8AC3E}">
        <p14:creationId xmlns:p14="http://schemas.microsoft.com/office/powerpoint/2010/main" val="10791190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sp>
        <p:nvSpPr>
          <p:cNvPr id="4" name="Content Placeholder 3"/>
          <p:cNvSpPr>
            <a:spLocks noGrp="1"/>
          </p:cNvSpPr>
          <p:nvPr>
            <p:ph idx="1"/>
          </p:nvPr>
        </p:nvSpPr>
        <p:spPr>
          <a:xfrm>
            <a:off x="2743200" y="1673352"/>
            <a:ext cx="6172200" cy="4221480"/>
          </a:xfrm>
        </p:spPr>
        <p:txBody>
          <a:bodyPr/>
          <a:lstStyle/>
          <a:p>
            <a:pPr>
              <a:spcBef>
                <a:spcPts val="0"/>
              </a:spcBef>
              <a:buSzPct val="100000"/>
              <a:buFont typeface="Wingdings" panose="05000000000000000000" pitchFamily="2" charset="2"/>
              <a:buChar char="§"/>
            </a:pPr>
            <a:r>
              <a:rPr lang="en-US" sz="2400" dirty="0">
                <a:solidFill>
                  <a:srgbClr val="000000"/>
                </a:solidFill>
              </a:rPr>
              <a:t>Classes that can be requested include:</a:t>
            </a:r>
          </a:p>
          <a:p>
            <a:pPr marL="0" indent="0">
              <a:spcBef>
                <a:spcPts val="0"/>
              </a:spcBef>
              <a:buNone/>
            </a:pPr>
            <a:endParaRPr lang="en-US" sz="1500" dirty="0">
              <a:solidFill>
                <a:srgbClr val="000000"/>
              </a:solidFill>
            </a:endParaRPr>
          </a:p>
          <a:p>
            <a:pPr marL="804863" indent="-403225">
              <a:spcBef>
                <a:spcPts val="0"/>
              </a:spcBef>
              <a:buClrTx/>
              <a:buSzPct val="100000"/>
              <a:buFont typeface="Arial" panose="020B0604020202020204" pitchFamily="34" charset="0"/>
              <a:buChar char="̶"/>
            </a:pPr>
            <a:r>
              <a:rPr lang="en-US" sz="2400" dirty="0"/>
              <a:t>Ratings and Inspections</a:t>
            </a:r>
          </a:p>
          <a:p>
            <a:pPr marL="401638" indent="0">
              <a:spcBef>
                <a:spcPts val="0"/>
              </a:spcBef>
              <a:buClrTx/>
              <a:buSzPct val="100000"/>
              <a:buNone/>
            </a:pPr>
            <a:endParaRPr lang="en-US" sz="1500" dirty="0"/>
          </a:p>
          <a:p>
            <a:pPr marL="1147762">
              <a:spcBef>
                <a:spcPts val="0"/>
              </a:spcBef>
              <a:buClrTx/>
              <a:buSzPct val="100000"/>
              <a:buFont typeface="Wingdings" panose="05000000000000000000" pitchFamily="2" charset="2"/>
              <a:buChar char="§"/>
            </a:pPr>
            <a:r>
              <a:rPr lang="en-US" sz="2400" dirty="0"/>
              <a:t>9S Inspections</a:t>
            </a:r>
          </a:p>
          <a:p>
            <a:pPr marL="1090612" indent="-285750">
              <a:spcBef>
                <a:spcPts val="0"/>
              </a:spcBef>
              <a:buClrTx/>
              <a:buSzPct val="100000"/>
              <a:buFont typeface="Wingdings" panose="05000000000000000000" pitchFamily="2" charset="2"/>
              <a:buChar char="§"/>
            </a:pPr>
            <a:endParaRPr lang="en-US" sz="1500" dirty="0"/>
          </a:p>
          <a:p>
            <a:pPr marL="1147762">
              <a:spcBef>
                <a:spcPts val="0"/>
              </a:spcBef>
              <a:buClrTx/>
              <a:buSzPct val="100000"/>
              <a:buFont typeface="Wingdings" panose="05000000000000000000" pitchFamily="2" charset="2"/>
              <a:buChar char="§"/>
            </a:pPr>
            <a:r>
              <a:rPr lang="en-US" sz="2400" dirty="0"/>
              <a:t>NCRRS Rating Schedule</a:t>
            </a:r>
          </a:p>
          <a:p>
            <a:pPr marL="1090612" indent="-285750">
              <a:spcBef>
                <a:spcPts val="0"/>
              </a:spcBef>
              <a:buClrTx/>
              <a:buSzPct val="100000"/>
              <a:buFont typeface="Wingdings" panose="05000000000000000000" pitchFamily="2" charset="2"/>
              <a:buChar char="§"/>
            </a:pPr>
            <a:endParaRPr lang="en-US" sz="1500" dirty="0"/>
          </a:p>
          <a:p>
            <a:pPr marL="1147762">
              <a:spcBef>
                <a:spcPts val="0"/>
              </a:spcBef>
              <a:buClrTx/>
              <a:buSzPct val="100000"/>
              <a:buFont typeface="Wingdings" panose="05000000000000000000" pitchFamily="2" charset="2"/>
              <a:buChar char="§"/>
            </a:pPr>
            <a:r>
              <a:rPr lang="en-US" sz="2400" dirty="0"/>
              <a:t>Water Haul Inspections</a:t>
            </a:r>
          </a:p>
          <a:p>
            <a:pPr marL="401638" indent="0">
              <a:spcBef>
                <a:spcPts val="0"/>
              </a:spcBef>
              <a:buNone/>
            </a:pPr>
            <a:r>
              <a:rPr lang="en-US" sz="2400" dirty="0"/>
              <a:t> </a:t>
            </a:r>
          </a:p>
        </p:txBody>
      </p:sp>
    </p:spTree>
    <p:extLst>
      <p:ext uri="{BB962C8B-B14F-4D97-AF65-F5344CB8AC3E}">
        <p14:creationId xmlns:p14="http://schemas.microsoft.com/office/powerpoint/2010/main" val="32876584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sp>
        <p:nvSpPr>
          <p:cNvPr id="4" name="Content Placeholder 3"/>
          <p:cNvSpPr>
            <a:spLocks noGrp="1"/>
          </p:cNvSpPr>
          <p:nvPr>
            <p:ph idx="1"/>
          </p:nvPr>
        </p:nvSpPr>
        <p:spPr>
          <a:xfrm>
            <a:off x="2743200" y="1673352"/>
            <a:ext cx="6172200" cy="4800600"/>
          </a:xfrm>
        </p:spPr>
        <p:txBody>
          <a:bodyPr/>
          <a:lstStyle/>
          <a:p>
            <a:pPr>
              <a:spcBef>
                <a:spcPts val="0"/>
              </a:spcBef>
              <a:buSzPct val="100000"/>
              <a:buFont typeface="Wingdings" panose="05000000000000000000" pitchFamily="2" charset="2"/>
              <a:buChar char="§"/>
            </a:pPr>
            <a:r>
              <a:rPr lang="en-US" sz="2400" dirty="0">
                <a:solidFill>
                  <a:srgbClr val="000000"/>
                </a:solidFill>
              </a:rPr>
              <a:t>Classes that can be requested include:</a:t>
            </a:r>
          </a:p>
          <a:p>
            <a:pPr marL="0" indent="0">
              <a:spcBef>
                <a:spcPts val="0"/>
              </a:spcBef>
              <a:buNone/>
            </a:pPr>
            <a:endParaRPr lang="en-US" sz="1500" dirty="0">
              <a:solidFill>
                <a:srgbClr val="000000"/>
              </a:solidFill>
            </a:endParaRPr>
          </a:p>
          <a:p>
            <a:pPr marL="804863" indent="-403225">
              <a:spcBef>
                <a:spcPts val="0"/>
              </a:spcBef>
              <a:buClrTx/>
              <a:buSzPct val="100000"/>
              <a:buFont typeface="Arial" panose="020B0604020202020204" pitchFamily="34" charset="0"/>
              <a:buChar char="–"/>
            </a:pPr>
            <a:r>
              <a:rPr lang="en-US" sz="2400" dirty="0"/>
              <a:t>Train-the-Trainer</a:t>
            </a:r>
          </a:p>
          <a:p>
            <a:pPr marL="401638" indent="0">
              <a:spcBef>
                <a:spcPts val="0"/>
              </a:spcBef>
              <a:buClrTx/>
              <a:buSzPct val="100000"/>
              <a:buNone/>
            </a:pPr>
            <a:endParaRPr lang="en-US" sz="1500" dirty="0"/>
          </a:p>
          <a:p>
            <a:pPr marL="1147762">
              <a:spcBef>
                <a:spcPts val="0"/>
              </a:spcBef>
              <a:buClrTx/>
              <a:buSzPct val="100000"/>
              <a:buFont typeface="Wingdings" panose="05000000000000000000" pitchFamily="2" charset="2"/>
              <a:buChar char="§"/>
            </a:pPr>
            <a:r>
              <a:rPr lang="en-US" sz="2400" dirty="0"/>
              <a:t>Rapid Intervention </a:t>
            </a:r>
          </a:p>
          <a:p>
            <a:pPr marL="1090612" indent="-285750">
              <a:spcBef>
                <a:spcPts val="0"/>
              </a:spcBef>
              <a:buClrTx/>
              <a:buSzPct val="100000"/>
              <a:buFont typeface="Wingdings" panose="05000000000000000000" pitchFamily="2" charset="2"/>
              <a:buChar char="§"/>
            </a:pPr>
            <a:endParaRPr lang="en-US" sz="1500" dirty="0"/>
          </a:p>
          <a:p>
            <a:pPr marL="1147762">
              <a:spcBef>
                <a:spcPts val="0"/>
              </a:spcBef>
              <a:buClrTx/>
              <a:buSzPct val="100000"/>
              <a:buFont typeface="Wingdings" panose="05000000000000000000" pitchFamily="2" charset="2"/>
              <a:buChar char="§"/>
            </a:pPr>
            <a:r>
              <a:rPr lang="en-US" sz="2400" dirty="0"/>
              <a:t>National Fire Academy courses</a:t>
            </a:r>
          </a:p>
          <a:p>
            <a:pPr marL="401638" indent="0">
              <a:spcBef>
                <a:spcPts val="0"/>
              </a:spcBef>
              <a:buNone/>
            </a:pPr>
            <a:r>
              <a:rPr lang="en-US" sz="2400" dirty="0"/>
              <a:t> </a:t>
            </a:r>
          </a:p>
        </p:txBody>
      </p:sp>
    </p:spTree>
    <p:extLst>
      <p:ext uri="{BB962C8B-B14F-4D97-AF65-F5344CB8AC3E}">
        <p14:creationId xmlns:p14="http://schemas.microsoft.com/office/powerpoint/2010/main" val="10741629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pic>
        <p:nvPicPr>
          <p:cNvPr id="4" name="Content Placeholder 3" descr="Screen Shot 2014-10-24 at 10.46.58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803" t="9842" r="13531" b="5299"/>
          <a:stretch/>
        </p:blipFill>
        <p:spPr>
          <a:xfrm>
            <a:off x="2898648" y="1828800"/>
            <a:ext cx="4900521" cy="4297680"/>
          </a:xfrm>
          <a:prstGeom prst="rect">
            <a:avLst/>
          </a:prstGeom>
        </p:spPr>
      </p:pic>
    </p:spTree>
    <p:extLst>
      <p:ext uri="{BB962C8B-B14F-4D97-AF65-F5344CB8AC3E}">
        <p14:creationId xmlns:p14="http://schemas.microsoft.com/office/powerpoint/2010/main" val="5392586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pic>
        <p:nvPicPr>
          <p:cNvPr id="4" name="Content Placeholder 3" descr="Screen Shot 2014-10-24 at 10.48.41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951" t="8517" r="13975" b="5499"/>
          <a:stretch/>
        </p:blipFill>
        <p:spPr>
          <a:xfrm>
            <a:off x="3276600" y="1828800"/>
            <a:ext cx="4491792" cy="4572000"/>
          </a:xfrm>
          <a:prstGeom prst="rect">
            <a:avLst/>
          </a:prstGeom>
        </p:spPr>
      </p:pic>
    </p:spTree>
    <p:extLst>
      <p:ext uri="{BB962C8B-B14F-4D97-AF65-F5344CB8AC3E}">
        <p14:creationId xmlns:p14="http://schemas.microsoft.com/office/powerpoint/2010/main" val="35823518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Office of State Fire Marshal Training Request System</a:t>
            </a:r>
          </a:p>
        </p:txBody>
      </p:sp>
      <p:pic>
        <p:nvPicPr>
          <p:cNvPr id="4" name="Content Placeholder 3" descr="Screen Shot 2014-10-24 at 10.50.20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731" t="9914" r="13899" b="5416"/>
          <a:stretch/>
        </p:blipFill>
        <p:spPr>
          <a:xfrm>
            <a:off x="3273552" y="1828800"/>
            <a:ext cx="4489704" cy="4873999"/>
          </a:xfrm>
          <a:prstGeom prst="rect">
            <a:avLst/>
          </a:prstGeom>
        </p:spPr>
      </p:pic>
    </p:spTree>
    <p:extLst>
      <p:ext uri="{BB962C8B-B14F-4D97-AF65-F5344CB8AC3E}">
        <p14:creationId xmlns:p14="http://schemas.microsoft.com/office/powerpoint/2010/main" val="32094632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State Associations</a:t>
            </a:r>
          </a:p>
        </p:txBody>
      </p:sp>
      <p:sp>
        <p:nvSpPr>
          <p:cNvPr id="4" name="Content Placeholder 2"/>
          <p:cNvSpPr>
            <a:spLocks noGrp="1"/>
          </p:cNvSpPr>
          <p:nvPr>
            <p:ph idx="1"/>
          </p:nvPr>
        </p:nvSpPr>
        <p:spPr>
          <a:xfrm>
            <a:off x="2743200" y="1295400"/>
            <a:ext cx="6324600"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Wingdings" panose="05000000000000000000" pitchFamily="2" charset="2"/>
              <a:buChar char="§"/>
            </a:pPr>
            <a:r>
              <a:rPr lang="en-US" sz="2400" dirty="0">
                <a:solidFill>
                  <a:schemeClr val="bg2"/>
                </a:solidFill>
              </a:rPr>
              <a:t>N.C. State Firemen’s Association www.ncsfa.com</a:t>
            </a:r>
          </a:p>
          <a:p>
            <a:pPr marL="0" indent="0">
              <a:buNone/>
            </a:pPr>
            <a:endParaRPr lang="en-US" dirty="0"/>
          </a:p>
        </p:txBody>
      </p:sp>
      <p:pic>
        <p:nvPicPr>
          <p:cNvPr id="6" name="Picture 5" descr="Screen Shot 2014-10-24 at 11.17.51 AM.png"/>
          <p:cNvPicPr>
            <a:picLocks noChangeAspect="1"/>
          </p:cNvPicPr>
          <p:nvPr/>
        </p:nvPicPr>
        <p:blipFill rotWithShape="1">
          <a:blip r:embed="rId2" cstate="print">
            <a:extLst>
              <a:ext uri="{28A0092B-C50C-407E-A947-70E740481C1C}">
                <a14:useLocalDpi xmlns:a14="http://schemas.microsoft.com/office/drawing/2010/main" val="0"/>
              </a:ext>
            </a:extLst>
          </a:blip>
          <a:srcRect l="9083" r="9455"/>
          <a:stretch/>
        </p:blipFill>
        <p:spPr>
          <a:xfrm>
            <a:off x="3273552" y="2090146"/>
            <a:ext cx="5221225" cy="4005854"/>
          </a:xfrm>
          <a:prstGeom prst="rect">
            <a:avLst/>
          </a:prstGeom>
        </p:spPr>
      </p:pic>
    </p:spTree>
    <p:extLst>
      <p:ext uri="{BB962C8B-B14F-4D97-AF65-F5344CB8AC3E}">
        <p14:creationId xmlns:p14="http://schemas.microsoft.com/office/powerpoint/2010/main" val="31988848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State Associations</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N.C. Association of Fire Chiefs  www.ncafc.com</a:t>
            </a:r>
          </a:p>
          <a:p>
            <a:pPr marL="0" indent="0">
              <a:buNone/>
            </a:pPr>
            <a:endParaRPr lang="en-US" dirty="0"/>
          </a:p>
        </p:txBody>
      </p:sp>
      <p:pic>
        <p:nvPicPr>
          <p:cNvPr id="4" name="Picture 3" descr="Screen Shot 2014-10-24 at 11.17.20 AM.png"/>
          <p:cNvPicPr>
            <a:picLocks noChangeAspect="1"/>
          </p:cNvPicPr>
          <p:nvPr/>
        </p:nvPicPr>
        <p:blipFill rotWithShape="1">
          <a:blip r:embed="rId2" cstate="print">
            <a:extLst>
              <a:ext uri="{28A0092B-C50C-407E-A947-70E740481C1C}">
                <a14:useLocalDpi xmlns:a14="http://schemas.microsoft.com/office/drawing/2010/main" val="0"/>
              </a:ext>
            </a:extLst>
          </a:blip>
          <a:srcRect l="10115" r="9908" b="-5228"/>
          <a:stretch/>
        </p:blipFill>
        <p:spPr>
          <a:xfrm>
            <a:off x="3273552" y="2093976"/>
            <a:ext cx="5114994" cy="4206240"/>
          </a:xfrm>
          <a:prstGeom prst="rect">
            <a:avLst/>
          </a:prstGeom>
        </p:spPr>
      </p:pic>
    </p:spTree>
    <p:extLst>
      <p:ext uri="{BB962C8B-B14F-4D97-AF65-F5344CB8AC3E}">
        <p14:creationId xmlns:p14="http://schemas.microsoft.com/office/powerpoint/2010/main" val="36823229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State Associations</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N.C. Society of Fire/Rescue Instructors www.ncsfri.org</a:t>
            </a:r>
          </a:p>
          <a:p>
            <a:pPr marL="0" indent="0">
              <a:buNone/>
            </a:pPr>
            <a:endParaRPr lang="en-US" dirty="0"/>
          </a:p>
        </p:txBody>
      </p:sp>
      <p:pic>
        <p:nvPicPr>
          <p:cNvPr id="4" name="Picture 3" descr="Screen Shot 2014-10-24 at 11.16.33 AM.png"/>
          <p:cNvPicPr>
            <a:picLocks noChangeAspect="1"/>
          </p:cNvPicPr>
          <p:nvPr/>
        </p:nvPicPr>
        <p:blipFill rotWithShape="1">
          <a:blip r:embed="rId2" cstate="print">
            <a:extLst>
              <a:ext uri="{28A0092B-C50C-407E-A947-70E740481C1C}">
                <a14:useLocalDpi xmlns:a14="http://schemas.microsoft.com/office/drawing/2010/main" val="0"/>
              </a:ext>
            </a:extLst>
          </a:blip>
          <a:srcRect l="8546" r="9056"/>
          <a:stretch/>
        </p:blipFill>
        <p:spPr>
          <a:xfrm>
            <a:off x="3273552" y="2093976"/>
            <a:ext cx="5304359" cy="4023360"/>
          </a:xfrm>
          <a:prstGeom prst="rect">
            <a:avLst/>
          </a:prstGeom>
        </p:spPr>
      </p:pic>
    </p:spTree>
    <p:extLst>
      <p:ext uri="{BB962C8B-B14F-4D97-AF65-F5344CB8AC3E}">
        <p14:creationId xmlns:p14="http://schemas.microsoft.com/office/powerpoint/2010/main" val="2623047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Service Code of Ethics</a:t>
            </a:r>
          </a:p>
        </p:txBody>
      </p:sp>
      <p:sp>
        <p:nvSpPr>
          <p:cNvPr id="3" name="Content Placeholder 2"/>
          <p:cNvSpPr>
            <a:spLocks noGrp="1"/>
          </p:cNvSpPr>
          <p:nvPr>
            <p:ph idx="1"/>
          </p:nvPr>
        </p:nvSpPr>
        <p:spPr>
          <a:xfrm>
            <a:off x="2743200" y="1295400"/>
            <a:ext cx="6172200" cy="5486400"/>
          </a:xfrm>
        </p:spPr>
        <p:txBody>
          <a:bodyPr/>
          <a:lstStyle/>
          <a:p>
            <a:pPr lvl="0">
              <a:spcBef>
                <a:spcPts val="0"/>
              </a:spcBef>
              <a:buSzPct val="100000"/>
              <a:buFont typeface="Wingdings" panose="05000000000000000000" pitchFamily="2" charset="2"/>
              <a:buChar char="§"/>
            </a:pPr>
            <a:r>
              <a:rPr lang="en-US" sz="2300" dirty="0"/>
              <a:t>Be respectful and conscious of each member’s safety and welfare. </a:t>
            </a:r>
          </a:p>
          <a:p>
            <a:pPr marL="0" lvl="0" indent="0">
              <a:spcBef>
                <a:spcPts val="0"/>
              </a:spcBef>
              <a:buSzPct val="100000"/>
              <a:buNone/>
            </a:pPr>
            <a:endParaRPr lang="en-US" sz="1300" dirty="0"/>
          </a:p>
          <a:p>
            <a:pPr lvl="0">
              <a:spcBef>
                <a:spcPts val="0"/>
              </a:spcBef>
              <a:buSzPct val="100000"/>
              <a:buFont typeface="Wingdings" panose="05000000000000000000" pitchFamily="2" charset="2"/>
              <a:buChar char="§"/>
            </a:pPr>
            <a:r>
              <a:rPr lang="en-US" sz="2300" dirty="0"/>
              <a:t>Recognize that I serve in a position of public trust that requires stewardship in the honest and efficient use of publicly owned resources, including uniforms, facilities, vehicles and equipment, and that these are protected from misuse and theft. </a:t>
            </a:r>
          </a:p>
          <a:p>
            <a:pPr marL="0" lvl="0" indent="0">
              <a:spcBef>
                <a:spcPts val="0"/>
              </a:spcBef>
              <a:buSzPct val="100000"/>
              <a:buNone/>
            </a:pPr>
            <a:endParaRPr lang="en-US" sz="1300" dirty="0"/>
          </a:p>
          <a:p>
            <a:pPr>
              <a:spcBef>
                <a:spcPts val="0"/>
              </a:spcBef>
              <a:buSzPct val="100000"/>
              <a:buFont typeface="Wingdings" panose="05000000000000000000" pitchFamily="2" charset="2"/>
              <a:buChar char="§"/>
            </a:pPr>
            <a:r>
              <a:rPr lang="en-US" sz="2300" dirty="0"/>
              <a:t>Exercise professionalism, competence, respect and loyalty in the performance of my duties and use information, confidential or otherwise, gained by virtue of my position, only to benefit those I am entrusted to serve. </a:t>
            </a:r>
            <a:endParaRPr lang="en-US" altLang="en-US" sz="2300" dirty="0">
              <a:latin typeface="Arial" charset="0"/>
              <a:cs typeface="Arial" charset="0"/>
            </a:endParaRPr>
          </a:p>
          <a:p>
            <a:endParaRPr lang="en-US" dirty="0"/>
          </a:p>
        </p:txBody>
      </p:sp>
    </p:spTree>
    <p:extLst>
      <p:ext uri="{BB962C8B-B14F-4D97-AF65-F5344CB8AC3E}">
        <p14:creationId xmlns:p14="http://schemas.microsoft.com/office/powerpoint/2010/main" val="8429667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State Associations</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N.C. Association of Arson Investigators www.nciaai.com/board</a:t>
            </a:r>
          </a:p>
          <a:p>
            <a:pPr marL="0" indent="0">
              <a:buNone/>
            </a:pPr>
            <a:endParaRPr lang="en-US" dirty="0"/>
          </a:p>
        </p:txBody>
      </p:sp>
      <p:pic>
        <p:nvPicPr>
          <p:cNvPr id="4" name="Picture 3" descr="Screen Shot 2014-10-24 at 11.15.50 AM.png"/>
          <p:cNvPicPr>
            <a:picLocks noChangeAspect="1"/>
          </p:cNvPicPr>
          <p:nvPr/>
        </p:nvPicPr>
        <p:blipFill rotWithShape="1">
          <a:blip r:embed="rId2" cstate="print">
            <a:extLst>
              <a:ext uri="{28A0092B-C50C-407E-A947-70E740481C1C}">
                <a14:useLocalDpi xmlns:a14="http://schemas.microsoft.com/office/drawing/2010/main" val="0"/>
              </a:ext>
            </a:extLst>
          </a:blip>
          <a:srcRect l="11093" r="11689"/>
          <a:stretch/>
        </p:blipFill>
        <p:spPr>
          <a:xfrm>
            <a:off x="3273552" y="2093976"/>
            <a:ext cx="4970831" cy="4023360"/>
          </a:xfrm>
          <a:prstGeom prst="rect">
            <a:avLst/>
          </a:prstGeom>
        </p:spPr>
      </p:pic>
    </p:spTree>
    <p:extLst>
      <p:ext uri="{BB962C8B-B14F-4D97-AF65-F5344CB8AC3E}">
        <p14:creationId xmlns:p14="http://schemas.microsoft.com/office/powerpoint/2010/main" val="36774579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State Associations</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N.C. Fire Marshal’s Association www.ncfma.com</a:t>
            </a:r>
          </a:p>
          <a:p>
            <a:pPr marL="0" indent="0">
              <a:buNone/>
            </a:pPr>
            <a:endParaRPr lang="en-US" dirty="0"/>
          </a:p>
        </p:txBody>
      </p:sp>
      <p:pic>
        <p:nvPicPr>
          <p:cNvPr id="4" name="Picture 3" descr="Screen Shot 2014-10-24 at 11.14.47 AM.png"/>
          <p:cNvPicPr>
            <a:picLocks noChangeAspect="1"/>
          </p:cNvPicPr>
          <p:nvPr/>
        </p:nvPicPr>
        <p:blipFill rotWithShape="1">
          <a:blip r:embed="rId2" cstate="print">
            <a:extLst>
              <a:ext uri="{28A0092B-C50C-407E-A947-70E740481C1C}">
                <a14:useLocalDpi xmlns:a14="http://schemas.microsoft.com/office/drawing/2010/main" val="0"/>
              </a:ext>
            </a:extLst>
          </a:blip>
          <a:srcRect r="3900"/>
          <a:stretch/>
        </p:blipFill>
        <p:spPr>
          <a:xfrm>
            <a:off x="3273552" y="2093976"/>
            <a:ext cx="5623926" cy="3657600"/>
          </a:xfrm>
          <a:prstGeom prst="rect">
            <a:avLst/>
          </a:prstGeom>
        </p:spPr>
      </p:pic>
    </p:spTree>
    <p:extLst>
      <p:ext uri="{BB962C8B-B14F-4D97-AF65-F5344CB8AC3E}">
        <p14:creationId xmlns:p14="http://schemas.microsoft.com/office/powerpoint/2010/main" val="27808480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State Associations</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N.C. Association of Rescue and EMS  www.ncarems.org</a:t>
            </a:r>
          </a:p>
          <a:p>
            <a:pPr marL="0" indent="0">
              <a:buNone/>
            </a:pPr>
            <a:endParaRPr lang="en-US" dirty="0"/>
          </a:p>
        </p:txBody>
      </p:sp>
      <p:pic>
        <p:nvPicPr>
          <p:cNvPr id="4" name="Picture 3" descr="Screen Shot 2014-10-24 at 11.09.2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3552" y="2093976"/>
            <a:ext cx="5705856" cy="3566160"/>
          </a:xfrm>
          <a:prstGeom prst="rect">
            <a:avLst/>
          </a:prstGeom>
        </p:spPr>
      </p:pic>
    </p:spTree>
    <p:extLst>
      <p:ext uri="{BB962C8B-B14F-4D97-AF65-F5344CB8AC3E}">
        <p14:creationId xmlns:p14="http://schemas.microsoft.com/office/powerpoint/2010/main" val="26785283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Regional Associations</a:t>
            </a:r>
          </a:p>
        </p:txBody>
      </p:sp>
      <p:sp>
        <p:nvSpPr>
          <p:cNvPr id="4" name="TextBox 3"/>
          <p:cNvSpPr txBox="1"/>
          <p:nvPr/>
        </p:nvSpPr>
        <p:spPr>
          <a:xfrm>
            <a:off x="2743200" y="1298448"/>
            <a:ext cx="5486400" cy="4616648"/>
          </a:xfrm>
          <a:prstGeom prst="rect">
            <a:avLst/>
          </a:prstGeom>
          <a:noFill/>
        </p:spPr>
        <p:txBody>
          <a:bodyPr wrap="square" rtlCol="0">
            <a:spAutoFit/>
          </a:bodyPr>
          <a:lstStyle/>
          <a:p>
            <a:pPr marL="342900" indent="-342900">
              <a:buClr>
                <a:srgbClr val="993300"/>
              </a:buClr>
              <a:buFont typeface="Wingdings" panose="05000000000000000000" pitchFamily="2" charset="2"/>
              <a:buChar char="§"/>
            </a:pPr>
            <a:r>
              <a:rPr lang="en-US" dirty="0">
                <a:solidFill>
                  <a:schemeClr val="bg2"/>
                </a:solidFill>
                <a:latin typeface="+mn-lt"/>
              </a:rPr>
              <a:t>N.C. Eastern Carolina Firefighters Association</a:t>
            </a:r>
          </a:p>
          <a:p>
            <a:pPr marL="685800">
              <a:buClr>
                <a:srgbClr val="993300"/>
              </a:buClr>
            </a:pPr>
            <a:r>
              <a:rPr lang="en-US" dirty="0">
                <a:solidFill>
                  <a:schemeClr val="bg2"/>
                </a:solidFill>
                <a:latin typeface="+mn-lt"/>
              </a:rPr>
              <a:t>www.encfa.org</a:t>
            </a:r>
          </a:p>
          <a:p>
            <a:pPr marL="685800">
              <a:buClr>
                <a:srgbClr val="993300"/>
              </a:buClr>
            </a:pPr>
            <a:endParaRPr lang="en-US" sz="1500" dirty="0">
              <a:solidFill>
                <a:schemeClr val="bg2"/>
              </a:solidFill>
              <a:latin typeface="+mn-lt"/>
            </a:endParaRPr>
          </a:p>
          <a:p>
            <a:pPr marL="342900" indent="-342900">
              <a:buClr>
                <a:srgbClr val="993300"/>
              </a:buClr>
              <a:buFont typeface="Wingdings" panose="05000000000000000000" pitchFamily="2" charset="2"/>
              <a:buChar char="§"/>
            </a:pPr>
            <a:r>
              <a:rPr lang="en-US" dirty="0">
                <a:solidFill>
                  <a:schemeClr val="bg2"/>
                </a:solidFill>
                <a:latin typeface="+mn-lt"/>
              </a:rPr>
              <a:t>N.C. Piedmont Firefighters Association:</a:t>
            </a:r>
          </a:p>
          <a:p>
            <a:pPr marL="685800">
              <a:buClr>
                <a:srgbClr val="993300"/>
              </a:buClr>
            </a:pPr>
            <a:r>
              <a:rPr lang="en-US" dirty="0">
                <a:solidFill>
                  <a:schemeClr val="bg2"/>
                </a:solidFill>
                <a:latin typeface="+mn-lt"/>
              </a:rPr>
              <a:t>www.pncfa.org</a:t>
            </a:r>
          </a:p>
          <a:p>
            <a:pPr>
              <a:buClr>
                <a:srgbClr val="993300"/>
              </a:buClr>
            </a:pPr>
            <a:endParaRPr lang="en-US" sz="1500" dirty="0">
              <a:solidFill>
                <a:schemeClr val="bg2"/>
              </a:solidFill>
              <a:latin typeface="+mn-lt"/>
            </a:endParaRPr>
          </a:p>
          <a:p>
            <a:pPr marL="342900" indent="-342900">
              <a:buClr>
                <a:srgbClr val="993300"/>
              </a:buClr>
              <a:buFont typeface="Wingdings" panose="05000000000000000000" pitchFamily="2" charset="2"/>
              <a:buChar char="§"/>
            </a:pPr>
            <a:r>
              <a:rPr lang="en-US" dirty="0">
                <a:solidFill>
                  <a:schemeClr val="bg2"/>
                </a:solidFill>
                <a:latin typeface="+mn-lt"/>
              </a:rPr>
              <a:t>Western N.C. Association of Firefighters:</a:t>
            </a:r>
          </a:p>
          <a:p>
            <a:pPr marL="685800">
              <a:buClr>
                <a:srgbClr val="993300"/>
              </a:buClr>
            </a:pPr>
            <a:r>
              <a:rPr lang="en-US" dirty="0">
                <a:solidFill>
                  <a:schemeClr val="bg2"/>
                </a:solidFill>
                <a:latin typeface="+mn-lt"/>
              </a:rPr>
              <a:t>www.wncaff.com</a:t>
            </a:r>
          </a:p>
          <a:p>
            <a:pPr marL="347663">
              <a:buClr>
                <a:srgbClr val="993300"/>
              </a:buClr>
            </a:pPr>
            <a:endParaRPr lang="en-US" dirty="0">
              <a:solidFill>
                <a:schemeClr val="bg2"/>
              </a:solidFill>
              <a:latin typeface="+mn-lt"/>
            </a:endParaRPr>
          </a:p>
          <a:p>
            <a:pPr>
              <a:buClr>
                <a:srgbClr val="993300"/>
              </a:buClr>
            </a:pPr>
            <a:endParaRPr lang="en-US" dirty="0">
              <a:latin typeface="+mn-lt"/>
            </a:endParaRPr>
          </a:p>
        </p:txBody>
      </p:sp>
    </p:spTree>
    <p:extLst>
      <p:ext uri="{BB962C8B-B14F-4D97-AF65-F5344CB8AC3E}">
        <p14:creationId xmlns:p14="http://schemas.microsoft.com/office/powerpoint/2010/main" val="21712341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pPr>
              <a:defRPr/>
            </a:pPr>
            <a:r>
              <a:rPr lang="en-US" b="1" dirty="0"/>
              <a:t>North Carolina </a:t>
            </a:r>
            <a:br>
              <a:rPr lang="en-US" b="1" dirty="0"/>
            </a:br>
            <a:r>
              <a:rPr lang="en-US" b="1" dirty="0"/>
              <a:t>Chief 101-15</a:t>
            </a:r>
          </a:p>
        </p:txBody>
      </p:sp>
      <p:sp>
        <p:nvSpPr>
          <p:cNvPr id="7171" name="Rectangle 8"/>
          <p:cNvSpPr>
            <a:spLocks noGrp="1" noChangeArrowheads="1"/>
          </p:cNvSpPr>
          <p:nvPr>
            <p:ph type="subTitle" idx="1"/>
          </p:nvPr>
        </p:nvSpPr>
        <p:spPr/>
        <p:txBody>
          <a:bodyPr/>
          <a:lstStyle/>
          <a:p>
            <a:r>
              <a:rPr lang="en-US" sz="3200" b="1" dirty="0">
                <a:latin typeface="Arial" charset="0"/>
              </a:rPr>
              <a:t>Concludes Here</a:t>
            </a:r>
          </a:p>
          <a:p>
            <a:endParaRPr lang="en-US" dirty="0">
              <a:solidFill>
                <a:srgbClr val="993300"/>
              </a:solidFill>
            </a:endParaRPr>
          </a:p>
        </p:txBody>
      </p:sp>
    </p:spTree>
    <p:extLst>
      <p:ext uri="{BB962C8B-B14F-4D97-AF65-F5344CB8AC3E}">
        <p14:creationId xmlns:p14="http://schemas.microsoft.com/office/powerpoint/2010/main" val="4131296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pPr>
              <a:defRPr/>
            </a:pPr>
            <a:r>
              <a:rPr lang="en-US" b="1" dirty="0"/>
              <a:t>North Carolina </a:t>
            </a:r>
            <a:br>
              <a:rPr lang="en-US" b="1" dirty="0"/>
            </a:br>
            <a:r>
              <a:rPr lang="en-US" b="1" dirty="0"/>
              <a:t>Chief 101</a:t>
            </a:r>
          </a:p>
        </p:txBody>
      </p:sp>
      <p:sp>
        <p:nvSpPr>
          <p:cNvPr id="7171" name="Rectangle 8"/>
          <p:cNvSpPr>
            <a:spLocks noGrp="1" noChangeArrowheads="1"/>
          </p:cNvSpPr>
          <p:nvPr>
            <p:ph type="subTitle" idx="1"/>
          </p:nvPr>
        </p:nvSpPr>
        <p:spPr/>
        <p:txBody>
          <a:bodyPr/>
          <a:lstStyle/>
          <a:p>
            <a:r>
              <a:rPr lang="en-US" dirty="0">
                <a:latin typeface="Arial" charset="0"/>
              </a:rPr>
              <a:t>Firefighter Safety, OSHA and NFPA</a:t>
            </a:r>
          </a:p>
          <a:p>
            <a:endParaRPr lang="en-US" dirty="0">
              <a:solidFill>
                <a:srgbClr val="993300"/>
              </a:solidFill>
            </a:endParaRPr>
          </a:p>
        </p:txBody>
      </p:sp>
    </p:spTree>
    <p:extLst>
      <p:ext uri="{BB962C8B-B14F-4D97-AF65-F5344CB8AC3E}">
        <p14:creationId xmlns:p14="http://schemas.microsoft.com/office/powerpoint/2010/main" val="1705656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Program Objectives</a:t>
            </a:r>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sz="2400" dirty="0">
                <a:latin typeface="Arial" charset="0"/>
              </a:rPr>
              <a:t>Identify the requirements set forth by OSHA that pertain to volunteer, career and combination fire departments.</a:t>
            </a:r>
          </a:p>
          <a:p>
            <a:pPr marL="0" lvl="1" indent="0">
              <a:spcBef>
                <a:spcPts val="0"/>
              </a:spcBef>
              <a:buClr>
                <a:srgbClr val="993300"/>
              </a:buClr>
              <a:buSzPct val="50000"/>
              <a:buNone/>
            </a:pPr>
            <a:endParaRPr lang="en-US" sz="1500" dirty="0">
              <a:latin typeface="Arial" charset="0"/>
            </a:endParaRPr>
          </a:p>
          <a:p>
            <a:pPr marL="342900" lvl="1" indent="-342900">
              <a:spcBef>
                <a:spcPts val="0"/>
              </a:spcBef>
              <a:buClr>
                <a:srgbClr val="993300"/>
              </a:buClr>
              <a:buFont typeface="Wingdings" panose="05000000000000000000" pitchFamily="2" charset="2"/>
              <a:buChar char="§"/>
            </a:pPr>
            <a:r>
              <a:rPr lang="en-US" sz="2400" dirty="0">
                <a:latin typeface="Arial" charset="0"/>
              </a:rPr>
              <a:t>Identify the requirements set forth by NFPA that pertain to volunteer, career and combination fire departments.</a:t>
            </a:r>
          </a:p>
          <a:p>
            <a:pPr marL="0" indent="0">
              <a:buNone/>
            </a:pPr>
            <a:endParaRPr lang="en-US" dirty="0"/>
          </a:p>
        </p:txBody>
      </p:sp>
    </p:spTree>
    <p:extLst>
      <p:ext uri="{BB962C8B-B14F-4D97-AF65-F5344CB8AC3E}">
        <p14:creationId xmlns:p14="http://schemas.microsoft.com/office/powerpoint/2010/main" val="17172298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OSHA Duty Clause</a:t>
            </a:r>
          </a:p>
        </p:txBody>
      </p:sp>
      <p:sp>
        <p:nvSpPr>
          <p:cNvPr id="3" name="Content Placeholder 2"/>
          <p:cNvSpPr>
            <a:spLocks noGrp="1"/>
          </p:cNvSpPr>
          <p:nvPr>
            <p:ph idx="1"/>
          </p:nvPr>
        </p:nvSpPr>
        <p:spPr/>
        <p:txBody>
          <a:bodyPr/>
          <a:lstStyle/>
          <a:p>
            <a:pPr eaLnBrk="1" hangingPunct="1">
              <a:spcBef>
                <a:spcPts val="0"/>
              </a:spcBef>
              <a:buSzPct val="100000"/>
              <a:buFont typeface="Wingdings" panose="05000000000000000000" pitchFamily="2" charset="2"/>
              <a:buChar char="§"/>
            </a:pPr>
            <a:r>
              <a:rPr lang="en-US" sz="2400" dirty="0">
                <a:latin typeface="Arial" charset="0"/>
              </a:rPr>
              <a:t>SEC. 5 (a) Each employer:</a:t>
            </a:r>
          </a:p>
          <a:p>
            <a:pPr eaLnBrk="1" hangingPunct="1">
              <a:spcBef>
                <a:spcPts val="0"/>
              </a:spcBef>
              <a:buFont typeface="Monotype Sorts" charset="0"/>
              <a:buNone/>
            </a:pPr>
            <a:endParaRPr lang="en-US" sz="1500" dirty="0">
              <a:latin typeface="Arial" charset="0"/>
            </a:endParaRPr>
          </a:p>
          <a:p>
            <a:pPr marL="685800" lvl="1" indent="-338138" eaLnBrk="1" hangingPunct="1">
              <a:spcBef>
                <a:spcPts val="0"/>
              </a:spcBef>
              <a:buFontTx/>
              <a:buAutoNum type="arabicParenR"/>
            </a:pPr>
            <a:r>
              <a:rPr lang="en-US" sz="2400" dirty="0">
                <a:latin typeface="Arial" charset="0"/>
              </a:rPr>
              <a:t>shall furnish to each of his employees employment and a place of employment which are free from recognized hazards that are causing or are likely to cause, death or serious physical harm to his employee;</a:t>
            </a:r>
          </a:p>
          <a:p>
            <a:pPr marL="685800" lvl="1" indent="-338138" eaLnBrk="1" hangingPunct="1">
              <a:spcBef>
                <a:spcPts val="0"/>
              </a:spcBef>
              <a:buFontTx/>
              <a:buNone/>
            </a:pPr>
            <a:endParaRPr lang="en-US" sz="1500" dirty="0">
              <a:latin typeface="Arial" charset="0"/>
            </a:endParaRPr>
          </a:p>
          <a:p>
            <a:pPr marL="685800" lvl="1" indent="-338138" eaLnBrk="1" hangingPunct="1">
              <a:spcBef>
                <a:spcPts val="0"/>
              </a:spcBef>
              <a:buFontTx/>
              <a:buNone/>
            </a:pPr>
            <a:r>
              <a:rPr lang="en-US" sz="2400" dirty="0">
                <a:latin typeface="Arial" charset="0"/>
              </a:rPr>
              <a:t>2) shall comply with occupational safety and health standards promulgated under this Act.</a:t>
            </a:r>
            <a:endParaRPr lang="en-US" sz="2400" dirty="0"/>
          </a:p>
        </p:txBody>
      </p:sp>
    </p:spTree>
    <p:extLst>
      <p:ext uri="{BB962C8B-B14F-4D97-AF65-F5344CB8AC3E}">
        <p14:creationId xmlns:p14="http://schemas.microsoft.com/office/powerpoint/2010/main" val="2078290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OSHA Duty Clause</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latin typeface="Arial" charset="0"/>
              </a:rPr>
              <a:t>SEC. 5 (b) Each employee shall comply with occupational safety and health standards and all rules, regulations, and orders issued pursuant to this Act which are applicable to his own actions and conduct.</a:t>
            </a:r>
          </a:p>
          <a:p>
            <a:pPr marL="0" indent="0">
              <a:buNone/>
            </a:pPr>
            <a:endParaRPr lang="en-US" dirty="0"/>
          </a:p>
        </p:txBody>
      </p:sp>
    </p:spTree>
    <p:extLst>
      <p:ext uri="{BB962C8B-B14F-4D97-AF65-F5344CB8AC3E}">
        <p14:creationId xmlns:p14="http://schemas.microsoft.com/office/powerpoint/2010/main" val="36449158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N.C. OSHA Program</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t>The N.C. OSHA program is administered by the N.C. Department of Labor, not the N.C. Department of Insurance or the N.C. Office of State Fire Marshal.</a:t>
            </a:r>
          </a:p>
          <a:p>
            <a:pPr marL="0" indent="0">
              <a:buNone/>
            </a:pPr>
            <a:endParaRPr lang="en-US" dirty="0"/>
          </a:p>
        </p:txBody>
      </p:sp>
    </p:spTree>
    <p:extLst>
      <p:ext uri="{BB962C8B-B14F-4D97-AF65-F5344CB8AC3E}">
        <p14:creationId xmlns:p14="http://schemas.microsoft.com/office/powerpoint/2010/main" val="65674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Service Code of Ethics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altLang="en-US" sz="2400" dirty="0">
                <a:latin typeface="Arial" charset="0"/>
                <a:cs typeface="Arial" charset="0"/>
              </a:rPr>
              <a:t>Fundamental norms, rules or values that represent what is desirable and positive for a person, group, organization or community.</a:t>
            </a:r>
          </a:p>
          <a:p>
            <a:pPr marL="0" indent="0">
              <a:spcBef>
                <a:spcPts val="0"/>
              </a:spcBef>
              <a:buSzPct val="100000"/>
              <a:buNone/>
            </a:pPr>
            <a:endParaRPr lang="en-US" altLang="en-US" sz="1500" dirty="0">
              <a:latin typeface="Arial" charset="0"/>
              <a:cs typeface="Arial" charset="0"/>
            </a:endParaRPr>
          </a:p>
          <a:p>
            <a:pPr>
              <a:spcBef>
                <a:spcPts val="0"/>
              </a:spcBef>
              <a:buSzPct val="100000"/>
              <a:buFont typeface="Wingdings" panose="05000000000000000000" pitchFamily="2" charset="2"/>
              <a:buChar char="§"/>
            </a:pPr>
            <a:r>
              <a:rPr lang="en-US" altLang="en-US" sz="2400" dirty="0">
                <a:latin typeface="Arial" charset="0"/>
                <a:cs typeface="Arial" charset="0"/>
              </a:rPr>
              <a:t>A generic definition: rules or laws that one has identified and accepted that governs one’</a:t>
            </a:r>
            <a:r>
              <a:rPr lang="en-US" altLang="ja-JP" sz="2400" dirty="0">
                <a:latin typeface="Arial" charset="0"/>
                <a:cs typeface="Arial" charset="0"/>
              </a:rPr>
              <a:t>s personal behavior.</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6698580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OSHA Law</a:t>
            </a:r>
          </a:p>
        </p:txBody>
      </p:sp>
      <p:sp>
        <p:nvSpPr>
          <p:cNvPr id="3" name="Content Placeholder 2"/>
          <p:cNvSpPr>
            <a:spLocks noGrp="1"/>
          </p:cNvSpPr>
          <p:nvPr>
            <p:ph idx="1"/>
          </p:nvPr>
        </p:nvSpPr>
        <p:spPr>
          <a:xfrm>
            <a:off x="2743200" y="1298448"/>
            <a:ext cx="6172200" cy="4800600"/>
          </a:xfrm>
        </p:spPr>
        <p:txBody>
          <a:bodyPr/>
          <a:lstStyle/>
          <a:p>
            <a:pPr>
              <a:buSzPct val="100000"/>
              <a:buFont typeface="Wingdings" panose="05000000000000000000" pitchFamily="2" charset="2"/>
              <a:buChar char="§"/>
            </a:pPr>
            <a:r>
              <a:rPr lang="en-US" sz="2400" dirty="0"/>
              <a:t>Contained in N.C. General Statutes       G. S. 95-131.</a:t>
            </a:r>
          </a:p>
          <a:p>
            <a:pPr marL="0" indent="0">
              <a:buNone/>
            </a:pPr>
            <a:endParaRPr lang="en-US" dirty="0"/>
          </a:p>
        </p:txBody>
      </p:sp>
      <p:pic>
        <p:nvPicPr>
          <p:cNvPr id="4" name="Picture 3" descr="C:\BEST\MEdwards\scroll.jpg"/>
          <p:cNvPicPr>
            <a:picLocks noChangeAspect="1" noChangeArrowheads="1"/>
          </p:cNvPicPr>
          <p:nvPr/>
        </p:nvPicPr>
        <p:blipFill>
          <a:blip r:embed="rId2" cstate="print">
            <a:lum contrast="36000"/>
            <a:extLst>
              <a:ext uri="{28A0092B-C50C-407E-A947-70E740481C1C}">
                <a14:useLocalDpi xmlns:a14="http://schemas.microsoft.com/office/drawing/2010/main" val="0"/>
              </a:ext>
            </a:extLst>
          </a:blip>
          <a:srcRect/>
          <a:stretch>
            <a:fillRect/>
          </a:stretch>
        </p:blipFill>
        <p:spPr bwMode="auto">
          <a:xfrm>
            <a:off x="3810000" y="2454564"/>
            <a:ext cx="3343275" cy="3657600"/>
          </a:xfrm>
          <a:prstGeom prst="rect">
            <a:avLst/>
          </a:prstGeom>
          <a:noFill/>
          <a:ln>
            <a:noFill/>
          </a:ln>
          <a:effectLst>
            <a:outerShdw blurRad="635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2588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N.C. G.S. 95-148 </a:t>
            </a:r>
          </a:p>
        </p:txBody>
      </p:sp>
      <p:sp>
        <p:nvSpPr>
          <p:cNvPr id="3" name="Content Placeholder 2"/>
          <p:cNvSpPr>
            <a:spLocks noGrp="1"/>
          </p:cNvSpPr>
          <p:nvPr>
            <p:ph idx="1"/>
          </p:nvPr>
        </p:nvSpPr>
        <p:spPr/>
        <p:txBody>
          <a:bodyPr/>
          <a:lstStyle/>
          <a:p>
            <a:pPr eaLnBrk="1" hangingPunct="1">
              <a:spcBef>
                <a:spcPts val="0"/>
              </a:spcBef>
              <a:buSzPct val="100000"/>
              <a:buFont typeface="Wingdings" panose="05000000000000000000" pitchFamily="2" charset="2"/>
              <a:buChar char="§"/>
            </a:pPr>
            <a:r>
              <a:rPr lang="en-US" sz="2400" dirty="0"/>
              <a:t>Safety and Health Programs of State Agencies and Local Governments</a:t>
            </a:r>
          </a:p>
          <a:p>
            <a:pPr marL="0" indent="0" eaLnBrk="1" hangingPunct="1">
              <a:spcBef>
                <a:spcPts val="0"/>
              </a:spcBef>
              <a:buFont typeface="Monotype Sorts" charset="0"/>
              <a:buNone/>
            </a:pPr>
            <a:r>
              <a:rPr lang="en-US" sz="1500" dirty="0"/>
              <a:t> </a:t>
            </a:r>
          </a:p>
          <a:p>
            <a:pPr marL="804863" lvl="1" indent="-403225" eaLnBrk="1" hangingPunct="1">
              <a:spcBef>
                <a:spcPts val="0"/>
              </a:spcBef>
            </a:pPr>
            <a:r>
              <a:rPr lang="en-US" sz="2400" dirty="0"/>
              <a:t>The North Carolina Fire and Rescue Commission shall recommend regulations and standards for fire departments. (1973, c.295, s.23; 1983, c. 164; 1985, c, 544; 1989, c. 750, s. 3; 1991 (Reg. Sess., 1992), c. 1020, s. 1.)</a:t>
            </a:r>
          </a:p>
          <a:p>
            <a:pPr marL="0" indent="0">
              <a:buNone/>
            </a:pPr>
            <a:endParaRPr lang="en-US" dirty="0"/>
          </a:p>
        </p:txBody>
      </p:sp>
    </p:spTree>
    <p:extLst>
      <p:ext uri="{BB962C8B-B14F-4D97-AF65-F5344CB8AC3E}">
        <p14:creationId xmlns:p14="http://schemas.microsoft.com/office/powerpoint/2010/main" val="4391099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Standards Enforcement</a:t>
            </a:r>
          </a:p>
        </p:txBody>
      </p:sp>
      <p:sp>
        <p:nvSpPr>
          <p:cNvPr id="3" name="Content Placeholder 2"/>
          <p:cNvSpPr>
            <a:spLocks noGrp="1"/>
          </p:cNvSpPr>
          <p:nvPr>
            <p:ph idx="1"/>
          </p:nvPr>
        </p:nvSpPr>
        <p:spPr/>
        <p:txBody>
          <a:bodyPr/>
          <a:lstStyle/>
          <a:p>
            <a:pPr eaLnBrk="1" hangingPunct="1">
              <a:spcBef>
                <a:spcPts val="0"/>
              </a:spcBef>
              <a:buSzPct val="100000"/>
              <a:buFont typeface="Wingdings" panose="05000000000000000000" pitchFamily="2" charset="2"/>
              <a:buChar char="§"/>
            </a:pPr>
            <a:r>
              <a:rPr lang="en-US" sz="2400" dirty="0"/>
              <a:t>Purpose:  </a:t>
            </a:r>
          </a:p>
          <a:p>
            <a:pPr marL="693738" lvl="1" indent="-354013" eaLnBrk="1" hangingPunct="1">
              <a:spcBef>
                <a:spcPts val="0"/>
              </a:spcBef>
              <a:buFontTx/>
              <a:buNone/>
            </a:pPr>
            <a:r>
              <a:rPr lang="en-US" sz="2400" dirty="0"/>
              <a:t> </a:t>
            </a:r>
            <a:r>
              <a:rPr lang="ja-JP" altLang="en-US" sz="2400" dirty="0"/>
              <a:t>“</a:t>
            </a:r>
            <a:r>
              <a:rPr lang="en-US" sz="2400" dirty="0"/>
              <a:t> … to insure so far as possible every working man and woman in the nation safe and healthful working conditions and to preserve our human resources…</a:t>
            </a:r>
            <a:r>
              <a:rPr lang="ja-JP" altLang="en-US" sz="2400" dirty="0"/>
              <a:t>”</a:t>
            </a:r>
            <a:endParaRPr lang="en-US" sz="2400" dirty="0"/>
          </a:p>
          <a:p>
            <a:pPr marL="0" indent="0">
              <a:buNone/>
            </a:pPr>
            <a:endParaRPr lang="en-US" dirty="0"/>
          </a:p>
        </p:txBody>
      </p:sp>
    </p:spTree>
    <p:extLst>
      <p:ext uri="{BB962C8B-B14F-4D97-AF65-F5344CB8AC3E}">
        <p14:creationId xmlns:p14="http://schemas.microsoft.com/office/powerpoint/2010/main" val="3191608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3009902" y="1981200"/>
          <a:ext cx="5701947" cy="2651760"/>
        </p:xfrm>
        <a:graphic>
          <a:graphicData uri="http://schemas.openxmlformats.org/presentationml/2006/ole">
            <mc:AlternateContent xmlns:mc="http://schemas.openxmlformats.org/markup-compatibility/2006">
              <mc:Choice xmlns:v="urn:schemas-microsoft-com:vml" Requires="v">
                <p:oleObj spid="_x0000_s7208" name="Clip" r:id="rId3" imgW="1397813" imgH="755078" progId="">
                  <p:embed/>
                </p:oleObj>
              </mc:Choice>
              <mc:Fallback>
                <p:oleObj name="Clip" r:id="rId3" imgW="1397813" imgH="75507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2" y="1981200"/>
                        <a:ext cx="5701947"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Tree>
    <p:extLst>
      <p:ext uri="{BB962C8B-B14F-4D97-AF65-F5344CB8AC3E}">
        <p14:creationId xmlns:p14="http://schemas.microsoft.com/office/powerpoint/2010/main" val="12966649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3733800" y="2438400"/>
          <a:ext cx="4049713" cy="2624138"/>
        </p:xfrm>
        <a:graphic>
          <a:graphicData uri="http://schemas.openxmlformats.org/presentationml/2006/ole">
            <mc:AlternateContent xmlns:mc="http://schemas.openxmlformats.org/markup-compatibility/2006">
              <mc:Choice xmlns:v="urn:schemas-microsoft-com:vml" Requires="v">
                <p:oleObj spid="_x0000_s8232" name="Clip" r:id="rId3" imgW="1350987" imgH="878581" progId="">
                  <p:embed/>
                </p:oleObj>
              </mc:Choice>
              <mc:Fallback>
                <p:oleObj name="Clip" r:id="rId3" imgW="1350987" imgH="8785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438400"/>
                        <a:ext cx="4049713" cy="2624138"/>
                      </a:xfrm>
                      <a:prstGeom prst="rect">
                        <a:avLst/>
                      </a:prstGeom>
                      <a:noFill/>
                      <a:ln>
                        <a:noFill/>
                      </a:ln>
                    </p:spPr>
                  </p:pic>
                </p:oleObj>
              </mc:Fallback>
            </mc:AlternateContent>
          </a:graphicData>
        </a:graphic>
      </p:graphicFrame>
      <p:sp>
        <p:nvSpPr>
          <p:cNvPr id="8" name="TextBox 7"/>
          <p:cNvSpPr txBox="1"/>
          <p:nvPr/>
        </p:nvSpPr>
        <p:spPr>
          <a:xfrm>
            <a:off x="2743200" y="1298448"/>
            <a:ext cx="6477000" cy="830997"/>
          </a:xfrm>
          <a:prstGeom prst="rect">
            <a:avLst/>
          </a:prstGeom>
          <a:noFill/>
        </p:spPr>
        <p:txBody>
          <a:bodyPr wrap="square" rtlCol="0">
            <a:spAutoFit/>
          </a:bodyPr>
          <a:lstStyle/>
          <a:p>
            <a:r>
              <a:rPr lang="en-US" dirty="0">
                <a:solidFill>
                  <a:srgbClr val="020200"/>
                </a:solidFill>
                <a:latin typeface="+mn-lt"/>
              </a:rPr>
              <a:t>N.C. OSHA Regulations must meet or </a:t>
            </a:r>
          </a:p>
          <a:p>
            <a:r>
              <a:rPr lang="en-US" dirty="0">
                <a:solidFill>
                  <a:srgbClr val="020200"/>
                </a:solidFill>
                <a:latin typeface="+mn-lt"/>
              </a:rPr>
              <a:t>exceed Federal OSHA Regulations.</a:t>
            </a:r>
          </a:p>
        </p:txBody>
      </p:sp>
    </p:spTree>
    <p:extLst>
      <p:ext uri="{BB962C8B-B14F-4D97-AF65-F5344CB8AC3E}">
        <p14:creationId xmlns:p14="http://schemas.microsoft.com/office/powerpoint/2010/main" val="28098984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4" name="Title 1"/>
          <p:cNvSpPr>
            <a:spLocks noGrp="1"/>
          </p:cNvSpPr>
          <p:nvPr>
            <p:ph type="title"/>
          </p:nvPr>
        </p:nvSpPr>
        <p:spPr>
          <a:xfrm>
            <a:off x="1143000" y="228600"/>
            <a:ext cx="8001000" cy="1508105"/>
          </a:xfrm>
        </p:spPr>
        <p:txBody>
          <a:bodyPr/>
          <a:lstStyle/>
          <a:p>
            <a:r>
              <a:rPr lang="en-US" b="1" dirty="0"/>
              <a:t>National Fire Protection Association</a:t>
            </a:r>
          </a:p>
        </p:txBody>
      </p:sp>
      <p:sp>
        <p:nvSpPr>
          <p:cNvPr id="7" name="Content Placeholder 2"/>
          <p:cNvSpPr>
            <a:spLocks noGrp="1"/>
          </p:cNvSpPr>
          <p:nvPr>
            <p:ph idx="1"/>
          </p:nvPr>
        </p:nvSpPr>
        <p:spPr>
          <a:xfrm>
            <a:off x="2743200" y="1676400"/>
            <a:ext cx="6248400" cy="4800600"/>
          </a:xfrm>
        </p:spPr>
        <p:txBody>
          <a:bodyPr/>
          <a:lstStyle/>
          <a:p>
            <a:pPr>
              <a:spcBef>
                <a:spcPts val="0"/>
              </a:spcBef>
              <a:buSzPct val="100000"/>
              <a:buFont typeface="Wingdings" panose="05000000000000000000" pitchFamily="2" charset="2"/>
              <a:buChar char="§"/>
            </a:pPr>
            <a:r>
              <a:rPr lang="en-US" sz="2400" dirty="0">
                <a:latin typeface="Arial" charset="0"/>
              </a:rPr>
              <a:t>What is NFPA?</a:t>
            </a:r>
          </a:p>
          <a:p>
            <a:pPr marL="0" indent="0">
              <a:spcBef>
                <a:spcPts val="0"/>
              </a:spcBef>
              <a:buSzPct val="100000"/>
              <a:buNone/>
            </a:pPr>
            <a:endParaRPr lang="en-US" sz="1500" dirty="0">
              <a:latin typeface="Arial" charset="0"/>
            </a:endParaRPr>
          </a:p>
          <a:p>
            <a:pPr marL="685800" lvl="1" indent="-284163" eaLnBrk="1" hangingPunct="1">
              <a:spcBef>
                <a:spcPts val="0"/>
              </a:spcBef>
            </a:pPr>
            <a:r>
              <a:rPr lang="en-US" sz="2400" dirty="0">
                <a:latin typeface="Arial" charset="0"/>
              </a:rPr>
              <a:t>Non-Profit Corporation.</a:t>
            </a:r>
          </a:p>
          <a:p>
            <a:pPr marL="347663" lvl="1" indent="-347663" eaLnBrk="1" hangingPunct="1">
              <a:spcBef>
                <a:spcPts val="0"/>
              </a:spcBef>
              <a:buFontTx/>
              <a:buNone/>
            </a:pPr>
            <a:endParaRPr lang="en-US" sz="1500" dirty="0">
              <a:latin typeface="Arial" charset="0"/>
            </a:endParaRPr>
          </a:p>
          <a:p>
            <a:pPr marL="685800" lvl="1" indent="-284163" eaLnBrk="1" hangingPunct="1">
              <a:spcBef>
                <a:spcPts val="0"/>
              </a:spcBef>
            </a:pPr>
            <a:r>
              <a:rPr lang="en-US" sz="2400" dirty="0">
                <a:latin typeface="Arial" charset="0"/>
              </a:rPr>
              <a:t>Develops consensus standards through         an intricate committee process.</a:t>
            </a:r>
          </a:p>
          <a:p>
            <a:pPr marL="685800" lvl="1" indent="-284163" eaLnBrk="1" hangingPunct="1">
              <a:spcBef>
                <a:spcPts val="0"/>
              </a:spcBef>
              <a:buFontTx/>
              <a:buNone/>
            </a:pPr>
            <a:endParaRPr lang="en-US" sz="1500" dirty="0">
              <a:latin typeface="Arial" charset="0"/>
            </a:endParaRPr>
          </a:p>
          <a:p>
            <a:pPr marL="685800" lvl="1" indent="-284163" eaLnBrk="1" hangingPunct="1">
              <a:spcBef>
                <a:spcPts val="0"/>
              </a:spcBef>
            </a:pPr>
            <a:r>
              <a:rPr lang="en-US" sz="2400" dirty="0">
                <a:latin typeface="Arial" charset="0"/>
              </a:rPr>
              <a:t>Standards are not laws, but can carry          the weight of laws if adopted by      enforcement agencies such as OSHA.</a:t>
            </a:r>
          </a:p>
          <a:p>
            <a:pPr marL="347663" indent="-347663">
              <a:spcBef>
                <a:spcPts val="0"/>
              </a:spcBef>
              <a:buNone/>
            </a:pPr>
            <a:endParaRPr lang="en-US" sz="2400" dirty="0"/>
          </a:p>
        </p:txBody>
      </p:sp>
    </p:spTree>
    <p:extLst>
      <p:ext uri="{BB962C8B-B14F-4D97-AF65-F5344CB8AC3E}">
        <p14:creationId xmlns:p14="http://schemas.microsoft.com/office/powerpoint/2010/main" val="41914513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1508105"/>
          </a:xfrm>
        </p:spPr>
        <p:txBody>
          <a:bodyPr/>
          <a:lstStyle/>
          <a:p>
            <a:r>
              <a:rPr lang="en-US" b="1" dirty="0"/>
              <a:t>National Fire Protection Association</a:t>
            </a:r>
          </a:p>
        </p:txBody>
      </p:sp>
      <p:sp>
        <p:nvSpPr>
          <p:cNvPr id="2" name="Rectangle 1"/>
          <p:cNvSpPr/>
          <p:nvPr/>
        </p:nvSpPr>
        <p:spPr>
          <a:xfrm>
            <a:off x="2743200" y="1673352"/>
            <a:ext cx="6172200" cy="1569660"/>
          </a:xfrm>
          <a:prstGeom prst="rect">
            <a:avLst/>
          </a:prstGeom>
        </p:spPr>
        <p:txBody>
          <a:bodyPr wrap="square">
            <a:spAutoFit/>
          </a:bodyPr>
          <a:lstStyle/>
          <a:p>
            <a:pPr marL="347663" lvl="1" indent="-347663" eaLnBrk="1" hangingPunct="1">
              <a:buClr>
                <a:srgbClr val="993300"/>
              </a:buClr>
              <a:buFont typeface="Wingdings" panose="05000000000000000000" pitchFamily="2" charset="2"/>
              <a:buChar char="§"/>
            </a:pPr>
            <a:r>
              <a:rPr lang="en-US" dirty="0">
                <a:solidFill>
                  <a:srgbClr val="020200"/>
                </a:solidFill>
                <a:latin typeface="Arial" charset="0"/>
              </a:rPr>
              <a:t>Many federal agencies, such as DHS have adopted NFPA standards.</a:t>
            </a:r>
          </a:p>
          <a:p>
            <a:pPr marL="347663" lvl="1" indent="-347663" eaLnBrk="1" hangingPunct="1">
              <a:buClr>
                <a:srgbClr val="993300"/>
              </a:buClr>
              <a:buFont typeface="Wingdings" panose="05000000000000000000" pitchFamily="2" charset="2"/>
              <a:buChar char="§"/>
            </a:pPr>
            <a:endParaRPr lang="en-US" dirty="0">
              <a:solidFill>
                <a:srgbClr val="020200"/>
              </a:solidFill>
              <a:latin typeface="Arial" charset="0"/>
            </a:endParaRPr>
          </a:p>
          <a:p>
            <a:pPr marL="347663" lvl="1" eaLnBrk="1" hangingPunct="1"/>
            <a:r>
              <a:rPr lang="en-US" dirty="0">
                <a:solidFill>
                  <a:srgbClr val="020200"/>
                </a:solidFill>
                <a:latin typeface="Arial" charset="0"/>
              </a:rPr>
              <a:t>www.nfpa.org</a:t>
            </a:r>
          </a:p>
        </p:txBody>
      </p:sp>
    </p:spTree>
    <p:extLst>
      <p:ext uri="{BB962C8B-B14F-4D97-AF65-F5344CB8AC3E}">
        <p14:creationId xmlns:p14="http://schemas.microsoft.com/office/powerpoint/2010/main" val="31568064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143000" y="228600"/>
            <a:ext cx="8001000" cy="800219"/>
          </a:xfrm>
        </p:spPr>
        <p:txBody>
          <a:bodyPr/>
          <a:lstStyle/>
          <a:p>
            <a:r>
              <a:rPr lang="en-US" b="1" dirty="0"/>
              <a:t>Parallel Standards</a:t>
            </a:r>
          </a:p>
        </p:txBody>
      </p:sp>
      <p:grpSp>
        <p:nvGrpSpPr>
          <p:cNvPr id="4" name="Group 3"/>
          <p:cNvGrpSpPr>
            <a:grpSpLocks/>
          </p:cNvGrpSpPr>
          <p:nvPr/>
        </p:nvGrpSpPr>
        <p:grpSpPr bwMode="auto">
          <a:xfrm rot="525280">
            <a:off x="2841168" y="2143651"/>
            <a:ext cx="2543176" cy="2834640"/>
            <a:chOff x="960" y="1663"/>
            <a:chExt cx="1602" cy="1741"/>
          </a:xfrm>
        </p:grpSpPr>
        <p:sp>
          <p:nvSpPr>
            <p:cNvPr id="5" name="Freeform 4"/>
            <p:cNvSpPr>
              <a:spLocks/>
            </p:cNvSpPr>
            <p:nvPr/>
          </p:nvSpPr>
          <p:spPr bwMode="auto">
            <a:xfrm>
              <a:off x="960" y="1663"/>
              <a:ext cx="1551" cy="1713"/>
            </a:xfrm>
            <a:custGeom>
              <a:avLst/>
              <a:gdLst>
                <a:gd name="T0" fmla="*/ 115 w 1551"/>
                <a:gd name="T1" fmla="*/ 0 h 1713"/>
                <a:gd name="T2" fmla="*/ 0 w 1551"/>
                <a:gd name="T3" fmla="*/ 182 h 1713"/>
                <a:gd name="T4" fmla="*/ 304 w 1551"/>
                <a:gd name="T5" fmla="*/ 1713 h 1713"/>
                <a:gd name="T6" fmla="*/ 1520 w 1551"/>
                <a:gd name="T7" fmla="*/ 1584 h 1713"/>
                <a:gd name="T8" fmla="*/ 1551 w 1551"/>
                <a:gd name="T9" fmla="*/ 1494 h 1713"/>
                <a:gd name="T10" fmla="*/ 1373 w 1551"/>
                <a:gd name="T11" fmla="*/ 30 h 1713"/>
                <a:gd name="T12" fmla="*/ 115 w 1551"/>
                <a:gd name="T13" fmla="*/ 0 h 1713"/>
                <a:gd name="T14" fmla="*/ 0 60000 65536"/>
                <a:gd name="T15" fmla="*/ 0 60000 65536"/>
                <a:gd name="T16" fmla="*/ 0 60000 65536"/>
                <a:gd name="T17" fmla="*/ 0 60000 65536"/>
                <a:gd name="T18" fmla="*/ 0 60000 65536"/>
                <a:gd name="T19" fmla="*/ 0 60000 65536"/>
                <a:gd name="T20" fmla="*/ 0 60000 65536"/>
                <a:gd name="T21" fmla="*/ 0 w 1551"/>
                <a:gd name="T22" fmla="*/ 0 h 1713"/>
                <a:gd name="T23" fmla="*/ 1551 w 1551"/>
                <a:gd name="T24" fmla="*/ 1713 h 1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1" h="1713">
                  <a:moveTo>
                    <a:pt x="115" y="0"/>
                  </a:moveTo>
                  <a:lnTo>
                    <a:pt x="0" y="182"/>
                  </a:lnTo>
                  <a:lnTo>
                    <a:pt x="304" y="1713"/>
                  </a:lnTo>
                  <a:lnTo>
                    <a:pt x="1520" y="1584"/>
                  </a:lnTo>
                  <a:lnTo>
                    <a:pt x="1551" y="1494"/>
                  </a:lnTo>
                  <a:lnTo>
                    <a:pt x="1373" y="30"/>
                  </a:lnTo>
                  <a:lnTo>
                    <a:pt x="115" y="0"/>
                  </a:lnTo>
                  <a:close/>
                </a:path>
              </a:pathLst>
            </a:custGeom>
            <a:solidFill>
              <a:srgbClr val="D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 name="Freeform 6"/>
            <p:cNvSpPr>
              <a:spLocks/>
            </p:cNvSpPr>
            <p:nvPr/>
          </p:nvSpPr>
          <p:spPr bwMode="auto">
            <a:xfrm>
              <a:off x="960" y="1663"/>
              <a:ext cx="1578" cy="1541"/>
            </a:xfrm>
            <a:custGeom>
              <a:avLst/>
              <a:gdLst>
                <a:gd name="T0" fmla="*/ 105 w 1578"/>
                <a:gd name="T1" fmla="*/ 0 h 1541"/>
                <a:gd name="T2" fmla="*/ 0 w 1578"/>
                <a:gd name="T3" fmla="*/ 176 h 1541"/>
                <a:gd name="T4" fmla="*/ 1323 w 1578"/>
                <a:gd name="T5" fmla="*/ 86 h 1541"/>
                <a:gd name="T6" fmla="*/ 1535 w 1578"/>
                <a:gd name="T7" fmla="*/ 1541 h 1541"/>
                <a:gd name="T8" fmla="*/ 1578 w 1578"/>
                <a:gd name="T9" fmla="*/ 1503 h 1541"/>
                <a:gd name="T10" fmla="*/ 1391 w 1578"/>
                <a:gd name="T11" fmla="*/ 21 h 1541"/>
                <a:gd name="T12" fmla="*/ 105 w 1578"/>
                <a:gd name="T13" fmla="*/ 0 h 1541"/>
                <a:gd name="T14" fmla="*/ 0 60000 65536"/>
                <a:gd name="T15" fmla="*/ 0 60000 65536"/>
                <a:gd name="T16" fmla="*/ 0 60000 65536"/>
                <a:gd name="T17" fmla="*/ 0 60000 65536"/>
                <a:gd name="T18" fmla="*/ 0 60000 65536"/>
                <a:gd name="T19" fmla="*/ 0 60000 65536"/>
                <a:gd name="T20" fmla="*/ 0 60000 65536"/>
                <a:gd name="T21" fmla="*/ 0 w 1578"/>
                <a:gd name="T22" fmla="*/ 0 h 1541"/>
                <a:gd name="T23" fmla="*/ 1578 w 1578"/>
                <a:gd name="T24" fmla="*/ 1541 h 15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8" h="1541">
                  <a:moveTo>
                    <a:pt x="105" y="0"/>
                  </a:moveTo>
                  <a:lnTo>
                    <a:pt x="0" y="176"/>
                  </a:lnTo>
                  <a:lnTo>
                    <a:pt x="1323" y="86"/>
                  </a:lnTo>
                  <a:lnTo>
                    <a:pt x="1535" y="1541"/>
                  </a:lnTo>
                  <a:lnTo>
                    <a:pt x="1578" y="1503"/>
                  </a:lnTo>
                  <a:lnTo>
                    <a:pt x="1391" y="21"/>
                  </a:lnTo>
                  <a:lnTo>
                    <a:pt x="105" y="0"/>
                  </a:lnTo>
                  <a:close/>
                </a:path>
              </a:pathLst>
            </a:custGeom>
            <a:solidFill>
              <a:srgbClr val="9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8" name="Freeform 7"/>
            <p:cNvSpPr>
              <a:spLocks/>
            </p:cNvSpPr>
            <p:nvPr/>
          </p:nvSpPr>
          <p:spPr bwMode="auto">
            <a:xfrm>
              <a:off x="1152" y="1663"/>
              <a:ext cx="1336" cy="1527"/>
            </a:xfrm>
            <a:custGeom>
              <a:avLst/>
              <a:gdLst>
                <a:gd name="T0" fmla="*/ 22 w 1336"/>
                <a:gd name="T1" fmla="*/ 64 h 1527"/>
                <a:gd name="T2" fmla="*/ 25 w 1336"/>
                <a:gd name="T3" fmla="*/ 64 h 1527"/>
                <a:gd name="T4" fmla="*/ 35 w 1336"/>
                <a:gd name="T5" fmla="*/ 64 h 1527"/>
                <a:gd name="T6" fmla="*/ 49 w 1336"/>
                <a:gd name="T7" fmla="*/ 63 h 1527"/>
                <a:gd name="T8" fmla="*/ 70 w 1336"/>
                <a:gd name="T9" fmla="*/ 63 h 1527"/>
                <a:gd name="T10" fmla="*/ 94 w 1336"/>
                <a:gd name="T11" fmla="*/ 62 h 1527"/>
                <a:gd name="T12" fmla="*/ 124 w 1336"/>
                <a:gd name="T13" fmla="*/ 60 h 1527"/>
                <a:gd name="T14" fmla="*/ 159 w 1336"/>
                <a:gd name="T15" fmla="*/ 59 h 1527"/>
                <a:gd name="T16" fmla="*/ 196 w 1336"/>
                <a:gd name="T17" fmla="*/ 58 h 1527"/>
                <a:gd name="T18" fmla="*/ 236 w 1336"/>
                <a:gd name="T19" fmla="*/ 56 h 1527"/>
                <a:gd name="T20" fmla="*/ 280 w 1336"/>
                <a:gd name="T21" fmla="*/ 55 h 1527"/>
                <a:gd name="T22" fmla="*/ 327 w 1336"/>
                <a:gd name="T23" fmla="*/ 53 h 1527"/>
                <a:gd name="T24" fmla="*/ 374 w 1336"/>
                <a:gd name="T25" fmla="*/ 51 h 1527"/>
                <a:gd name="T26" fmla="*/ 425 w 1336"/>
                <a:gd name="T27" fmla="*/ 49 h 1527"/>
                <a:gd name="T28" fmla="*/ 476 w 1336"/>
                <a:gd name="T29" fmla="*/ 47 h 1527"/>
                <a:gd name="T30" fmla="*/ 528 w 1336"/>
                <a:gd name="T31" fmla="*/ 45 h 1527"/>
                <a:gd name="T32" fmla="*/ 581 w 1336"/>
                <a:gd name="T33" fmla="*/ 42 h 1527"/>
                <a:gd name="T34" fmla="*/ 634 w 1336"/>
                <a:gd name="T35" fmla="*/ 40 h 1527"/>
                <a:gd name="T36" fmla="*/ 687 w 1336"/>
                <a:gd name="T37" fmla="*/ 37 h 1527"/>
                <a:gd name="T38" fmla="*/ 738 w 1336"/>
                <a:gd name="T39" fmla="*/ 36 h 1527"/>
                <a:gd name="T40" fmla="*/ 790 w 1336"/>
                <a:gd name="T41" fmla="*/ 32 h 1527"/>
                <a:gd name="T42" fmla="*/ 839 w 1336"/>
                <a:gd name="T43" fmla="*/ 29 h 1527"/>
                <a:gd name="T44" fmla="*/ 887 w 1336"/>
                <a:gd name="T45" fmla="*/ 27 h 1527"/>
                <a:gd name="T46" fmla="*/ 932 w 1336"/>
                <a:gd name="T47" fmla="*/ 24 h 1527"/>
                <a:gd name="T48" fmla="*/ 975 w 1336"/>
                <a:gd name="T49" fmla="*/ 22 h 1527"/>
                <a:gd name="T50" fmla="*/ 1015 w 1336"/>
                <a:gd name="T51" fmla="*/ 19 h 1527"/>
                <a:gd name="T52" fmla="*/ 1051 w 1336"/>
                <a:gd name="T53" fmla="*/ 17 h 1527"/>
                <a:gd name="T54" fmla="*/ 1083 w 1336"/>
                <a:gd name="T55" fmla="*/ 14 h 1527"/>
                <a:gd name="T56" fmla="*/ 1110 w 1336"/>
                <a:gd name="T57" fmla="*/ 10 h 1527"/>
                <a:gd name="T58" fmla="*/ 1133 w 1336"/>
                <a:gd name="T59" fmla="*/ 8 h 1527"/>
                <a:gd name="T60" fmla="*/ 1153 w 1336"/>
                <a:gd name="T61" fmla="*/ 5 h 1527"/>
                <a:gd name="T62" fmla="*/ 1166 w 1336"/>
                <a:gd name="T63" fmla="*/ 2 h 1527"/>
                <a:gd name="T64" fmla="*/ 1172 w 1336"/>
                <a:gd name="T65" fmla="*/ 0 h 1527"/>
                <a:gd name="T66" fmla="*/ 1336 w 1336"/>
                <a:gd name="T67" fmla="*/ 1527 h 1527"/>
                <a:gd name="T68" fmla="*/ 1130 w 1336"/>
                <a:gd name="T69" fmla="*/ 37 h 1527"/>
                <a:gd name="T70" fmla="*/ 0 w 1336"/>
                <a:gd name="T71" fmla="*/ 109 h 1527"/>
                <a:gd name="T72" fmla="*/ 22 w 1336"/>
                <a:gd name="T73" fmla="*/ 64 h 15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6"/>
                <a:gd name="T112" fmla="*/ 0 h 1527"/>
                <a:gd name="T113" fmla="*/ 1336 w 1336"/>
                <a:gd name="T114" fmla="*/ 1527 h 15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6" h="1527">
                  <a:moveTo>
                    <a:pt x="22" y="64"/>
                  </a:moveTo>
                  <a:lnTo>
                    <a:pt x="25" y="64"/>
                  </a:lnTo>
                  <a:lnTo>
                    <a:pt x="35" y="64"/>
                  </a:lnTo>
                  <a:lnTo>
                    <a:pt x="49" y="63"/>
                  </a:lnTo>
                  <a:lnTo>
                    <a:pt x="70" y="63"/>
                  </a:lnTo>
                  <a:lnTo>
                    <a:pt x="94" y="62"/>
                  </a:lnTo>
                  <a:lnTo>
                    <a:pt x="124" y="60"/>
                  </a:lnTo>
                  <a:lnTo>
                    <a:pt x="159" y="59"/>
                  </a:lnTo>
                  <a:lnTo>
                    <a:pt x="196" y="58"/>
                  </a:lnTo>
                  <a:lnTo>
                    <a:pt x="236" y="56"/>
                  </a:lnTo>
                  <a:lnTo>
                    <a:pt x="280" y="55"/>
                  </a:lnTo>
                  <a:lnTo>
                    <a:pt x="327" y="53"/>
                  </a:lnTo>
                  <a:lnTo>
                    <a:pt x="374" y="51"/>
                  </a:lnTo>
                  <a:lnTo>
                    <a:pt x="425" y="49"/>
                  </a:lnTo>
                  <a:lnTo>
                    <a:pt x="476" y="47"/>
                  </a:lnTo>
                  <a:lnTo>
                    <a:pt x="528" y="45"/>
                  </a:lnTo>
                  <a:lnTo>
                    <a:pt x="581" y="42"/>
                  </a:lnTo>
                  <a:lnTo>
                    <a:pt x="634" y="40"/>
                  </a:lnTo>
                  <a:lnTo>
                    <a:pt x="687" y="37"/>
                  </a:lnTo>
                  <a:lnTo>
                    <a:pt x="738" y="36"/>
                  </a:lnTo>
                  <a:lnTo>
                    <a:pt x="790" y="32"/>
                  </a:lnTo>
                  <a:lnTo>
                    <a:pt x="839" y="29"/>
                  </a:lnTo>
                  <a:lnTo>
                    <a:pt x="887" y="27"/>
                  </a:lnTo>
                  <a:lnTo>
                    <a:pt x="932" y="24"/>
                  </a:lnTo>
                  <a:lnTo>
                    <a:pt x="975" y="22"/>
                  </a:lnTo>
                  <a:lnTo>
                    <a:pt x="1015" y="19"/>
                  </a:lnTo>
                  <a:lnTo>
                    <a:pt x="1051" y="17"/>
                  </a:lnTo>
                  <a:lnTo>
                    <a:pt x="1083" y="14"/>
                  </a:lnTo>
                  <a:lnTo>
                    <a:pt x="1110" y="10"/>
                  </a:lnTo>
                  <a:lnTo>
                    <a:pt x="1133" y="8"/>
                  </a:lnTo>
                  <a:lnTo>
                    <a:pt x="1153" y="5"/>
                  </a:lnTo>
                  <a:lnTo>
                    <a:pt x="1166" y="2"/>
                  </a:lnTo>
                  <a:lnTo>
                    <a:pt x="1172" y="0"/>
                  </a:lnTo>
                  <a:lnTo>
                    <a:pt x="1336" y="1527"/>
                  </a:lnTo>
                  <a:lnTo>
                    <a:pt x="1130" y="37"/>
                  </a:lnTo>
                  <a:lnTo>
                    <a:pt x="0" y="109"/>
                  </a:lnTo>
                  <a:lnTo>
                    <a:pt x="22"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 name="Freeform 8"/>
            <p:cNvSpPr>
              <a:spLocks/>
            </p:cNvSpPr>
            <p:nvPr/>
          </p:nvSpPr>
          <p:spPr bwMode="auto">
            <a:xfrm>
              <a:off x="1672" y="2116"/>
              <a:ext cx="60" cy="91"/>
            </a:xfrm>
            <a:custGeom>
              <a:avLst/>
              <a:gdLst>
                <a:gd name="T0" fmla="*/ 0 w 60"/>
                <a:gd name="T1" fmla="*/ 0 h 91"/>
                <a:gd name="T2" fmla="*/ 2 w 60"/>
                <a:gd name="T3" fmla="*/ 0 h 91"/>
                <a:gd name="T4" fmla="*/ 9 w 60"/>
                <a:gd name="T5" fmla="*/ 1 h 91"/>
                <a:gd name="T6" fmla="*/ 18 w 60"/>
                <a:gd name="T7" fmla="*/ 4 h 91"/>
                <a:gd name="T8" fmla="*/ 25 w 60"/>
                <a:gd name="T9" fmla="*/ 10 h 91"/>
                <a:gd name="T10" fmla="*/ 33 w 60"/>
                <a:gd name="T11" fmla="*/ 20 h 91"/>
                <a:gd name="T12" fmla="*/ 37 w 60"/>
                <a:gd name="T13" fmla="*/ 37 h 91"/>
                <a:gd name="T14" fmla="*/ 36 w 60"/>
                <a:gd name="T15" fmla="*/ 60 h 91"/>
                <a:gd name="T16" fmla="*/ 27 w 60"/>
                <a:gd name="T17" fmla="*/ 91 h 91"/>
                <a:gd name="T18" fmla="*/ 55 w 60"/>
                <a:gd name="T19" fmla="*/ 91 h 91"/>
                <a:gd name="T20" fmla="*/ 56 w 60"/>
                <a:gd name="T21" fmla="*/ 87 h 91"/>
                <a:gd name="T22" fmla="*/ 58 w 60"/>
                <a:gd name="T23" fmla="*/ 76 h 91"/>
                <a:gd name="T24" fmla="*/ 60 w 60"/>
                <a:gd name="T25" fmla="*/ 60 h 91"/>
                <a:gd name="T26" fmla="*/ 59 w 60"/>
                <a:gd name="T27" fmla="*/ 44 h 91"/>
                <a:gd name="T28" fmla="*/ 54 w 60"/>
                <a:gd name="T29" fmla="*/ 27 h 91"/>
                <a:gd name="T30" fmla="*/ 43 w 60"/>
                <a:gd name="T31" fmla="*/ 11 h 91"/>
                <a:gd name="T32" fmla="*/ 27 w 60"/>
                <a:gd name="T33" fmla="*/ 2 h 91"/>
                <a:gd name="T34" fmla="*/ 0 w 60"/>
                <a:gd name="T35" fmla="*/ 0 h 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91"/>
                <a:gd name="T56" fmla="*/ 60 w 60"/>
                <a:gd name="T57" fmla="*/ 91 h 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91">
                  <a:moveTo>
                    <a:pt x="0" y="0"/>
                  </a:moveTo>
                  <a:lnTo>
                    <a:pt x="2" y="0"/>
                  </a:lnTo>
                  <a:lnTo>
                    <a:pt x="9" y="1"/>
                  </a:lnTo>
                  <a:lnTo>
                    <a:pt x="18" y="4"/>
                  </a:lnTo>
                  <a:lnTo>
                    <a:pt x="25" y="10"/>
                  </a:lnTo>
                  <a:lnTo>
                    <a:pt x="33" y="20"/>
                  </a:lnTo>
                  <a:lnTo>
                    <a:pt x="37" y="37"/>
                  </a:lnTo>
                  <a:lnTo>
                    <a:pt x="36" y="60"/>
                  </a:lnTo>
                  <a:lnTo>
                    <a:pt x="27" y="91"/>
                  </a:lnTo>
                  <a:lnTo>
                    <a:pt x="55" y="91"/>
                  </a:lnTo>
                  <a:lnTo>
                    <a:pt x="56" y="87"/>
                  </a:lnTo>
                  <a:lnTo>
                    <a:pt x="58" y="76"/>
                  </a:lnTo>
                  <a:lnTo>
                    <a:pt x="60" y="60"/>
                  </a:lnTo>
                  <a:lnTo>
                    <a:pt x="59" y="44"/>
                  </a:lnTo>
                  <a:lnTo>
                    <a:pt x="54" y="27"/>
                  </a:lnTo>
                  <a:lnTo>
                    <a:pt x="43" y="11"/>
                  </a:lnTo>
                  <a:lnTo>
                    <a:pt x="27" y="2"/>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 name="Freeform 9"/>
            <p:cNvSpPr>
              <a:spLocks/>
            </p:cNvSpPr>
            <p:nvPr/>
          </p:nvSpPr>
          <p:spPr bwMode="auto">
            <a:xfrm>
              <a:off x="960" y="1903"/>
              <a:ext cx="314" cy="1501"/>
            </a:xfrm>
            <a:custGeom>
              <a:avLst/>
              <a:gdLst>
                <a:gd name="T0" fmla="*/ 0 w 314"/>
                <a:gd name="T1" fmla="*/ 0 h 1501"/>
                <a:gd name="T2" fmla="*/ 201 w 314"/>
                <a:gd name="T3" fmla="*/ 962 h 1501"/>
                <a:gd name="T4" fmla="*/ 205 w 314"/>
                <a:gd name="T5" fmla="*/ 985 h 1501"/>
                <a:gd name="T6" fmla="*/ 217 w 314"/>
                <a:gd name="T7" fmla="*/ 1047 h 1501"/>
                <a:gd name="T8" fmla="*/ 232 w 314"/>
                <a:gd name="T9" fmla="*/ 1133 h 1501"/>
                <a:gd name="T10" fmla="*/ 250 w 314"/>
                <a:gd name="T11" fmla="*/ 1232 h 1501"/>
                <a:gd name="T12" fmla="*/ 270 w 314"/>
                <a:gd name="T13" fmla="*/ 1331 h 1501"/>
                <a:gd name="T14" fmla="*/ 289 w 314"/>
                <a:gd name="T15" fmla="*/ 1417 h 1501"/>
                <a:gd name="T16" fmla="*/ 303 w 314"/>
                <a:gd name="T17" fmla="*/ 1478 h 1501"/>
                <a:gd name="T18" fmla="*/ 314 w 314"/>
                <a:gd name="T19" fmla="*/ 1501 h 1501"/>
                <a:gd name="T20" fmla="*/ 303 w 314"/>
                <a:gd name="T21" fmla="*/ 1439 h 1501"/>
                <a:gd name="T22" fmla="*/ 289 w 314"/>
                <a:gd name="T23" fmla="*/ 1358 h 1501"/>
                <a:gd name="T24" fmla="*/ 272 w 314"/>
                <a:gd name="T25" fmla="*/ 1263 h 1501"/>
                <a:gd name="T26" fmla="*/ 253 w 314"/>
                <a:gd name="T27" fmla="*/ 1153 h 1501"/>
                <a:gd name="T28" fmla="*/ 232 w 314"/>
                <a:gd name="T29" fmla="*/ 1036 h 1501"/>
                <a:gd name="T30" fmla="*/ 210 w 314"/>
                <a:gd name="T31" fmla="*/ 912 h 1501"/>
                <a:gd name="T32" fmla="*/ 187 w 314"/>
                <a:gd name="T33" fmla="*/ 784 h 1501"/>
                <a:gd name="T34" fmla="*/ 163 w 314"/>
                <a:gd name="T35" fmla="*/ 656 h 1501"/>
                <a:gd name="T36" fmla="*/ 138 w 314"/>
                <a:gd name="T37" fmla="*/ 531 h 1501"/>
                <a:gd name="T38" fmla="*/ 115 w 314"/>
                <a:gd name="T39" fmla="*/ 413 h 1501"/>
                <a:gd name="T40" fmla="*/ 92 w 314"/>
                <a:gd name="T41" fmla="*/ 303 h 1501"/>
                <a:gd name="T42" fmla="*/ 70 w 314"/>
                <a:gd name="T43" fmla="*/ 205 h 1501"/>
                <a:gd name="T44" fmla="*/ 49 w 314"/>
                <a:gd name="T45" fmla="*/ 123 h 1501"/>
                <a:gd name="T46" fmla="*/ 30 w 314"/>
                <a:gd name="T47" fmla="*/ 60 h 1501"/>
                <a:gd name="T48" fmla="*/ 14 w 314"/>
                <a:gd name="T49" fmla="*/ 18 h 1501"/>
                <a:gd name="T50" fmla="*/ 0 w 314"/>
                <a:gd name="T51" fmla="*/ 0 h 15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4"/>
                <a:gd name="T79" fmla="*/ 0 h 1501"/>
                <a:gd name="T80" fmla="*/ 314 w 314"/>
                <a:gd name="T81" fmla="*/ 1501 h 150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4" h="1501">
                  <a:moveTo>
                    <a:pt x="0" y="0"/>
                  </a:moveTo>
                  <a:lnTo>
                    <a:pt x="201" y="962"/>
                  </a:lnTo>
                  <a:lnTo>
                    <a:pt x="205" y="985"/>
                  </a:lnTo>
                  <a:lnTo>
                    <a:pt x="217" y="1047"/>
                  </a:lnTo>
                  <a:lnTo>
                    <a:pt x="232" y="1133"/>
                  </a:lnTo>
                  <a:lnTo>
                    <a:pt x="250" y="1232"/>
                  </a:lnTo>
                  <a:lnTo>
                    <a:pt x="270" y="1331"/>
                  </a:lnTo>
                  <a:lnTo>
                    <a:pt x="289" y="1417"/>
                  </a:lnTo>
                  <a:lnTo>
                    <a:pt x="303" y="1478"/>
                  </a:lnTo>
                  <a:lnTo>
                    <a:pt x="314" y="1501"/>
                  </a:lnTo>
                  <a:lnTo>
                    <a:pt x="303" y="1439"/>
                  </a:lnTo>
                  <a:lnTo>
                    <a:pt x="289" y="1358"/>
                  </a:lnTo>
                  <a:lnTo>
                    <a:pt x="272" y="1263"/>
                  </a:lnTo>
                  <a:lnTo>
                    <a:pt x="253" y="1153"/>
                  </a:lnTo>
                  <a:lnTo>
                    <a:pt x="232" y="1036"/>
                  </a:lnTo>
                  <a:lnTo>
                    <a:pt x="210" y="912"/>
                  </a:lnTo>
                  <a:lnTo>
                    <a:pt x="187" y="784"/>
                  </a:lnTo>
                  <a:lnTo>
                    <a:pt x="163" y="656"/>
                  </a:lnTo>
                  <a:lnTo>
                    <a:pt x="138" y="531"/>
                  </a:lnTo>
                  <a:lnTo>
                    <a:pt x="115" y="413"/>
                  </a:lnTo>
                  <a:lnTo>
                    <a:pt x="92" y="303"/>
                  </a:lnTo>
                  <a:lnTo>
                    <a:pt x="70" y="205"/>
                  </a:lnTo>
                  <a:lnTo>
                    <a:pt x="49" y="123"/>
                  </a:lnTo>
                  <a:lnTo>
                    <a:pt x="30" y="60"/>
                  </a:lnTo>
                  <a:lnTo>
                    <a:pt x="14"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1" name="Freeform 10"/>
            <p:cNvSpPr>
              <a:spLocks/>
            </p:cNvSpPr>
            <p:nvPr/>
          </p:nvSpPr>
          <p:spPr bwMode="auto">
            <a:xfrm>
              <a:off x="960" y="1711"/>
              <a:ext cx="1344" cy="101"/>
            </a:xfrm>
            <a:custGeom>
              <a:avLst/>
              <a:gdLst>
                <a:gd name="T0" fmla="*/ 0 w 1344"/>
                <a:gd name="T1" fmla="*/ 100 h 101"/>
                <a:gd name="T2" fmla="*/ 7 w 1344"/>
                <a:gd name="T3" fmla="*/ 96 h 101"/>
                <a:gd name="T4" fmla="*/ 24 w 1344"/>
                <a:gd name="T5" fmla="*/ 92 h 101"/>
                <a:gd name="T6" fmla="*/ 52 w 1344"/>
                <a:gd name="T7" fmla="*/ 88 h 101"/>
                <a:gd name="T8" fmla="*/ 89 w 1344"/>
                <a:gd name="T9" fmla="*/ 84 h 101"/>
                <a:gd name="T10" fmla="*/ 136 w 1344"/>
                <a:gd name="T11" fmla="*/ 79 h 101"/>
                <a:gd name="T12" fmla="*/ 189 w 1344"/>
                <a:gd name="T13" fmla="*/ 74 h 101"/>
                <a:gd name="T14" fmla="*/ 248 w 1344"/>
                <a:gd name="T15" fmla="*/ 69 h 101"/>
                <a:gd name="T16" fmla="*/ 314 w 1344"/>
                <a:gd name="T17" fmla="*/ 64 h 101"/>
                <a:gd name="T18" fmla="*/ 384 w 1344"/>
                <a:gd name="T19" fmla="*/ 58 h 101"/>
                <a:gd name="T20" fmla="*/ 457 w 1344"/>
                <a:gd name="T21" fmla="*/ 53 h 101"/>
                <a:gd name="T22" fmla="*/ 533 w 1344"/>
                <a:gd name="T23" fmla="*/ 48 h 101"/>
                <a:gd name="T24" fmla="*/ 611 w 1344"/>
                <a:gd name="T25" fmla="*/ 42 h 101"/>
                <a:gd name="T26" fmla="*/ 690 w 1344"/>
                <a:gd name="T27" fmla="*/ 37 h 101"/>
                <a:gd name="T28" fmla="*/ 767 w 1344"/>
                <a:gd name="T29" fmla="*/ 31 h 101"/>
                <a:gd name="T30" fmla="*/ 843 w 1344"/>
                <a:gd name="T31" fmla="*/ 26 h 101"/>
                <a:gd name="T32" fmla="*/ 921 w 1344"/>
                <a:gd name="T33" fmla="*/ 21 h 101"/>
                <a:gd name="T34" fmla="*/ 1002 w 1344"/>
                <a:gd name="T35" fmla="*/ 16 h 101"/>
                <a:gd name="T36" fmla="*/ 1082 w 1344"/>
                <a:gd name="T37" fmla="*/ 11 h 101"/>
                <a:gd name="T38" fmla="*/ 1157 w 1344"/>
                <a:gd name="T39" fmla="*/ 6 h 101"/>
                <a:gd name="T40" fmla="*/ 1224 w 1344"/>
                <a:gd name="T41" fmla="*/ 2 h 101"/>
                <a:gd name="T42" fmla="*/ 1278 w 1344"/>
                <a:gd name="T43" fmla="*/ 0 h 101"/>
                <a:gd name="T44" fmla="*/ 1319 w 1344"/>
                <a:gd name="T45" fmla="*/ 3 h 101"/>
                <a:gd name="T46" fmla="*/ 1341 w 1344"/>
                <a:gd name="T47" fmla="*/ 8 h 101"/>
                <a:gd name="T48" fmla="*/ 1340 w 1344"/>
                <a:gd name="T49" fmla="*/ 12 h 101"/>
                <a:gd name="T50" fmla="*/ 1310 w 1344"/>
                <a:gd name="T51" fmla="*/ 15 h 101"/>
                <a:gd name="T52" fmla="*/ 1256 w 1344"/>
                <a:gd name="T53" fmla="*/ 18 h 101"/>
                <a:gd name="T54" fmla="*/ 1180 w 1344"/>
                <a:gd name="T55" fmla="*/ 24 h 101"/>
                <a:gd name="T56" fmla="*/ 1087 w 1344"/>
                <a:gd name="T57" fmla="*/ 29 h 101"/>
                <a:gd name="T58" fmla="*/ 979 w 1344"/>
                <a:gd name="T59" fmla="*/ 37 h 101"/>
                <a:gd name="T60" fmla="*/ 861 w 1344"/>
                <a:gd name="T61" fmla="*/ 44 h 101"/>
                <a:gd name="T62" fmla="*/ 739 w 1344"/>
                <a:gd name="T63" fmla="*/ 53 h 101"/>
                <a:gd name="T64" fmla="*/ 613 w 1344"/>
                <a:gd name="T65" fmla="*/ 61 h 101"/>
                <a:gd name="T66" fmla="*/ 489 w 1344"/>
                <a:gd name="T67" fmla="*/ 70 h 101"/>
                <a:gd name="T68" fmla="*/ 372 w 1344"/>
                <a:gd name="T69" fmla="*/ 78 h 101"/>
                <a:gd name="T70" fmla="*/ 264 w 1344"/>
                <a:gd name="T71" fmla="*/ 84 h 101"/>
                <a:gd name="T72" fmla="*/ 169 w 1344"/>
                <a:gd name="T73" fmla="*/ 91 h 101"/>
                <a:gd name="T74" fmla="*/ 92 w 1344"/>
                <a:gd name="T75" fmla="*/ 96 h 101"/>
                <a:gd name="T76" fmla="*/ 36 w 1344"/>
                <a:gd name="T77" fmla="*/ 100 h 101"/>
                <a:gd name="T78" fmla="*/ 7 w 1344"/>
                <a:gd name="T79" fmla="*/ 101 h 1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44"/>
                <a:gd name="T121" fmla="*/ 0 h 101"/>
                <a:gd name="T122" fmla="*/ 1344 w 1344"/>
                <a:gd name="T123" fmla="*/ 101 h 1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44" h="101">
                  <a:moveTo>
                    <a:pt x="2" y="101"/>
                  </a:moveTo>
                  <a:lnTo>
                    <a:pt x="0" y="100"/>
                  </a:lnTo>
                  <a:lnTo>
                    <a:pt x="2" y="98"/>
                  </a:lnTo>
                  <a:lnTo>
                    <a:pt x="7" y="96"/>
                  </a:lnTo>
                  <a:lnTo>
                    <a:pt x="13" y="94"/>
                  </a:lnTo>
                  <a:lnTo>
                    <a:pt x="24" y="92"/>
                  </a:lnTo>
                  <a:lnTo>
                    <a:pt x="36" y="91"/>
                  </a:lnTo>
                  <a:lnTo>
                    <a:pt x="52" y="88"/>
                  </a:lnTo>
                  <a:lnTo>
                    <a:pt x="70" y="87"/>
                  </a:lnTo>
                  <a:lnTo>
                    <a:pt x="89" y="84"/>
                  </a:lnTo>
                  <a:lnTo>
                    <a:pt x="111" y="82"/>
                  </a:lnTo>
                  <a:lnTo>
                    <a:pt x="136" y="79"/>
                  </a:lnTo>
                  <a:lnTo>
                    <a:pt x="162" y="76"/>
                  </a:lnTo>
                  <a:lnTo>
                    <a:pt x="189" y="74"/>
                  </a:lnTo>
                  <a:lnTo>
                    <a:pt x="218" y="71"/>
                  </a:lnTo>
                  <a:lnTo>
                    <a:pt x="248" y="69"/>
                  </a:lnTo>
                  <a:lnTo>
                    <a:pt x="280" y="66"/>
                  </a:lnTo>
                  <a:lnTo>
                    <a:pt x="314" y="64"/>
                  </a:lnTo>
                  <a:lnTo>
                    <a:pt x="349" y="61"/>
                  </a:lnTo>
                  <a:lnTo>
                    <a:pt x="384" y="58"/>
                  </a:lnTo>
                  <a:lnTo>
                    <a:pt x="421" y="56"/>
                  </a:lnTo>
                  <a:lnTo>
                    <a:pt x="457" y="53"/>
                  </a:lnTo>
                  <a:lnTo>
                    <a:pt x="496" y="51"/>
                  </a:lnTo>
                  <a:lnTo>
                    <a:pt x="533" y="48"/>
                  </a:lnTo>
                  <a:lnTo>
                    <a:pt x="572" y="46"/>
                  </a:lnTo>
                  <a:lnTo>
                    <a:pt x="611" y="42"/>
                  </a:lnTo>
                  <a:lnTo>
                    <a:pt x="651" y="39"/>
                  </a:lnTo>
                  <a:lnTo>
                    <a:pt x="690" y="37"/>
                  </a:lnTo>
                  <a:lnTo>
                    <a:pt x="728" y="34"/>
                  </a:lnTo>
                  <a:lnTo>
                    <a:pt x="767" y="31"/>
                  </a:lnTo>
                  <a:lnTo>
                    <a:pt x="806" y="29"/>
                  </a:lnTo>
                  <a:lnTo>
                    <a:pt x="843" y="26"/>
                  </a:lnTo>
                  <a:lnTo>
                    <a:pt x="881" y="24"/>
                  </a:lnTo>
                  <a:lnTo>
                    <a:pt x="921" y="21"/>
                  </a:lnTo>
                  <a:lnTo>
                    <a:pt x="961" y="18"/>
                  </a:lnTo>
                  <a:lnTo>
                    <a:pt x="1002" y="16"/>
                  </a:lnTo>
                  <a:lnTo>
                    <a:pt x="1042" y="13"/>
                  </a:lnTo>
                  <a:lnTo>
                    <a:pt x="1082" y="11"/>
                  </a:lnTo>
                  <a:lnTo>
                    <a:pt x="1119" y="8"/>
                  </a:lnTo>
                  <a:lnTo>
                    <a:pt x="1157" y="6"/>
                  </a:lnTo>
                  <a:lnTo>
                    <a:pt x="1192" y="4"/>
                  </a:lnTo>
                  <a:lnTo>
                    <a:pt x="1224" y="2"/>
                  </a:lnTo>
                  <a:lnTo>
                    <a:pt x="1252" y="2"/>
                  </a:lnTo>
                  <a:lnTo>
                    <a:pt x="1278" y="0"/>
                  </a:lnTo>
                  <a:lnTo>
                    <a:pt x="1301" y="2"/>
                  </a:lnTo>
                  <a:lnTo>
                    <a:pt x="1319" y="3"/>
                  </a:lnTo>
                  <a:lnTo>
                    <a:pt x="1332" y="4"/>
                  </a:lnTo>
                  <a:lnTo>
                    <a:pt x="1341" y="8"/>
                  </a:lnTo>
                  <a:lnTo>
                    <a:pt x="1344" y="12"/>
                  </a:lnTo>
                  <a:lnTo>
                    <a:pt x="1340" y="12"/>
                  </a:lnTo>
                  <a:lnTo>
                    <a:pt x="1328" y="13"/>
                  </a:lnTo>
                  <a:lnTo>
                    <a:pt x="1310" y="15"/>
                  </a:lnTo>
                  <a:lnTo>
                    <a:pt x="1287" y="16"/>
                  </a:lnTo>
                  <a:lnTo>
                    <a:pt x="1256" y="18"/>
                  </a:lnTo>
                  <a:lnTo>
                    <a:pt x="1221" y="20"/>
                  </a:lnTo>
                  <a:lnTo>
                    <a:pt x="1180" y="24"/>
                  </a:lnTo>
                  <a:lnTo>
                    <a:pt x="1135" y="26"/>
                  </a:lnTo>
                  <a:lnTo>
                    <a:pt x="1087" y="29"/>
                  </a:lnTo>
                  <a:lnTo>
                    <a:pt x="1034" y="33"/>
                  </a:lnTo>
                  <a:lnTo>
                    <a:pt x="979" y="37"/>
                  </a:lnTo>
                  <a:lnTo>
                    <a:pt x="922" y="40"/>
                  </a:lnTo>
                  <a:lnTo>
                    <a:pt x="861" y="44"/>
                  </a:lnTo>
                  <a:lnTo>
                    <a:pt x="801" y="48"/>
                  </a:lnTo>
                  <a:lnTo>
                    <a:pt x="739" y="53"/>
                  </a:lnTo>
                  <a:lnTo>
                    <a:pt x="675" y="57"/>
                  </a:lnTo>
                  <a:lnTo>
                    <a:pt x="613" y="61"/>
                  </a:lnTo>
                  <a:lnTo>
                    <a:pt x="550" y="65"/>
                  </a:lnTo>
                  <a:lnTo>
                    <a:pt x="489" y="70"/>
                  </a:lnTo>
                  <a:lnTo>
                    <a:pt x="430" y="74"/>
                  </a:lnTo>
                  <a:lnTo>
                    <a:pt x="372" y="78"/>
                  </a:lnTo>
                  <a:lnTo>
                    <a:pt x="317" y="80"/>
                  </a:lnTo>
                  <a:lnTo>
                    <a:pt x="264" y="84"/>
                  </a:lnTo>
                  <a:lnTo>
                    <a:pt x="215" y="88"/>
                  </a:lnTo>
                  <a:lnTo>
                    <a:pt x="169" y="91"/>
                  </a:lnTo>
                  <a:lnTo>
                    <a:pt x="128" y="93"/>
                  </a:lnTo>
                  <a:lnTo>
                    <a:pt x="92" y="96"/>
                  </a:lnTo>
                  <a:lnTo>
                    <a:pt x="61" y="97"/>
                  </a:lnTo>
                  <a:lnTo>
                    <a:pt x="36" y="100"/>
                  </a:lnTo>
                  <a:lnTo>
                    <a:pt x="18" y="100"/>
                  </a:lnTo>
                  <a:lnTo>
                    <a:pt x="7" y="101"/>
                  </a:lnTo>
                  <a:lnTo>
                    <a:pt x="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2" name="Freeform 11"/>
            <p:cNvSpPr>
              <a:spLocks/>
            </p:cNvSpPr>
            <p:nvPr/>
          </p:nvSpPr>
          <p:spPr bwMode="auto">
            <a:xfrm>
              <a:off x="1344" y="1759"/>
              <a:ext cx="1218" cy="1622"/>
            </a:xfrm>
            <a:custGeom>
              <a:avLst/>
              <a:gdLst>
                <a:gd name="T0" fmla="*/ 3 w 1218"/>
                <a:gd name="T1" fmla="*/ 1622 h 1622"/>
                <a:gd name="T2" fmla="*/ 25 w 1218"/>
                <a:gd name="T3" fmla="*/ 1618 h 1622"/>
                <a:gd name="T4" fmla="*/ 66 w 1218"/>
                <a:gd name="T5" fmla="*/ 1613 h 1622"/>
                <a:gd name="T6" fmla="*/ 123 w 1218"/>
                <a:gd name="T7" fmla="*/ 1604 h 1622"/>
                <a:gd name="T8" fmla="*/ 194 w 1218"/>
                <a:gd name="T9" fmla="*/ 1594 h 1622"/>
                <a:gd name="T10" fmla="*/ 278 w 1218"/>
                <a:gd name="T11" fmla="*/ 1582 h 1622"/>
                <a:gd name="T12" fmla="*/ 369 w 1218"/>
                <a:gd name="T13" fmla="*/ 1569 h 1622"/>
                <a:gd name="T14" fmla="*/ 469 w 1218"/>
                <a:gd name="T15" fmla="*/ 1556 h 1622"/>
                <a:gd name="T16" fmla="*/ 572 w 1218"/>
                <a:gd name="T17" fmla="*/ 1542 h 1622"/>
                <a:gd name="T18" fmla="*/ 676 w 1218"/>
                <a:gd name="T19" fmla="*/ 1528 h 1622"/>
                <a:gd name="T20" fmla="*/ 780 w 1218"/>
                <a:gd name="T21" fmla="*/ 1515 h 1622"/>
                <a:gd name="T22" fmla="*/ 879 w 1218"/>
                <a:gd name="T23" fmla="*/ 1504 h 1622"/>
                <a:gd name="T24" fmla="*/ 973 w 1218"/>
                <a:gd name="T25" fmla="*/ 1492 h 1622"/>
                <a:gd name="T26" fmla="*/ 1058 w 1218"/>
                <a:gd name="T27" fmla="*/ 1483 h 1622"/>
                <a:gd name="T28" fmla="*/ 1133 w 1218"/>
                <a:gd name="T29" fmla="*/ 1477 h 1622"/>
                <a:gd name="T30" fmla="*/ 1194 w 1218"/>
                <a:gd name="T31" fmla="*/ 1473 h 1622"/>
                <a:gd name="T32" fmla="*/ 1211 w 1218"/>
                <a:gd name="T33" fmla="*/ 1408 h 1622"/>
                <a:gd name="T34" fmla="*/ 1159 w 1218"/>
                <a:gd name="T35" fmla="*/ 1005 h 1622"/>
                <a:gd name="T36" fmla="*/ 1088 w 1218"/>
                <a:gd name="T37" fmla="*/ 464 h 1622"/>
                <a:gd name="T38" fmla="*/ 1030 w 1218"/>
                <a:gd name="T39" fmla="*/ 62 h 1622"/>
                <a:gd name="T40" fmla="*/ 1009 w 1218"/>
                <a:gd name="T41" fmla="*/ 14 h 1622"/>
                <a:gd name="T42" fmla="*/ 1016 w 1218"/>
                <a:gd name="T43" fmla="*/ 99 h 1622"/>
                <a:gd name="T44" fmla="*/ 1034 w 1218"/>
                <a:gd name="T45" fmla="*/ 212 h 1622"/>
                <a:gd name="T46" fmla="*/ 1048 w 1218"/>
                <a:gd name="T47" fmla="*/ 297 h 1622"/>
                <a:gd name="T48" fmla="*/ 1204 w 1218"/>
                <a:gd name="T49" fmla="*/ 1459 h 1622"/>
                <a:gd name="T50" fmla="*/ 1193 w 1218"/>
                <a:gd name="T51" fmla="*/ 1460 h 1622"/>
                <a:gd name="T52" fmla="*/ 1159 w 1218"/>
                <a:gd name="T53" fmla="*/ 1464 h 1622"/>
                <a:gd name="T54" fmla="*/ 1106 w 1218"/>
                <a:gd name="T55" fmla="*/ 1469 h 1622"/>
                <a:gd name="T56" fmla="*/ 1036 w 1218"/>
                <a:gd name="T57" fmla="*/ 1477 h 1622"/>
                <a:gd name="T58" fmla="*/ 955 w 1218"/>
                <a:gd name="T59" fmla="*/ 1486 h 1622"/>
                <a:gd name="T60" fmla="*/ 862 w 1218"/>
                <a:gd name="T61" fmla="*/ 1497 h 1622"/>
                <a:gd name="T62" fmla="*/ 762 w 1218"/>
                <a:gd name="T63" fmla="*/ 1509 h 1622"/>
                <a:gd name="T64" fmla="*/ 657 w 1218"/>
                <a:gd name="T65" fmla="*/ 1520 h 1622"/>
                <a:gd name="T66" fmla="*/ 551 w 1218"/>
                <a:gd name="T67" fmla="*/ 1535 h 1622"/>
                <a:gd name="T68" fmla="*/ 445 w 1218"/>
                <a:gd name="T69" fmla="*/ 1547 h 1622"/>
                <a:gd name="T70" fmla="*/ 345 w 1218"/>
                <a:gd name="T71" fmla="*/ 1562 h 1622"/>
                <a:gd name="T72" fmla="*/ 250 w 1218"/>
                <a:gd name="T73" fmla="*/ 1574 h 1622"/>
                <a:gd name="T74" fmla="*/ 165 w 1218"/>
                <a:gd name="T75" fmla="*/ 1587 h 1622"/>
                <a:gd name="T76" fmla="*/ 94 w 1218"/>
                <a:gd name="T77" fmla="*/ 1600 h 1622"/>
                <a:gd name="T78" fmla="*/ 37 w 1218"/>
                <a:gd name="T79" fmla="*/ 1612 h 1622"/>
                <a:gd name="T80" fmla="*/ 0 w 1218"/>
                <a:gd name="T81" fmla="*/ 1622 h 16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18"/>
                <a:gd name="T124" fmla="*/ 0 h 1622"/>
                <a:gd name="T125" fmla="*/ 1218 w 1218"/>
                <a:gd name="T126" fmla="*/ 1622 h 16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18" h="1622">
                  <a:moveTo>
                    <a:pt x="0" y="1622"/>
                  </a:moveTo>
                  <a:lnTo>
                    <a:pt x="3" y="1622"/>
                  </a:lnTo>
                  <a:lnTo>
                    <a:pt x="12" y="1621"/>
                  </a:lnTo>
                  <a:lnTo>
                    <a:pt x="25" y="1618"/>
                  </a:lnTo>
                  <a:lnTo>
                    <a:pt x="43" y="1616"/>
                  </a:lnTo>
                  <a:lnTo>
                    <a:pt x="66" y="1613"/>
                  </a:lnTo>
                  <a:lnTo>
                    <a:pt x="92" y="1609"/>
                  </a:lnTo>
                  <a:lnTo>
                    <a:pt x="123" y="1604"/>
                  </a:lnTo>
                  <a:lnTo>
                    <a:pt x="156" y="1599"/>
                  </a:lnTo>
                  <a:lnTo>
                    <a:pt x="194" y="1594"/>
                  </a:lnTo>
                  <a:lnTo>
                    <a:pt x="235" y="1589"/>
                  </a:lnTo>
                  <a:lnTo>
                    <a:pt x="278" y="1582"/>
                  </a:lnTo>
                  <a:lnTo>
                    <a:pt x="323" y="1576"/>
                  </a:lnTo>
                  <a:lnTo>
                    <a:pt x="369" y="1569"/>
                  </a:lnTo>
                  <a:lnTo>
                    <a:pt x="418" y="1563"/>
                  </a:lnTo>
                  <a:lnTo>
                    <a:pt x="469" y="1556"/>
                  </a:lnTo>
                  <a:lnTo>
                    <a:pt x="520" y="1549"/>
                  </a:lnTo>
                  <a:lnTo>
                    <a:pt x="572" y="1542"/>
                  </a:lnTo>
                  <a:lnTo>
                    <a:pt x="623" y="1536"/>
                  </a:lnTo>
                  <a:lnTo>
                    <a:pt x="676" y="1528"/>
                  </a:lnTo>
                  <a:lnTo>
                    <a:pt x="728" y="1522"/>
                  </a:lnTo>
                  <a:lnTo>
                    <a:pt x="780" y="1515"/>
                  </a:lnTo>
                  <a:lnTo>
                    <a:pt x="830" y="1509"/>
                  </a:lnTo>
                  <a:lnTo>
                    <a:pt x="879" y="1504"/>
                  </a:lnTo>
                  <a:lnTo>
                    <a:pt x="927" y="1497"/>
                  </a:lnTo>
                  <a:lnTo>
                    <a:pt x="973" y="1492"/>
                  </a:lnTo>
                  <a:lnTo>
                    <a:pt x="1017" y="1488"/>
                  </a:lnTo>
                  <a:lnTo>
                    <a:pt x="1058" y="1483"/>
                  </a:lnTo>
                  <a:lnTo>
                    <a:pt x="1097" y="1479"/>
                  </a:lnTo>
                  <a:lnTo>
                    <a:pt x="1133" y="1477"/>
                  </a:lnTo>
                  <a:lnTo>
                    <a:pt x="1166" y="1474"/>
                  </a:lnTo>
                  <a:lnTo>
                    <a:pt x="1194" y="1473"/>
                  </a:lnTo>
                  <a:lnTo>
                    <a:pt x="1218" y="1471"/>
                  </a:lnTo>
                  <a:lnTo>
                    <a:pt x="1211" y="1408"/>
                  </a:lnTo>
                  <a:lnTo>
                    <a:pt x="1190" y="1241"/>
                  </a:lnTo>
                  <a:lnTo>
                    <a:pt x="1159" y="1005"/>
                  </a:lnTo>
                  <a:lnTo>
                    <a:pt x="1124" y="734"/>
                  </a:lnTo>
                  <a:lnTo>
                    <a:pt x="1088" y="464"/>
                  </a:lnTo>
                  <a:lnTo>
                    <a:pt x="1056" y="228"/>
                  </a:lnTo>
                  <a:lnTo>
                    <a:pt x="1030" y="62"/>
                  </a:lnTo>
                  <a:lnTo>
                    <a:pt x="1015" y="0"/>
                  </a:lnTo>
                  <a:lnTo>
                    <a:pt x="1009" y="14"/>
                  </a:lnTo>
                  <a:lnTo>
                    <a:pt x="1011" y="49"/>
                  </a:lnTo>
                  <a:lnTo>
                    <a:pt x="1016" y="99"/>
                  </a:lnTo>
                  <a:lnTo>
                    <a:pt x="1025" y="155"/>
                  </a:lnTo>
                  <a:lnTo>
                    <a:pt x="1034" y="212"/>
                  </a:lnTo>
                  <a:lnTo>
                    <a:pt x="1042" y="261"/>
                  </a:lnTo>
                  <a:lnTo>
                    <a:pt x="1048" y="297"/>
                  </a:lnTo>
                  <a:lnTo>
                    <a:pt x="1051" y="310"/>
                  </a:lnTo>
                  <a:lnTo>
                    <a:pt x="1204" y="1459"/>
                  </a:lnTo>
                  <a:lnTo>
                    <a:pt x="1202" y="1459"/>
                  </a:lnTo>
                  <a:lnTo>
                    <a:pt x="1193" y="1460"/>
                  </a:lnTo>
                  <a:lnTo>
                    <a:pt x="1178" y="1461"/>
                  </a:lnTo>
                  <a:lnTo>
                    <a:pt x="1159" y="1464"/>
                  </a:lnTo>
                  <a:lnTo>
                    <a:pt x="1135" y="1466"/>
                  </a:lnTo>
                  <a:lnTo>
                    <a:pt x="1106" y="1469"/>
                  </a:lnTo>
                  <a:lnTo>
                    <a:pt x="1073" y="1473"/>
                  </a:lnTo>
                  <a:lnTo>
                    <a:pt x="1036" y="1477"/>
                  </a:lnTo>
                  <a:lnTo>
                    <a:pt x="998" y="1482"/>
                  </a:lnTo>
                  <a:lnTo>
                    <a:pt x="955" y="1486"/>
                  </a:lnTo>
                  <a:lnTo>
                    <a:pt x="910" y="1491"/>
                  </a:lnTo>
                  <a:lnTo>
                    <a:pt x="862" y="1497"/>
                  </a:lnTo>
                  <a:lnTo>
                    <a:pt x="813" y="1502"/>
                  </a:lnTo>
                  <a:lnTo>
                    <a:pt x="762" y="1509"/>
                  </a:lnTo>
                  <a:lnTo>
                    <a:pt x="710" y="1515"/>
                  </a:lnTo>
                  <a:lnTo>
                    <a:pt x="657" y="1520"/>
                  </a:lnTo>
                  <a:lnTo>
                    <a:pt x="604" y="1528"/>
                  </a:lnTo>
                  <a:lnTo>
                    <a:pt x="551" y="1535"/>
                  </a:lnTo>
                  <a:lnTo>
                    <a:pt x="498" y="1541"/>
                  </a:lnTo>
                  <a:lnTo>
                    <a:pt x="445" y="1547"/>
                  </a:lnTo>
                  <a:lnTo>
                    <a:pt x="395" y="1555"/>
                  </a:lnTo>
                  <a:lnTo>
                    <a:pt x="345" y="1562"/>
                  </a:lnTo>
                  <a:lnTo>
                    <a:pt x="297" y="1568"/>
                  </a:lnTo>
                  <a:lnTo>
                    <a:pt x="250" y="1574"/>
                  </a:lnTo>
                  <a:lnTo>
                    <a:pt x="207" y="1581"/>
                  </a:lnTo>
                  <a:lnTo>
                    <a:pt x="165" y="1587"/>
                  </a:lnTo>
                  <a:lnTo>
                    <a:pt x="128" y="1594"/>
                  </a:lnTo>
                  <a:lnTo>
                    <a:pt x="94" y="1600"/>
                  </a:lnTo>
                  <a:lnTo>
                    <a:pt x="63" y="1607"/>
                  </a:lnTo>
                  <a:lnTo>
                    <a:pt x="37" y="1612"/>
                  </a:lnTo>
                  <a:lnTo>
                    <a:pt x="17" y="1617"/>
                  </a:lnTo>
                  <a:lnTo>
                    <a:pt x="0" y="1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reeform 12"/>
            <p:cNvSpPr>
              <a:spLocks/>
            </p:cNvSpPr>
            <p:nvPr/>
          </p:nvSpPr>
          <p:spPr bwMode="auto">
            <a:xfrm>
              <a:off x="960" y="1663"/>
              <a:ext cx="1410" cy="203"/>
            </a:xfrm>
            <a:custGeom>
              <a:avLst/>
              <a:gdLst>
                <a:gd name="T0" fmla="*/ 8 w 1410"/>
                <a:gd name="T1" fmla="*/ 198 h 203"/>
                <a:gd name="T2" fmla="*/ 47 w 1410"/>
                <a:gd name="T3" fmla="*/ 149 h 203"/>
                <a:gd name="T4" fmla="*/ 98 w 1410"/>
                <a:gd name="T5" fmla="*/ 79 h 203"/>
                <a:gd name="T6" fmla="*/ 135 w 1410"/>
                <a:gd name="T7" fmla="*/ 27 h 203"/>
                <a:gd name="T8" fmla="*/ 145 w 1410"/>
                <a:gd name="T9" fmla="*/ 18 h 203"/>
                <a:gd name="T10" fmla="*/ 172 w 1410"/>
                <a:gd name="T11" fmla="*/ 19 h 203"/>
                <a:gd name="T12" fmla="*/ 224 w 1410"/>
                <a:gd name="T13" fmla="*/ 20 h 203"/>
                <a:gd name="T14" fmla="*/ 296 w 1410"/>
                <a:gd name="T15" fmla="*/ 23 h 203"/>
                <a:gd name="T16" fmla="*/ 385 w 1410"/>
                <a:gd name="T17" fmla="*/ 25 h 203"/>
                <a:gd name="T18" fmla="*/ 487 w 1410"/>
                <a:gd name="T19" fmla="*/ 28 h 203"/>
                <a:gd name="T20" fmla="*/ 598 w 1410"/>
                <a:gd name="T21" fmla="*/ 30 h 203"/>
                <a:gd name="T22" fmla="*/ 715 w 1410"/>
                <a:gd name="T23" fmla="*/ 34 h 203"/>
                <a:gd name="T24" fmla="*/ 834 w 1410"/>
                <a:gd name="T25" fmla="*/ 37 h 203"/>
                <a:gd name="T26" fmla="*/ 950 w 1410"/>
                <a:gd name="T27" fmla="*/ 39 h 203"/>
                <a:gd name="T28" fmla="*/ 1063 w 1410"/>
                <a:gd name="T29" fmla="*/ 41 h 203"/>
                <a:gd name="T30" fmla="*/ 1165 w 1410"/>
                <a:gd name="T31" fmla="*/ 43 h 203"/>
                <a:gd name="T32" fmla="*/ 1254 w 1410"/>
                <a:gd name="T33" fmla="*/ 43 h 203"/>
                <a:gd name="T34" fmla="*/ 1326 w 1410"/>
                <a:gd name="T35" fmla="*/ 43 h 203"/>
                <a:gd name="T36" fmla="*/ 1378 w 1410"/>
                <a:gd name="T37" fmla="*/ 42 h 203"/>
                <a:gd name="T38" fmla="*/ 1406 w 1410"/>
                <a:gd name="T39" fmla="*/ 38 h 203"/>
                <a:gd name="T40" fmla="*/ 1406 w 1410"/>
                <a:gd name="T41" fmla="*/ 36 h 203"/>
                <a:gd name="T42" fmla="*/ 1379 w 1410"/>
                <a:gd name="T43" fmla="*/ 33 h 203"/>
                <a:gd name="T44" fmla="*/ 1326 w 1410"/>
                <a:gd name="T45" fmla="*/ 29 h 203"/>
                <a:gd name="T46" fmla="*/ 1254 w 1410"/>
                <a:gd name="T47" fmla="*/ 27 h 203"/>
                <a:gd name="T48" fmla="*/ 1163 w 1410"/>
                <a:gd name="T49" fmla="*/ 24 h 203"/>
                <a:gd name="T50" fmla="*/ 1061 w 1410"/>
                <a:gd name="T51" fmla="*/ 20 h 203"/>
                <a:gd name="T52" fmla="*/ 949 w 1410"/>
                <a:gd name="T53" fmla="*/ 18 h 203"/>
                <a:gd name="T54" fmla="*/ 830 w 1410"/>
                <a:gd name="T55" fmla="*/ 14 h 203"/>
                <a:gd name="T56" fmla="*/ 710 w 1410"/>
                <a:gd name="T57" fmla="*/ 11 h 203"/>
                <a:gd name="T58" fmla="*/ 593 w 1410"/>
                <a:gd name="T59" fmla="*/ 9 h 203"/>
                <a:gd name="T60" fmla="*/ 480 w 1410"/>
                <a:gd name="T61" fmla="*/ 6 h 203"/>
                <a:gd name="T62" fmla="*/ 377 w 1410"/>
                <a:gd name="T63" fmla="*/ 5 h 203"/>
                <a:gd name="T64" fmla="*/ 288 w 1410"/>
                <a:gd name="T65" fmla="*/ 2 h 203"/>
                <a:gd name="T66" fmla="*/ 215 w 1410"/>
                <a:gd name="T67" fmla="*/ 1 h 203"/>
                <a:gd name="T68" fmla="*/ 163 w 1410"/>
                <a:gd name="T69" fmla="*/ 0 h 203"/>
                <a:gd name="T70" fmla="*/ 135 w 1410"/>
                <a:gd name="T71" fmla="*/ 0 h 203"/>
                <a:gd name="T72" fmla="*/ 126 w 1410"/>
                <a:gd name="T73" fmla="*/ 7 h 203"/>
                <a:gd name="T74" fmla="*/ 88 w 1410"/>
                <a:gd name="T75" fmla="*/ 60 h 203"/>
                <a:gd name="T76" fmla="*/ 40 w 1410"/>
                <a:gd name="T77" fmla="*/ 133 h 203"/>
                <a:gd name="T78" fmla="*/ 4 w 1410"/>
                <a:gd name="T79" fmla="*/ 190 h 2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10"/>
                <a:gd name="T121" fmla="*/ 0 h 203"/>
                <a:gd name="T122" fmla="*/ 1410 w 1410"/>
                <a:gd name="T123" fmla="*/ 203 h 2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10" h="203">
                  <a:moveTo>
                    <a:pt x="0" y="203"/>
                  </a:moveTo>
                  <a:lnTo>
                    <a:pt x="8" y="198"/>
                  </a:lnTo>
                  <a:lnTo>
                    <a:pt x="25" y="178"/>
                  </a:lnTo>
                  <a:lnTo>
                    <a:pt x="47" y="149"/>
                  </a:lnTo>
                  <a:lnTo>
                    <a:pt x="73" y="114"/>
                  </a:lnTo>
                  <a:lnTo>
                    <a:pt x="98" y="79"/>
                  </a:lnTo>
                  <a:lnTo>
                    <a:pt x="120" y="48"/>
                  </a:lnTo>
                  <a:lnTo>
                    <a:pt x="135" y="27"/>
                  </a:lnTo>
                  <a:lnTo>
                    <a:pt x="141" y="18"/>
                  </a:lnTo>
                  <a:lnTo>
                    <a:pt x="145" y="18"/>
                  </a:lnTo>
                  <a:lnTo>
                    <a:pt x="155" y="18"/>
                  </a:lnTo>
                  <a:lnTo>
                    <a:pt x="172" y="19"/>
                  </a:lnTo>
                  <a:lnTo>
                    <a:pt x="195" y="19"/>
                  </a:lnTo>
                  <a:lnTo>
                    <a:pt x="224" y="20"/>
                  </a:lnTo>
                  <a:lnTo>
                    <a:pt x="258" y="21"/>
                  </a:lnTo>
                  <a:lnTo>
                    <a:pt x="296" y="23"/>
                  </a:lnTo>
                  <a:lnTo>
                    <a:pt x="339" y="24"/>
                  </a:lnTo>
                  <a:lnTo>
                    <a:pt x="385" y="25"/>
                  </a:lnTo>
                  <a:lnTo>
                    <a:pt x="435" y="27"/>
                  </a:lnTo>
                  <a:lnTo>
                    <a:pt x="487" y="28"/>
                  </a:lnTo>
                  <a:lnTo>
                    <a:pt x="542" y="29"/>
                  </a:lnTo>
                  <a:lnTo>
                    <a:pt x="598" y="30"/>
                  </a:lnTo>
                  <a:lnTo>
                    <a:pt x="656" y="33"/>
                  </a:lnTo>
                  <a:lnTo>
                    <a:pt x="715" y="34"/>
                  </a:lnTo>
                  <a:lnTo>
                    <a:pt x="775" y="36"/>
                  </a:lnTo>
                  <a:lnTo>
                    <a:pt x="834" y="37"/>
                  </a:lnTo>
                  <a:lnTo>
                    <a:pt x="892" y="38"/>
                  </a:lnTo>
                  <a:lnTo>
                    <a:pt x="950" y="39"/>
                  </a:lnTo>
                  <a:lnTo>
                    <a:pt x="1007" y="41"/>
                  </a:lnTo>
                  <a:lnTo>
                    <a:pt x="1063" y="41"/>
                  </a:lnTo>
                  <a:lnTo>
                    <a:pt x="1114" y="42"/>
                  </a:lnTo>
                  <a:lnTo>
                    <a:pt x="1165" y="43"/>
                  </a:lnTo>
                  <a:lnTo>
                    <a:pt x="1211" y="43"/>
                  </a:lnTo>
                  <a:lnTo>
                    <a:pt x="1254" y="43"/>
                  </a:lnTo>
                  <a:lnTo>
                    <a:pt x="1292" y="43"/>
                  </a:lnTo>
                  <a:lnTo>
                    <a:pt x="1326" y="43"/>
                  </a:lnTo>
                  <a:lnTo>
                    <a:pt x="1354" y="42"/>
                  </a:lnTo>
                  <a:lnTo>
                    <a:pt x="1378" y="42"/>
                  </a:lnTo>
                  <a:lnTo>
                    <a:pt x="1396" y="41"/>
                  </a:lnTo>
                  <a:lnTo>
                    <a:pt x="1406" y="38"/>
                  </a:lnTo>
                  <a:lnTo>
                    <a:pt x="1410" y="37"/>
                  </a:lnTo>
                  <a:lnTo>
                    <a:pt x="1406" y="36"/>
                  </a:lnTo>
                  <a:lnTo>
                    <a:pt x="1396" y="34"/>
                  </a:lnTo>
                  <a:lnTo>
                    <a:pt x="1379" y="33"/>
                  </a:lnTo>
                  <a:lnTo>
                    <a:pt x="1356" y="32"/>
                  </a:lnTo>
                  <a:lnTo>
                    <a:pt x="1326" y="29"/>
                  </a:lnTo>
                  <a:lnTo>
                    <a:pt x="1292" y="28"/>
                  </a:lnTo>
                  <a:lnTo>
                    <a:pt x="1254" y="27"/>
                  </a:lnTo>
                  <a:lnTo>
                    <a:pt x="1211" y="25"/>
                  </a:lnTo>
                  <a:lnTo>
                    <a:pt x="1163" y="24"/>
                  </a:lnTo>
                  <a:lnTo>
                    <a:pt x="1114" y="21"/>
                  </a:lnTo>
                  <a:lnTo>
                    <a:pt x="1061" y="20"/>
                  </a:lnTo>
                  <a:lnTo>
                    <a:pt x="1006" y="19"/>
                  </a:lnTo>
                  <a:lnTo>
                    <a:pt x="949" y="18"/>
                  </a:lnTo>
                  <a:lnTo>
                    <a:pt x="890" y="16"/>
                  </a:lnTo>
                  <a:lnTo>
                    <a:pt x="830" y="14"/>
                  </a:lnTo>
                  <a:lnTo>
                    <a:pt x="771" y="12"/>
                  </a:lnTo>
                  <a:lnTo>
                    <a:pt x="710" y="11"/>
                  </a:lnTo>
                  <a:lnTo>
                    <a:pt x="651" y="10"/>
                  </a:lnTo>
                  <a:lnTo>
                    <a:pt x="593" y="9"/>
                  </a:lnTo>
                  <a:lnTo>
                    <a:pt x="536" y="7"/>
                  </a:lnTo>
                  <a:lnTo>
                    <a:pt x="480" y="6"/>
                  </a:lnTo>
                  <a:lnTo>
                    <a:pt x="428" y="6"/>
                  </a:lnTo>
                  <a:lnTo>
                    <a:pt x="377" y="5"/>
                  </a:lnTo>
                  <a:lnTo>
                    <a:pt x="331" y="3"/>
                  </a:lnTo>
                  <a:lnTo>
                    <a:pt x="288" y="2"/>
                  </a:lnTo>
                  <a:lnTo>
                    <a:pt x="249" y="2"/>
                  </a:lnTo>
                  <a:lnTo>
                    <a:pt x="215" y="1"/>
                  </a:lnTo>
                  <a:lnTo>
                    <a:pt x="186" y="1"/>
                  </a:lnTo>
                  <a:lnTo>
                    <a:pt x="163" y="0"/>
                  </a:lnTo>
                  <a:lnTo>
                    <a:pt x="145" y="0"/>
                  </a:lnTo>
                  <a:lnTo>
                    <a:pt x="135" y="0"/>
                  </a:lnTo>
                  <a:lnTo>
                    <a:pt x="131" y="0"/>
                  </a:lnTo>
                  <a:lnTo>
                    <a:pt x="126" y="7"/>
                  </a:lnTo>
                  <a:lnTo>
                    <a:pt x="110" y="29"/>
                  </a:lnTo>
                  <a:lnTo>
                    <a:pt x="88" y="60"/>
                  </a:lnTo>
                  <a:lnTo>
                    <a:pt x="64" y="96"/>
                  </a:lnTo>
                  <a:lnTo>
                    <a:pt x="40" y="133"/>
                  </a:lnTo>
                  <a:lnTo>
                    <a:pt x="20" y="166"/>
                  </a:lnTo>
                  <a:lnTo>
                    <a:pt x="4" y="190"/>
                  </a:lnTo>
                  <a:lnTo>
                    <a:pt x="0" y="2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reeform 13"/>
            <p:cNvSpPr>
              <a:spLocks/>
            </p:cNvSpPr>
            <p:nvPr/>
          </p:nvSpPr>
          <p:spPr bwMode="auto">
            <a:xfrm>
              <a:off x="2352" y="1663"/>
              <a:ext cx="188" cy="1482"/>
            </a:xfrm>
            <a:custGeom>
              <a:avLst/>
              <a:gdLst>
                <a:gd name="T0" fmla="*/ 150 w 188"/>
                <a:gd name="T1" fmla="*/ 1106 h 1482"/>
                <a:gd name="T2" fmla="*/ 132 w 188"/>
                <a:gd name="T3" fmla="*/ 935 h 1482"/>
                <a:gd name="T4" fmla="*/ 111 w 188"/>
                <a:gd name="T5" fmla="*/ 753 h 1482"/>
                <a:gd name="T6" fmla="*/ 90 w 188"/>
                <a:gd name="T7" fmla="*/ 569 h 1482"/>
                <a:gd name="T8" fmla="*/ 70 w 188"/>
                <a:gd name="T9" fmla="*/ 396 h 1482"/>
                <a:gd name="T10" fmla="*/ 49 w 188"/>
                <a:gd name="T11" fmla="*/ 243 h 1482"/>
                <a:gd name="T12" fmla="*/ 30 w 188"/>
                <a:gd name="T13" fmla="*/ 118 h 1482"/>
                <a:gd name="T14" fmla="*/ 13 w 188"/>
                <a:gd name="T15" fmla="*/ 34 h 1482"/>
                <a:gd name="T16" fmla="*/ 0 w 188"/>
                <a:gd name="T17" fmla="*/ 0 h 1482"/>
                <a:gd name="T18" fmla="*/ 8 w 188"/>
                <a:gd name="T19" fmla="*/ 64 h 1482"/>
                <a:gd name="T20" fmla="*/ 28 w 188"/>
                <a:gd name="T21" fmla="*/ 232 h 1482"/>
                <a:gd name="T22" fmla="*/ 57 w 188"/>
                <a:gd name="T23" fmla="*/ 472 h 1482"/>
                <a:gd name="T24" fmla="*/ 90 w 188"/>
                <a:gd name="T25" fmla="*/ 744 h 1482"/>
                <a:gd name="T26" fmla="*/ 124 w 188"/>
                <a:gd name="T27" fmla="*/ 1017 h 1482"/>
                <a:gd name="T28" fmla="*/ 154 w 188"/>
                <a:gd name="T29" fmla="*/ 1254 h 1482"/>
                <a:gd name="T30" fmla="*/ 177 w 188"/>
                <a:gd name="T31" fmla="*/ 1421 h 1482"/>
                <a:gd name="T32" fmla="*/ 187 w 188"/>
                <a:gd name="T33" fmla="*/ 1482 h 1482"/>
                <a:gd name="T34" fmla="*/ 188 w 188"/>
                <a:gd name="T35" fmla="*/ 1471 h 1482"/>
                <a:gd name="T36" fmla="*/ 188 w 188"/>
                <a:gd name="T37" fmla="*/ 1448 h 1482"/>
                <a:gd name="T38" fmla="*/ 184 w 188"/>
                <a:gd name="T39" fmla="*/ 1415 h 1482"/>
                <a:gd name="T40" fmla="*/ 181 w 188"/>
                <a:gd name="T41" fmla="*/ 1370 h 1482"/>
                <a:gd name="T42" fmla="*/ 173 w 188"/>
                <a:gd name="T43" fmla="*/ 1316 h 1482"/>
                <a:gd name="T44" fmla="*/ 166 w 188"/>
                <a:gd name="T45" fmla="*/ 1254 h 1482"/>
                <a:gd name="T46" fmla="*/ 157 w 188"/>
                <a:gd name="T47" fmla="*/ 1183 h 1482"/>
                <a:gd name="T48" fmla="*/ 150 w 188"/>
                <a:gd name="T49" fmla="*/ 1106 h 14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8"/>
                <a:gd name="T76" fmla="*/ 0 h 1482"/>
                <a:gd name="T77" fmla="*/ 188 w 188"/>
                <a:gd name="T78" fmla="*/ 1482 h 14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8" h="1482">
                  <a:moveTo>
                    <a:pt x="150" y="1106"/>
                  </a:moveTo>
                  <a:lnTo>
                    <a:pt x="132" y="935"/>
                  </a:lnTo>
                  <a:lnTo>
                    <a:pt x="111" y="753"/>
                  </a:lnTo>
                  <a:lnTo>
                    <a:pt x="90" y="569"/>
                  </a:lnTo>
                  <a:lnTo>
                    <a:pt x="70" y="396"/>
                  </a:lnTo>
                  <a:lnTo>
                    <a:pt x="49" y="243"/>
                  </a:lnTo>
                  <a:lnTo>
                    <a:pt x="30" y="118"/>
                  </a:lnTo>
                  <a:lnTo>
                    <a:pt x="13" y="34"/>
                  </a:lnTo>
                  <a:lnTo>
                    <a:pt x="0" y="0"/>
                  </a:lnTo>
                  <a:lnTo>
                    <a:pt x="8" y="64"/>
                  </a:lnTo>
                  <a:lnTo>
                    <a:pt x="28" y="232"/>
                  </a:lnTo>
                  <a:lnTo>
                    <a:pt x="57" y="472"/>
                  </a:lnTo>
                  <a:lnTo>
                    <a:pt x="90" y="744"/>
                  </a:lnTo>
                  <a:lnTo>
                    <a:pt x="124" y="1017"/>
                  </a:lnTo>
                  <a:lnTo>
                    <a:pt x="154" y="1254"/>
                  </a:lnTo>
                  <a:lnTo>
                    <a:pt x="177" y="1421"/>
                  </a:lnTo>
                  <a:lnTo>
                    <a:pt x="187" y="1482"/>
                  </a:lnTo>
                  <a:lnTo>
                    <a:pt x="188" y="1471"/>
                  </a:lnTo>
                  <a:lnTo>
                    <a:pt x="188" y="1448"/>
                  </a:lnTo>
                  <a:lnTo>
                    <a:pt x="184" y="1415"/>
                  </a:lnTo>
                  <a:lnTo>
                    <a:pt x="181" y="1370"/>
                  </a:lnTo>
                  <a:lnTo>
                    <a:pt x="173" y="1316"/>
                  </a:lnTo>
                  <a:lnTo>
                    <a:pt x="166" y="1254"/>
                  </a:lnTo>
                  <a:lnTo>
                    <a:pt x="157" y="1183"/>
                  </a:lnTo>
                  <a:lnTo>
                    <a:pt x="150" y="1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5" name="Freeform 14"/>
            <p:cNvSpPr>
              <a:spLocks/>
            </p:cNvSpPr>
            <p:nvPr/>
          </p:nvSpPr>
          <p:spPr bwMode="auto">
            <a:xfrm>
              <a:off x="1642" y="2149"/>
              <a:ext cx="64" cy="65"/>
            </a:xfrm>
            <a:custGeom>
              <a:avLst/>
              <a:gdLst>
                <a:gd name="T0" fmla="*/ 0 w 64"/>
                <a:gd name="T1" fmla="*/ 65 h 65"/>
                <a:gd name="T2" fmla="*/ 3 w 64"/>
                <a:gd name="T3" fmla="*/ 65 h 65"/>
                <a:gd name="T4" fmla="*/ 10 w 64"/>
                <a:gd name="T5" fmla="*/ 63 h 65"/>
                <a:gd name="T6" fmla="*/ 22 w 64"/>
                <a:gd name="T7" fmla="*/ 62 h 65"/>
                <a:gd name="T8" fmla="*/ 33 w 64"/>
                <a:gd name="T9" fmla="*/ 57 h 65"/>
                <a:gd name="T10" fmla="*/ 45 w 64"/>
                <a:gd name="T11" fmla="*/ 49 h 65"/>
                <a:gd name="T12" fmla="*/ 55 w 64"/>
                <a:gd name="T13" fmla="*/ 38 h 65"/>
                <a:gd name="T14" fmla="*/ 62 w 64"/>
                <a:gd name="T15" fmla="*/ 22 h 65"/>
                <a:gd name="T16" fmla="*/ 63 w 64"/>
                <a:gd name="T17" fmla="*/ 0 h 65"/>
                <a:gd name="T18" fmla="*/ 63 w 64"/>
                <a:gd name="T19" fmla="*/ 4 h 65"/>
                <a:gd name="T20" fmla="*/ 64 w 64"/>
                <a:gd name="T21" fmla="*/ 12 h 65"/>
                <a:gd name="T22" fmla="*/ 63 w 64"/>
                <a:gd name="T23" fmla="*/ 24 h 65"/>
                <a:gd name="T24" fmla="*/ 61 w 64"/>
                <a:gd name="T25" fmla="*/ 36 h 65"/>
                <a:gd name="T26" fmla="*/ 53 w 64"/>
                <a:gd name="T27" fmla="*/ 49 h 65"/>
                <a:gd name="T28" fmla="*/ 43 w 64"/>
                <a:gd name="T29" fmla="*/ 60 h 65"/>
                <a:gd name="T30" fmla="*/ 24 w 64"/>
                <a:gd name="T31" fmla="*/ 65 h 65"/>
                <a:gd name="T32" fmla="*/ 0 w 64"/>
                <a:gd name="T33" fmla="*/ 65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65"/>
                <a:gd name="T53" fmla="*/ 64 w 64"/>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65">
                  <a:moveTo>
                    <a:pt x="0" y="65"/>
                  </a:moveTo>
                  <a:lnTo>
                    <a:pt x="3" y="65"/>
                  </a:lnTo>
                  <a:lnTo>
                    <a:pt x="10" y="63"/>
                  </a:lnTo>
                  <a:lnTo>
                    <a:pt x="22" y="62"/>
                  </a:lnTo>
                  <a:lnTo>
                    <a:pt x="33" y="57"/>
                  </a:lnTo>
                  <a:lnTo>
                    <a:pt x="45" y="49"/>
                  </a:lnTo>
                  <a:lnTo>
                    <a:pt x="55" y="38"/>
                  </a:lnTo>
                  <a:lnTo>
                    <a:pt x="62" y="22"/>
                  </a:lnTo>
                  <a:lnTo>
                    <a:pt x="63" y="0"/>
                  </a:lnTo>
                  <a:lnTo>
                    <a:pt x="63" y="4"/>
                  </a:lnTo>
                  <a:lnTo>
                    <a:pt x="64" y="12"/>
                  </a:lnTo>
                  <a:lnTo>
                    <a:pt x="63" y="24"/>
                  </a:lnTo>
                  <a:lnTo>
                    <a:pt x="61" y="36"/>
                  </a:lnTo>
                  <a:lnTo>
                    <a:pt x="53" y="49"/>
                  </a:lnTo>
                  <a:lnTo>
                    <a:pt x="43" y="60"/>
                  </a:lnTo>
                  <a:lnTo>
                    <a:pt x="24" y="65"/>
                  </a:lnTo>
                  <a:lnTo>
                    <a:pt x="0"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6" name="Text Box 52"/>
            <p:cNvSpPr txBox="1">
              <a:spLocks noChangeArrowheads="1"/>
            </p:cNvSpPr>
            <p:nvPr/>
          </p:nvSpPr>
          <p:spPr bwMode="auto">
            <a:xfrm rot="21125834">
              <a:off x="1073" y="2268"/>
              <a:ext cx="140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accent3"/>
                  </a:solidFill>
                </a:rPr>
                <a:t>OSHA</a:t>
              </a:r>
            </a:p>
            <a:p>
              <a:pPr algn="ctr"/>
              <a:r>
                <a:rPr lang="en-US" dirty="0">
                  <a:solidFill>
                    <a:schemeClr val="accent3"/>
                  </a:solidFill>
                </a:rPr>
                <a:t>General Industry</a:t>
              </a:r>
            </a:p>
            <a:p>
              <a:pPr algn="ctr"/>
              <a:r>
                <a:rPr lang="en-US" dirty="0">
                  <a:solidFill>
                    <a:schemeClr val="accent3"/>
                  </a:solidFill>
                </a:rPr>
                <a:t>Standard</a:t>
              </a:r>
            </a:p>
          </p:txBody>
        </p:sp>
      </p:grpSp>
      <p:grpSp>
        <p:nvGrpSpPr>
          <p:cNvPr id="17" name="Group 16"/>
          <p:cNvGrpSpPr>
            <a:grpSpLocks/>
          </p:cNvGrpSpPr>
          <p:nvPr/>
        </p:nvGrpSpPr>
        <p:grpSpPr bwMode="auto">
          <a:xfrm rot="160002">
            <a:off x="5937868" y="1981241"/>
            <a:ext cx="2347914" cy="2917826"/>
            <a:chOff x="3011" y="1139"/>
            <a:chExt cx="1479" cy="1838"/>
          </a:xfrm>
        </p:grpSpPr>
        <p:grpSp>
          <p:nvGrpSpPr>
            <p:cNvPr id="18" name="Group 17"/>
            <p:cNvGrpSpPr>
              <a:grpSpLocks/>
            </p:cNvGrpSpPr>
            <p:nvPr/>
          </p:nvGrpSpPr>
          <p:grpSpPr bwMode="auto">
            <a:xfrm>
              <a:off x="3011" y="1139"/>
              <a:ext cx="1479" cy="1838"/>
              <a:chOff x="1833" y="1091"/>
              <a:chExt cx="1479" cy="1838"/>
            </a:xfrm>
          </p:grpSpPr>
          <p:sp>
            <p:nvSpPr>
              <p:cNvPr id="20" name="Freeform 19"/>
              <p:cNvSpPr>
                <a:spLocks/>
              </p:cNvSpPr>
              <p:nvPr/>
            </p:nvSpPr>
            <p:spPr bwMode="auto">
              <a:xfrm>
                <a:off x="1874" y="1132"/>
                <a:ext cx="1381" cy="1766"/>
              </a:xfrm>
              <a:custGeom>
                <a:avLst/>
                <a:gdLst>
                  <a:gd name="T0" fmla="*/ 138 w 1381"/>
                  <a:gd name="T1" fmla="*/ 0 h 1766"/>
                  <a:gd name="T2" fmla="*/ 0 w 1381"/>
                  <a:gd name="T3" fmla="*/ 165 h 1766"/>
                  <a:gd name="T4" fmla="*/ 85 w 1381"/>
                  <a:gd name="T5" fmla="*/ 1723 h 1766"/>
                  <a:gd name="T6" fmla="*/ 1307 w 1381"/>
                  <a:gd name="T7" fmla="*/ 1766 h 1766"/>
                  <a:gd name="T8" fmla="*/ 1350 w 1381"/>
                  <a:gd name="T9" fmla="*/ 1681 h 1766"/>
                  <a:gd name="T10" fmla="*/ 1381 w 1381"/>
                  <a:gd name="T11" fmla="*/ 206 h 1766"/>
                  <a:gd name="T12" fmla="*/ 138 w 1381"/>
                  <a:gd name="T13" fmla="*/ 0 h 1766"/>
                  <a:gd name="T14" fmla="*/ 0 60000 65536"/>
                  <a:gd name="T15" fmla="*/ 0 60000 65536"/>
                  <a:gd name="T16" fmla="*/ 0 60000 65536"/>
                  <a:gd name="T17" fmla="*/ 0 60000 65536"/>
                  <a:gd name="T18" fmla="*/ 0 60000 65536"/>
                  <a:gd name="T19" fmla="*/ 0 60000 65536"/>
                  <a:gd name="T20" fmla="*/ 0 60000 65536"/>
                  <a:gd name="T21" fmla="*/ 0 w 1381"/>
                  <a:gd name="T22" fmla="*/ 0 h 1766"/>
                  <a:gd name="T23" fmla="*/ 1381 w 1381"/>
                  <a:gd name="T24" fmla="*/ 1766 h 17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1" h="1766">
                    <a:moveTo>
                      <a:pt x="138" y="0"/>
                    </a:moveTo>
                    <a:lnTo>
                      <a:pt x="0" y="165"/>
                    </a:lnTo>
                    <a:lnTo>
                      <a:pt x="85" y="1723"/>
                    </a:lnTo>
                    <a:lnTo>
                      <a:pt x="1307" y="1766"/>
                    </a:lnTo>
                    <a:lnTo>
                      <a:pt x="1350" y="1681"/>
                    </a:lnTo>
                    <a:lnTo>
                      <a:pt x="1381" y="206"/>
                    </a:lnTo>
                    <a:lnTo>
                      <a:pt x="138" y="0"/>
                    </a:lnTo>
                    <a:close/>
                  </a:path>
                </a:pathLst>
              </a:custGeom>
              <a:solidFill>
                <a:srgbClr val="0096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reeform 20"/>
              <p:cNvSpPr>
                <a:spLocks/>
              </p:cNvSpPr>
              <p:nvPr/>
            </p:nvSpPr>
            <p:spPr bwMode="auto">
              <a:xfrm>
                <a:off x="1851" y="1136"/>
                <a:ext cx="1417" cy="1725"/>
              </a:xfrm>
              <a:custGeom>
                <a:avLst/>
                <a:gdLst>
                  <a:gd name="T0" fmla="*/ 140 w 1401"/>
                  <a:gd name="T1" fmla="*/ 0 h 1728"/>
                  <a:gd name="T2" fmla="*/ 0 w 1401"/>
                  <a:gd name="T3" fmla="*/ 161 h 1728"/>
                  <a:gd name="T4" fmla="*/ 1401 w 1401"/>
                  <a:gd name="T5" fmla="*/ 258 h 1728"/>
                  <a:gd name="T6" fmla="*/ 1406 w 1401"/>
                  <a:gd name="T7" fmla="*/ 1713 h 1728"/>
                  <a:gd name="T8" fmla="*/ 1456 w 1401"/>
                  <a:gd name="T9" fmla="*/ 1681 h 1728"/>
                  <a:gd name="T10" fmla="*/ 1483 w 1401"/>
                  <a:gd name="T11" fmla="*/ 202 h 1728"/>
                  <a:gd name="T12" fmla="*/ 140 w 1401"/>
                  <a:gd name="T13" fmla="*/ 0 h 1728"/>
                  <a:gd name="T14" fmla="*/ 0 60000 65536"/>
                  <a:gd name="T15" fmla="*/ 0 60000 65536"/>
                  <a:gd name="T16" fmla="*/ 0 60000 65536"/>
                  <a:gd name="T17" fmla="*/ 0 60000 65536"/>
                  <a:gd name="T18" fmla="*/ 0 60000 65536"/>
                  <a:gd name="T19" fmla="*/ 0 60000 65536"/>
                  <a:gd name="T20" fmla="*/ 0 60000 65536"/>
                  <a:gd name="T21" fmla="*/ 0 w 1401"/>
                  <a:gd name="T22" fmla="*/ 0 h 1728"/>
                  <a:gd name="T23" fmla="*/ 1401 w 1401"/>
                  <a:gd name="T24" fmla="*/ 1728 h 17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1" h="1728">
                    <a:moveTo>
                      <a:pt x="131" y="0"/>
                    </a:moveTo>
                    <a:lnTo>
                      <a:pt x="0" y="161"/>
                    </a:lnTo>
                    <a:lnTo>
                      <a:pt x="1324" y="258"/>
                    </a:lnTo>
                    <a:lnTo>
                      <a:pt x="1328" y="1728"/>
                    </a:lnTo>
                    <a:lnTo>
                      <a:pt x="1376" y="1696"/>
                    </a:lnTo>
                    <a:lnTo>
                      <a:pt x="1401" y="202"/>
                    </a:lnTo>
                    <a:lnTo>
                      <a:pt x="131" y="0"/>
                    </a:lnTo>
                    <a:close/>
                  </a:path>
                </a:pathLst>
              </a:custGeom>
              <a:solidFill>
                <a:srgbClr val="001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Freeform 21"/>
              <p:cNvSpPr>
                <a:spLocks/>
              </p:cNvSpPr>
              <p:nvPr/>
            </p:nvSpPr>
            <p:spPr bwMode="auto">
              <a:xfrm>
                <a:off x="2062" y="1264"/>
                <a:ext cx="1176" cy="1633"/>
              </a:xfrm>
              <a:custGeom>
                <a:avLst/>
                <a:gdLst>
                  <a:gd name="T0" fmla="*/ 28 w 1176"/>
                  <a:gd name="T1" fmla="*/ 0 h 1633"/>
                  <a:gd name="T2" fmla="*/ 31 w 1176"/>
                  <a:gd name="T3" fmla="*/ 0 h 1633"/>
                  <a:gd name="T4" fmla="*/ 41 w 1176"/>
                  <a:gd name="T5" fmla="*/ 2 h 1633"/>
                  <a:gd name="T6" fmla="*/ 56 w 1176"/>
                  <a:gd name="T7" fmla="*/ 3 h 1633"/>
                  <a:gd name="T8" fmla="*/ 76 w 1176"/>
                  <a:gd name="T9" fmla="*/ 6 h 1633"/>
                  <a:gd name="T10" fmla="*/ 101 w 1176"/>
                  <a:gd name="T11" fmla="*/ 8 h 1633"/>
                  <a:gd name="T12" fmla="*/ 130 w 1176"/>
                  <a:gd name="T13" fmla="*/ 11 h 1633"/>
                  <a:gd name="T14" fmla="*/ 164 w 1176"/>
                  <a:gd name="T15" fmla="*/ 15 h 1633"/>
                  <a:gd name="T16" fmla="*/ 201 w 1176"/>
                  <a:gd name="T17" fmla="*/ 18 h 1633"/>
                  <a:gd name="T18" fmla="*/ 241 w 1176"/>
                  <a:gd name="T19" fmla="*/ 22 h 1633"/>
                  <a:gd name="T20" fmla="*/ 285 w 1176"/>
                  <a:gd name="T21" fmla="*/ 27 h 1633"/>
                  <a:gd name="T22" fmla="*/ 332 w 1176"/>
                  <a:gd name="T23" fmla="*/ 31 h 1633"/>
                  <a:gd name="T24" fmla="*/ 380 w 1176"/>
                  <a:gd name="T25" fmla="*/ 36 h 1633"/>
                  <a:gd name="T26" fmla="*/ 429 w 1176"/>
                  <a:gd name="T27" fmla="*/ 42 h 1633"/>
                  <a:gd name="T28" fmla="*/ 480 w 1176"/>
                  <a:gd name="T29" fmla="*/ 47 h 1633"/>
                  <a:gd name="T30" fmla="*/ 532 w 1176"/>
                  <a:gd name="T31" fmla="*/ 52 h 1633"/>
                  <a:gd name="T32" fmla="*/ 585 w 1176"/>
                  <a:gd name="T33" fmla="*/ 57 h 1633"/>
                  <a:gd name="T34" fmla="*/ 638 w 1176"/>
                  <a:gd name="T35" fmla="*/ 62 h 1633"/>
                  <a:gd name="T36" fmla="*/ 689 w 1176"/>
                  <a:gd name="T37" fmla="*/ 67 h 1633"/>
                  <a:gd name="T38" fmla="*/ 742 w 1176"/>
                  <a:gd name="T39" fmla="*/ 71 h 1633"/>
                  <a:gd name="T40" fmla="*/ 793 w 1176"/>
                  <a:gd name="T41" fmla="*/ 76 h 1633"/>
                  <a:gd name="T42" fmla="*/ 842 w 1176"/>
                  <a:gd name="T43" fmla="*/ 80 h 1633"/>
                  <a:gd name="T44" fmla="*/ 889 w 1176"/>
                  <a:gd name="T45" fmla="*/ 84 h 1633"/>
                  <a:gd name="T46" fmla="*/ 935 w 1176"/>
                  <a:gd name="T47" fmla="*/ 88 h 1633"/>
                  <a:gd name="T48" fmla="*/ 977 w 1176"/>
                  <a:gd name="T49" fmla="*/ 90 h 1633"/>
                  <a:gd name="T50" fmla="*/ 1017 w 1176"/>
                  <a:gd name="T51" fmla="*/ 94 h 1633"/>
                  <a:gd name="T52" fmla="*/ 1053 w 1176"/>
                  <a:gd name="T53" fmla="*/ 96 h 1633"/>
                  <a:gd name="T54" fmla="*/ 1086 w 1176"/>
                  <a:gd name="T55" fmla="*/ 98 h 1633"/>
                  <a:gd name="T56" fmla="*/ 1113 w 1176"/>
                  <a:gd name="T57" fmla="*/ 99 h 1633"/>
                  <a:gd name="T58" fmla="*/ 1137 w 1176"/>
                  <a:gd name="T59" fmla="*/ 99 h 1633"/>
                  <a:gd name="T60" fmla="*/ 1155 w 1176"/>
                  <a:gd name="T61" fmla="*/ 99 h 1633"/>
                  <a:gd name="T62" fmla="*/ 1168 w 1176"/>
                  <a:gd name="T63" fmla="*/ 98 h 1633"/>
                  <a:gd name="T64" fmla="*/ 1176 w 1176"/>
                  <a:gd name="T65" fmla="*/ 97 h 1633"/>
                  <a:gd name="T66" fmla="*/ 1122 w 1176"/>
                  <a:gd name="T67" fmla="*/ 1633 h 1633"/>
                  <a:gd name="T68" fmla="*/ 1129 w 1176"/>
                  <a:gd name="T69" fmla="*/ 128 h 1633"/>
                  <a:gd name="T70" fmla="*/ 0 w 1176"/>
                  <a:gd name="T71" fmla="*/ 42 h 1633"/>
                  <a:gd name="T72" fmla="*/ 28 w 1176"/>
                  <a:gd name="T73" fmla="*/ 0 h 16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6"/>
                  <a:gd name="T112" fmla="*/ 0 h 1633"/>
                  <a:gd name="T113" fmla="*/ 1176 w 1176"/>
                  <a:gd name="T114" fmla="*/ 1633 h 16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6" h="1633">
                    <a:moveTo>
                      <a:pt x="28" y="0"/>
                    </a:moveTo>
                    <a:lnTo>
                      <a:pt x="31" y="0"/>
                    </a:lnTo>
                    <a:lnTo>
                      <a:pt x="41" y="2"/>
                    </a:lnTo>
                    <a:lnTo>
                      <a:pt x="56" y="3"/>
                    </a:lnTo>
                    <a:lnTo>
                      <a:pt x="76" y="6"/>
                    </a:lnTo>
                    <a:lnTo>
                      <a:pt x="101" y="8"/>
                    </a:lnTo>
                    <a:lnTo>
                      <a:pt x="130" y="11"/>
                    </a:lnTo>
                    <a:lnTo>
                      <a:pt x="164" y="15"/>
                    </a:lnTo>
                    <a:lnTo>
                      <a:pt x="201" y="18"/>
                    </a:lnTo>
                    <a:lnTo>
                      <a:pt x="241" y="22"/>
                    </a:lnTo>
                    <a:lnTo>
                      <a:pt x="285" y="27"/>
                    </a:lnTo>
                    <a:lnTo>
                      <a:pt x="332" y="31"/>
                    </a:lnTo>
                    <a:lnTo>
                      <a:pt x="380" y="36"/>
                    </a:lnTo>
                    <a:lnTo>
                      <a:pt x="429" y="42"/>
                    </a:lnTo>
                    <a:lnTo>
                      <a:pt x="480" y="47"/>
                    </a:lnTo>
                    <a:lnTo>
                      <a:pt x="532" y="52"/>
                    </a:lnTo>
                    <a:lnTo>
                      <a:pt x="585" y="57"/>
                    </a:lnTo>
                    <a:lnTo>
                      <a:pt x="638" y="62"/>
                    </a:lnTo>
                    <a:lnTo>
                      <a:pt x="689" y="67"/>
                    </a:lnTo>
                    <a:lnTo>
                      <a:pt x="742" y="71"/>
                    </a:lnTo>
                    <a:lnTo>
                      <a:pt x="793" y="76"/>
                    </a:lnTo>
                    <a:lnTo>
                      <a:pt x="842" y="80"/>
                    </a:lnTo>
                    <a:lnTo>
                      <a:pt x="889" y="84"/>
                    </a:lnTo>
                    <a:lnTo>
                      <a:pt x="935" y="88"/>
                    </a:lnTo>
                    <a:lnTo>
                      <a:pt x="977" y="90"/>
                    </a:lnTo>
                    <a:lnTo>
                      <a:pt x="1017" y="94"/>
                    </a:lnTo>
                    <a:lnTo>
                      <a:pt x="1053" y="96"/>
                    </a:lnTo>
                    <a:lnTo>
                      <a:pt x="1086" y="98"/>
                    </a:lnTo>
                    <a:lnTo>
                      <a:pt x="1113" y="99"/>
                    </a:lnTo>
                    <a:lnTo>
                      <a:pt x="1137" y="99"/>
                    </a:lnTo>
                    <a:lnTo>
                      <a:pt x="1155" y="99"/>
                    </a:lnTo>
                    <a:lnTo>
                      <a:pt x="1168" y="98"/>
                    </a:lnTo>
                    <a:lnTo>
                      <a:pt x="1176" y="97"/>
                    </a:lnTo>
                    <a:lnTo>
                      <a:pt x="1122" y="1633"/>
                    </a:lnTo>
                    <a:lnTo>
                      <a:pt x="1129" y="128"/>
                    </a:lnTo>
                    <a:lnTo>
                      <a:pt x="0" y="42"/>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reeform 22"/>
              <p:cNvSpPr>
                <a:spLocks/>
              </p:cNvSpPr>
              <p:nvPr/>
            </p:nvSpPr>
            <p:spPr bwMode="auto">
              <a:xfrm>
                <a:off x="1848" y="1329"/>
                <a:ext cx="98" cy="1531"/>
              </a:xfrm>
              <a:custGeom>
                <a:avLst/>
                <a:gdLst>
                  <a:gd name="T0" fmla="*/ 0 w 98"/>
                  <a:gd name="T1" fmla="*/ 0 h 1531"/>
                  <a:gd name="T2" fmla="*/ 98 w 98"/>
                  <a:gd name="T3" fmla="*/ 1531 h 1531"/>
                  <a:gd name="T4" fmla="*/ 97 w 98"/>
                  <a:gd name="T5" fmla="*/ 1467 h 1531"/>
                  <a:gd name="T6" fmla="*/ 92 w 98"/>
                  <a:gd name="T7" fmla="*/ 1296 h 1531"/>
                  <a:gd name="T8" fmla="*/ 83 w 98"/>
                  <a:gd name="T9" fmla="*/ 1055 h 1531"/>
                  <a:gd name="T10" fmla="*/ 72 w 98"/>
                  <a:gd name="T11" fmla="*/ 777 h 1531"/>
                  <a:gd name="T12" fmla="*/ 58 w 98"/>
                  <a:gd name="T13" fmla="*/ 498 h 1531"/>
                  <a:gd name="T14" fmla="*/ 41 w 98"/>
                  <a:gd name="T15" fmla="*/ 252 h 1531"/>
                  <a:gd name="T16" fmla="*/ 22 w 98"/>
                  <a:gd name="T17" fmla="*/ 75 h 1531"/>
                  <a:gd name="T18" fmla="*/ 0 w 98"/>
                  <a:gd name="T19" fmla="*/ 0 h 1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1531"/>
                  <a:gd name="T32" fmla="*/ 98 w 98"/>
                  <a:gd name="T33" fmla="*/ 1531 h 15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1531">
                    <a:moveTo>
                      <a:pt x="0" y="0"/>
                    </a:moveTo>
                    <a:lnTo>
                      <a:pt x="98" y="1531"/>
                    </a:lnTo>
                    <a:lnTo>
                      <a:pt x="97" y="1467"/>
                    </a:lnTo>
                    <a:lnTo>
                      <a:pt x="92" y="1296"/>
                    </a:lnTo>
                    <a:lnTo>
                      <a:pt x="83" y="1055"/>
                    </a:lnTo>
                    <a:lnTo>
                      <a:pt x="72" y="777"/>
                    </a:lnTo>
                    <a:lnTo>
                      <a:pt x="58" y="498"/>
                    </a:lnTo>
                    <a:lnTo>
                      <a:pt x="41" y="252"/>
                    </a:lnTo>
                    <a:lnTo>
                      <a:pt x="22" y="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4" name="Freeform 23"/>
              <p:cNvSpPr>
                <a:spLocks/>
              </p:cNvSpPr>
              <p:nvPr/>
            </p:nvSpPr>
            <p:spPr bwMode="auto">
              <a:xfrm>
                <a:off x="1844" y="1295"/>
                <a:ext cx="1341" cy="115"/>
              </a:xfrm>
              <a:custGeom>
                <a:avLst/>
                <a:gdLst>
                  <a:gd name="T0" fmla="*/ 574 w 1341"/>
                  <a:gd name="T1" fmla="*/ 49 h 115"/>
                  <a:gd name="T2" fmla="*/ 452 w 1341"/>
                  <a:gd name="T3" fmla="*/ 38 h 115"/>
                  <a:gd name="T4" fmla="*/ 337 w 1341"/>
                  <a:gd name="T5" fmla="*/ 27 h 115"/>
                  <a:gd name="T6" fmla="*/ 232 w 1341"/>
                  <a:gd name="T7" fmla="*/ 16 h 115"/>
                  <a:gd name="T8" fmla="*/ 143 w 1341"/>
                  <a:gd name="T9" fmla="*/ 8 h 115"/>
                  <a:gd name="T10" fmla="*/ 71 w 1341"/>
                  <a:gd name="T11" fmla="*/ 3 h 115"/>
                  <a:gd name="T12" fmla="*/ 22 w 1341"/>
                  <a:gd name="T13" fmla="*/ 0 h 115"/>
                  <a:gd name="T14" fmla="*/ 0 w 1341"/>
                  <a:gd name="T15" fmla="*/ 4 h 115"/>
                  <a:gd name="T16" fmla="*/ 4 w 1341"/>
                  <a:gd name="T17" fmla="*/ 8 h 115"/>
                  <a:gd name="T18" fmla="*/ 33 w 1341"/>
                  <a:gd name="T19" fmla="*/ 12 h 115"/>
                  <a:gd name="T20" fmla="*/ 88 w 1341"/>
                  <a:gd name="T21" fmla="*/ 17 h 115"/>
                  <a:gd name="T22" fmla="*/ 164 w 1341"/>
                  <a:gd name="T23" fmla="*/ 25 h 115"/>
                  <a:gd name="T24" fmla="*/ 258 w 1341"/>
                  <a:gd name="T25" fmla="*/ 34 h 115"/>
                  <a:gd name="T26" fmla="*/ 365 w 1341"/>
                  <a:gd name="T27" fmla="*/ 44 h 115"/>
                  <a:gd name="T28" fmla="*/ 483 w 1341"/>
                  <a:gd name="T29" fmla="*/ 54 h 115"/>
                  <a:gd name="T30" fmla="*/ 607 w 1341"/>
                  <a:gd name="T31" fmla="*/ 66 h 115"/>
                  <a:gd name="T32" fmla="*/ 732 w 1341"/>
                  <a:gd name="T33" fmla="*/ 77 h 115"/>
                  <a:gd name="T34" fmla="*/ 856 w 1341"/>
                  <a:gd name="T35" fmla="*/ 88 h 115"/>
                  <a:gd name="T36" fmla="*/ 973 w 1341"/>
                  <a:gd name="T37" fmla="*/ 97 h 115"/>
                  <a:gd name="T38" fmla="*/ 1080 w 1341"/>
                  <a:gd name="T39" fmla="*/ 104 h 115"/>
                  <a:gd name="T40" fmla="*/ 1174 w 1341"/>
                  <a:gd name="T41" fmla="*/ 111 h 115"/>
                  <a:gd name="T42" fmla="*/ 1252 w 1341"/>
                  <a:gd name="T43" fmla="*/ 113 h 115"/>
                  <a:gd name="T44" fmla="*/ 1307 w 1341"/>
                  <a:gd name="T45" fmla="*/ 115 h 115"/>
                  <a:gd name="T46" fmla="*/ 1337 w 1341"/>
                  <a:gd name="T47" fmla="*/ 112 h 115"/>
                  <a:gd name="T48" fmla="*/ 1337 w 1341"/>
                  <a:gd name="T49" fmla="*/ 106 h 115"/>
                  <a:gd name="T50" fmla="*/ 1307 w 1341"/>
                  <a:gd name="T51" fmla="*/ 101 h 115"/>
                  <a:gd name="T52" fmla="*/ 1249 w 1341"/>
                  <a:gd name="T53" fmla="*/ 94 h 115"/>
                  <a:gd name="T54" fmla="*/ 1168 w 1341"/>
                  <a:gd name="T55" fmla="*/ 88 h 115"/>
                  <a:gd name="T56" fmla="*/ 1069 w 1341"/>
                  <a:gd name="T57" fmla="*/ 83 h 115"/>
                  <a:gd name="T58" fmla="*/ 955 w 1341"/>
                  <a:gd name="T59" fmla="*/ 75 h 115"/>
                  <a:gd name="T60" fmla="*/ 831 w 1341"/>
                  <a:gd name="T61" fmla="*/ 68 h 115"/>
                  <a:gd name="T62" fmla="*/ 702 w 1341"/>
                  <a:gd name="T63" fmla="*/ 59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41"/>
                  <a:gd name="T97" fmla="*/ 0 h 115"/>
                  <a:gd name="T98" fmla="*/ 1341 w 1341"/>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41" h="115">
                    <a:moveTo>
                      <a:pt x="636" y="54"/>
                    </a:moveTo>
                    <a:lnTo>
                      <a:pt x="574" y="49"/>
                    </a:lnTo>
                    <a:lnTo>
                      <a:pt x="512" y="44"/>
                    </a:lnTo>
                    <a:lnTo>
                      <a:pt x="452" y="38"/>
                    </a:lnTo>
                    <a:lnTo>
                      <a:pt x="394" y="32"/>
                    </a:lnTo>
                    <a:lnTo>
                      <a:pt x="337" y="27"/>
                    </a:lnTo>
                    <a:lnTo>
                      <a:pt x="283" y="21"/>
                    </a:lnTo>
                    <a:lnTo>
                      <a:pt x="232" y="16"/>
                    </a:lnTo>
                    <a:lnTo>
                      <a:pt x="186" y="12"/>
                    </a:lnTo>
                    <a:lnTo>
                      <a:pt x="143" y="8"/>
                    </a:lnTo>
                    <a:lnTo>
                      <a:pt x="104" y="5"/>
                    </a:lnTo>
                    <a:lnTo>
                      <a:pt x="71" y="3"/>
                    </a:lnTo>
                    <a:lnTo>
                      <a:pt x="44" y="2"/>
                    </a:lnTo>
                    <a:lnTo>
                      <a:pt x="22" y="0"/>
                    </a:lnTo>
                    <a:lnTo>
                      <a:pt x="8" y="2"/>
                    </a:lnTo>
                    <a:lnTo>
                      <a:pt x="0" y="4"/>
                    </a:lnTo>
                    <a:lnTo>
                      <a:pt x="0" y="8"/>
                    </a:lnTo>
                    <a:lnTo>
                      <a:pt x="4" y="8"/>
                    </a:lnTo>
                    <a:lnTo>
                      <a:pt x="15" y="9"/>
                    </a:lnTo>
                    <a:lnTo>
                      <a:pt x="33" y="12"/>
                    </a:lnTo>
                    <a:lnTo>
                      <a:pt x="58" y="13"/>
                    </a:lnTo>
                    <a:lnTo>
                      <a:pt x="88" y="17"/>
                    </a:lnTo>
                    <a:lnTo>
                      <a:pt x="124" y="21"/>
                    </a:lnTo>
                    <a:lnTo>
                      <a:pt x="164" y="25"/>
                    </a:lnTo>
                    <a:lnTo>
                      <a:pt x="209" y="29"/>
                    </a:lnTo>
                    <a:lnTo>
                      <a:pt x="258" y="34"/>
                    </a:lnTo>
                    <a:lnTo>
                      <a:pt x="310" y="39"/>
                    </a:lnTo>
                    <a:lnTo>
                      <a:pt x="365" y="44"/>
                    </a:lnTo>
                    <a:lnTo>
                      <a:pt x="423" y="49"/>
                    </a:lnTo>
                    <a:lnTo>
                      <a:pt x="483" y="54"/>
                    </a:lnTo>
                    <a:lnTo>
                      <a:pt x="545" y="61"/>
                    </a:lnTo>
                    <a:lnTo>
                      <a:pt x="607" y="66"/>
                    </a:lnTo>
                    <a:lnTo>
                      <a:pt x="669" y="71"/>
                    </a:lnTo>
                    <a:lnTo>
                      <a:pt x="732" y="77"/>
                    </a:lnTo>
                    <a:lnTo>
                      <a:pt x="794" y="83"/>
                    </a:lnTo>
                    <a:lnTo>
                      <a:pt x="856" y="88"/>
                    </a:lnTo>
                    <a:lnTo>
                      <a:pt x="915" y="92"/>
                    </a:lnTo>
                    <a:lnTo>
                      <a:pt x="973" y="97"/>
                    </a:lnTo>
                    <a:lnTo>
                      <a:pt x="1029" y="101"/>
                    </a:lnTo>
                    <a:lnTo>
                      <a:pt x="1080" y="104"/>
                    </a:lnTo>
                    <a:lnTo>
                      <a:pt x="1129" y="108"/>
                    </a:lnTo>
                    <a:lnTo>
                      <a:pt x="1174" y="111"/>
                    </a:lnTo>
                    <a:lnTo>
                      <a:pt x="1216" y="112"/>
                    </a:lnTo>
                    <a:lnTo>
                      <a:pt x="1252" y="113"/>
                    </a:lnTo>
                    <a:lnTo>
                      <a:pt x="1282" y="115"/>
                    </a:lnTo>
                    <a:lnTo>
                      <a:pt x="1307" y="115"/>
                    </a:lnTo>
                    <a:lnTo>
                      <a:pt x="1326" y="113"/>
                    </a:lnTo>
                    <a:lnTo>
                      <a:pt x="1337" y="112"/>
                    </a:lnTo>
                    <a:lnTo>
                      <a:pt x="1341" y="110"/>
                    </a:lnTo>
                    <a:lnTo>
                      <a:pt x="1337" y="106"/>
                    </a:lnTo>
                    <a:lnTo>
                      <a:pt x="1326" y="103"/>
                    </a:lnTo>
                    <a:lnTo>
                      <a:pt x="1307" y="101"/>
                    </a:lnTo>
                    <a:lnTo>
                      <a:pt x="1282" y="97"/>
                    </a:lnTo>
                    <a:lnTo>
                      <a:pt x="1249" y="94"/>
                    </a:lnTo>
                    <a:lnTo>
                      <a:pt x="1212" y="92"/>
                    </a:lnTo>
                    <a:lnTo>
                      <a:pt x="1168" y="88"/>
                    </a:lnTo>
                    <a:lnTo>
                      <a:pt x="1120" y="85"/>
                    </a:lnTo>
                    <a:lnTo>
                      <a:pt x="1069" y="83"/>
                    </a:lnTo>
                    <a:lnTo>
                      <a:pt x="1013" y="79"/>
                    </a:lnTo>
                    <a:lnTo>
                      <a:pt x="955" y="75"/>
                    </a:lnTo>
                    <a:lnTo>
                      <a:pt x="894" y="72"/>
                    </a:lnTo>
                    <a:lnTo>
                      <a:pt x="831" y="68"/>
                    </a:lnTo>
                    <a:lnTo>
                      <a:pt x="767" y="63"/>
                    </a:lnTo>
                    <a:lnTo>
                      <a:pt x="702" y="59"/>
                    </a:lnTo>
                    <a:lnTo>
                      <a:pt x="636"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reeform 24"/>
              <p:cNvSpPr>
                <a:spLocks/>
              </p:cNvSpPr>
              <p:nvPr/>
            </p:nvSpPr>
            <p:spPr bwMode="auto">
              <a:xfrm>
                <a:off x="1987" y="1444"/>
                <a:ext cx="1237" cy="1485"/>
              </a:xfrm>
              <a:custGeom>
                <a:avLst/>
                <a:gdLst>
                  <a:gd name="T0" fmla="*/ 3 w 1237"/>
                  <a:gd name="T1" fmla="*/ 1462 h 1485"/>
                  <a:gd name="T2" fmla="*/ 26 w 1237"/>
                  <a:gd name="T3" fmla="*/ 1462 h 1485"/>
                  <a:gd name="T4" fmla="*/ 69 w 1237"/>
                  <a:gd name="T5" fmla="*/ 1462 h 1485"/>
                  <a:gd name="T6" fmla="*/ 130 w 1237"/>
                  <a:gd name="T7" fmla="*/ 1462 h 1485"/>
                  <a:gd name="T8" fmla="*/ 203 w 1237"/>
                  <a:gd name="T9" fmla="*/ 1462 h 1485"/>
                  <a:gd name="T10" fmla="*/ 290 w 1237"/>
                  <a:gd name="T11" fmla="*/ 1464 h 1485"/>
                  <a:gd name="T12" fmla="*/ 386 w 1237"/>
                  <a:gd name="T13" fmla="*/ 1464 h 1485"/>
                  <a:gd name="T14" fmla="*/ 488 w 1237"/>
                  <a:gd name="T15" fmla="*/ 1465 h 1485"/>
                  <a:gd name="T16" fmla="*/ 594 w 1237"/>
                  <a:gd name="T17" fmla="*/ 1466 h 1485"/>
                  <a:gd name="T18" fmla="*/ 700 w 1237"/>
                  <a:gd name="T19" fmla="*/ 1467 h 1485"/>
                  <a:gd name="T20" fmla="*/ 805 w 1237"/>
                  <a:gd name="T21" fmla="*/ 1469 h 1485"/>
                  <a:gd name="T22" fmla="*/ 905 w 1237"/>
                  <a:gd name="T23" fmla="*/ 1471 h 1485"/>
                  <a:gd name="T24" fmla="*/ 998 w 1237"/>
                  <a:gd name="T25" fmla="*/ 1474 h 1485"/>
                  <a:gd name="T26" fmla="*/ 1081 w 1237"/>
                  <a:gd name="T27" fmla="*/ 1476 h 1485"/>
                  <a:gd name="T28" fmla="*/ 1152 w 1237"/>
                  <a:gd name="T29" fmla="*/ 1479 h 1485"/>
                  <a:gd name="T30" fmla="*/ 1206 w 1237"/>
                  <a:gd name="T31" fmla="*/ 1483 h 1485"/>
                  <a:gd name="T32" fmla="*/ 1229 w 1237"/>
                  <a:gd name="T33" fmla="*/ 1253 h 1485"/>
                  <a:gd name="T34" fmla="*/ 1237 w 1237"/>
                  <a:gd name="T35" fmla="*/ 229 h 1485"/>
                  <a:gd name="T36" fmla="*/ 1224 w 1237"/>
                  <a:gd name="T37" fmla="*/ 60 h 1485"/>
                  <a:gd name="T38" fmla="*/ 1216 w 1237"/>
                  <a:gd name="T39" fmla="*/ 316 h 1485"/>
                  <a:gd name="T40" fmla="*/ 1214 w 1237"/>
                  <a:gd name="T41" fmla="*/ 1471 h 1485"/>
                  <a:gd name="T42" fmla="*/ 1202 w 1237"/>
                  <a:gd name="T43" fmla="*/ 1471 h 1485"/>
                  <a:gd name="T44" fmla="*/ 1167 w 1237"/>
                  <a:gd name="T45" fmla="*/ 1470 h 1485"/>
                  <a:gd name="T46" fmla="*/ 1114 w 1237"/>
                  <a:gd name="T47" fmla="*/ 1467 h 1485"/>
                  <a:gd name="T48" fmla="*/ 1046 w 1237"/>
                  <a:gd name="T49" fmla="*/ 1466 h 1485"/>
                  <a:gd name="T50" fmla="*/ 963 w 1237"/>
                  <a:gd name="T51" fmla="*/ 1464 h 1485"/>
                  <a:gd name="T52" fmla="*/ 870 w 1237"/>
                  <a:gd name="T53" fmla="*/ 1460 h 1485"/>
                  <a:gd name="T54" fmla="*/ 770 w 1237"/>
                  <a:gd name="T55" fmla="*/ 1457 h 1485"/>
                  <a:gd name="T56" fmla="*/ 664 w 1237"/>
                  <a:gd name="T57" fmla="*/ 1455 h 1485"/>
                  <a:gd name="T58" fmla="*/ 557 w 1237"/>
                  <a:gd name="T59" fmla="*/ 1453 h 1485"/>
                  <a:gd name="T60" fmla="*/ 451 w 1237"/>
                  <a:gd name="T61" fmla="*/ 1452 h 1485"/>
                  <a:gd name="T62" fmla="*/ 349 w 1237"/>
                  <a:gd name="T63" fmla="*/ 1451 h 1485"/>
                  <a:gd name="T64" fmla="*/ 255 w 1237"/>
                  <a:gd name="T65" fmla="*/ 1451 h 1485"/>
                  <a:gd name="T66" fmla="*/ 170 w 1237"/>
                  <a:gd name="T67" fmla="*/ 1452 h 1485"/>
                  <a:gd name="T68" fmla="*/ 96 w 1237"/>
                  <a:gd name="T69" fmla="*/ 1453 h 1485"/>
                  <a:gd name="T70" fmla="*/ 39 w 1237"/>
                  <a:gd name="T71" fmla="*/ 1457 h 1485"/>
                  <a:gd name="T72" fmla="*/ 0 w 1237"/>
                  <a:gd name="T73" fmla="*/ 1462 h 14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7"/>
                  <a:gd name="T112" fmla="*/ 0 h 1485"/>
                  <a:gd name="T113" fmla="*/ 1237 w 1237"/>
                  <a:gd name="T114" fmla="*/ 1485 h 14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7" h="1485">
                    <a:moveTo>
                      <a:pt x="0" y="1462"/>
                    </a:moveTo>
                    <a:lnTo>
                      <a:pt x="3" y="1462"/>
                    </a:lnTo>
                    <a:lnTo>
                      <a:pt x="12" y="1462"/>
                    </a:lnTo>
                    <a:lnTo>
                      <a:pt x="26" y="1462"/>
                    </a:lnTo>
                    <a:lnTo>
                      <a:pt x="46" y="1462"/>
                    </a:lnTo>
                    <a:lnTo>
                      <a:pt x="69" y="1462"/>
                    </a:lnTo>
                    <a:lnTo>
                      <a:pt x="97" y="1462"/>
                    </a:lnTo>
                    <a:lnTo>
                      <a:pt x="130" y="1462"/>
                    </a:lnTo>
                    <a:lnTo>
                      <a:pt x="164" y="1462"/>
                    </a:lnTo>
                    <a:lnTo>
                      <a:pt x="203" y="1462"/>
                    </a:lnTo>
                    <a:lnTo>
                      <a:pt x="246" y="1464"/>
                    </a:lnTo>
                    <a:lnTo>
                      <a:pt x="290" y="1464"/>
                    </a:lnTo>
                    <a:lnTo>
                      <a:pt x="337" y="1464"/>
                    </a:lnTo>
                    <a:lnTo>
                      <a:pt x="386" y="1464"/>
                    </a:lnTo>
                    <a:lnTo>
                      <a:pt x="437" y="1465"/>
                    </a:lnTo>
                    <a:lnTo>
                      <a:pt x="488" y="1465"/>
                    </a:lnTo>
                    <a:lnTo>
                      <a:pt x="540" y="1465"/>
                    </a:lnTo>
                    <a:lnTo>
                      <a:pt x="594" y="1466"/>
                    </a:lnTo>
                    <a:lnTo>
                      <a:pt x="647" y="1466"/>
                    </a:lnTo>
                    <a:lnTo>
                      <a:pt x="700" y="1467"/>
                    </a:lnTo>
                    <a:lnTo>
                      <a:pt x="753" y="1467"/>
                    </a:lnTo>
                    <a:lnTo>
                      <a:pt x="805" y="1469"/>
                    </a:lnTo>
                    <a:lnTo>
                      <a:pt x="856" y="1470"/>
                    </a:lnTo>
                    <a:lnTo>
                      <a:pt x="905" y="1471"/>
                    </a:lnTo>
                    <a:lnTo>
                      <a:pt x="953" y="1473"/>
                    </a:lnTo>
                    <a:lnTo>
                      <a:pt x="998" y="1474"/>
                    </a:lnTo>
                    <a:lnTo>
                      <a:pt x="1041" y="1475"/>
                    </a:lnTo>
                    <a:lnTo>
                      <a:pt x="1081" y="1476"/>
                    </a:lnTo>
                    <a:lnTo>
                      <a:pt x="1118" y="1478"/>
                    </a:lnTo>
                    <a:lnTo>
                      <a:pt x="1152" y="1479"/>
                    </a:lnTo>
                    <a:lnTo>
                      <a:pt x="1180" y="1482"/>
                    </a:lnTo>
                    <a:lnTo>
                      <a:pt x="1206" y="1483"/>
                    </a:lnTo>
                    <a:lnTo>
                      <a:pt x="1227" y="1485"/>
                    </a:lnTo>
                    <a:lnTo>
                      <a:pt x="1229" y="1253"/>
                    </a:lnTo>
                    <a:lnTo>
                      <a:pt x="1236" y="741"/>
                    </a:lnTo>
                    <a:lnTo>
                      <a:pt x="1237" y="229"/>
                    </a:lnTo>
                    <a:lnTo>
                      <a:pt x="1232" y="0"/>
                    </a:lnTo>
                    <a:lnTo>
                      <a:pt x="1224" y="60"/>
                    </a:lnTo>
                    <a:lnTo>
                      <a:pt x="1219" y="189"/>
                    </a:lnTo>
                    <a:lnTo>
                      <a:pt x="1216" y="316"/>
                    </a:lnTo>
                    <a:lnTo>
                      <a:pt x="1216" y="374"/>
                    </a:lnTo>
                    <a:lnTo>
                      <a:pt x="1214" y="1471"/>
                    </a:lnTo>
                    <a:lnTo>
                      <a:pt x="1211" y="1471"/>
                    </a:lnTo>
                    <a:lnTo>
                      <a:pt x="1202" y="1471"/>
                    </a:lnTo>
                    <a:lnTo>
                      <a:pt x="1188" y="1470"/>
                    </a:lnTo>
                    <a:lnTo>
                      <a:pt x="1167" y="1470"/>
                    </a:lnTo>
                    <a:lnTo>
                      <a:pt x="1144" y="1469"/>
                    </a:lnTo>
                    <a:lnTo>
                      <a:pt x="1114" y="1467"/>
                    </a:lnTo>
                    <a:lnTo>
                      <a:pt x="1082" y="1466"/>
                    </a:lnTo>
                    <a:lnTo>
                      <a:pt x="1046" y="1466"/>
                    </a:lnTo>
                    <a:lnTo>
                      <a:pt x="1006" y="1465"/>
                    </a:lnTo>
                    <a:lnTo>
                      <a:pt x="963" y="1464"/>
                    </a:lnTo>
                    <a:lnTo>
                      <a:pt x="918" y="1462"/>
                    </a:lnTo>
                    <a:lnTo>
                      <a:pt x="870" y="1460"/>
                    </a:lnTo>
                    <a:lnTo>
                      <a:pt x="820" y="1458"/>
                    </a:lnTo>
                    <a:lnTo>
                      <a:pt x="770" y="1457"/>
                    </a:lnTo>
                    <a:lnTo>
                      <a:pt x="717" y="1456"/>
                    </a:lnTo>
                    <a:lnTo>
                      <a:pt x="664" y="1455"/>
                    </a:lnTo>
                    <a:lnTo>
                      <a:pt x="611" y="1455"/>
                    </a:lnTo>
                    <a:lnTo>
                      <a:pt x="557" y="1453"/>
                    </a:lnTo>
                    <a:lnTo>
                      <a:pt x="504" y="1452"/>
                    </a:lnTo>
                    <a:lnTo>
                      <a:pt x="451" y="1452"/>
                    </a:lnTo>
                    <a:lnTo>
                      <a:pt x="399" y="1451"/>
                    </a:lnTo>
                    <a:lnTo>
                      <a:pt x="349" y="1451"/>
                    </a:lnTo>
                    <a:lnTo>
                      <a:pt x="301" y="1451"/>
                    </a:lnTo>
                    <a:lnTo>
                      <a:pt x="255" y="1451"/>
                    </a:lnTo>
                    <a:lnTo>
                      <a:pt x="211" y="1451"/>
                    </a:lnTo>
                    <a:lnTo>
                      <a:pt x="170" y="1452"/>
                    </a:lnTo>
                    <a:lnTo>
                      <a:pt x="131" y="1452"/>
                    </a:lnTo>
                    <a:lnTo>
                      <a:pt x="96" y="1453"/>
                    </a:lnTo>
                    <a:lnTo>
                      <a:pt x="65" y="1456"/>
                    </a:lnTo>
                    <a:lnTo>
                      <a:pt x="39" y="1457"/>
                    </a:lnTo>
                    <a:lnTo>
                      <a:pt x="17" y="1460"/>
                    </a:lnTo>
                    <a:lnTo>
                      <a:pt x="0" y="1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6" name="Freeform 25"/>
              <p:cNvSpPr>
                <a:spLocks/>
              </p:cNvSpPr>
              <p:nvPr/>
            </p:nvSpPr>
            <p:spPr bwMode="auto">
              <a:xfrm>
                <a:off x="1833" y="1091"/>
                <a:ext cx="1418" cy="217"/>
              </a:xfrm>
              <a:custGeom>
                <a:avLst/>
                <a:gdLst>
                  <a:gd name="T0" fmla="*/ 9 w 1418"/>
                  <a:gd name="T1" fmla="*/ 176 h 217"/>
                  <a:gd name="T2" fmla="*/ 55 w 1418"/>
                  <a:gd name="T3" fmla="*/ 133 h 217"/>
                  <a:gd name="T4" fmla="*/ 114 w 1418"/>
                  <a:gd name="T5" fmla="*/ 72 h 217"/>
                  <a:gd name="T6" fmla="*/ 158 w 1418"/>
                  <a:gd name="T7" fmla="*/ 26 h 217"/>
                  <a:gd name="T8" fmla="*/ 169 w 1418"/>
                  <a:gd name="T9" fmla="*/ 18 h 217"/>
                  <a:gd name="T10" fmla="*/ 196 w 1418"/>
                  <a:gd name="T11" fmla="*/ 23 h 217"/>
                  <a:gd name="T12" fmla="*/ 246 w 1418"/>
                  <a:gd name="T13" fmla="*/ 32 h 217"/>
                  <a:gd name="T14" fmla="*/ 318 w 1418"/>
                  <a:gd name="T15" fmla="*/ 44 h 217"/>
                  <a:gd name="T16" fmla="*/ 406 w 1418"/>
                  <a:gd name="T17" fmla="*/ 59 h 217"/>
                  <a:gd name="T18" fmla="*/ 506 w 1418"/>
                  <a:gd name="T19" fmla="*/ 76 h 217"/>
                  <a:gd name="T20" fmla="*/ 615 w 1418"/>
                  <a:gd name="T21" fmla="*/ 94 h 217"/>
                  <a:gd name="T22" fmla="*/ 731 w 1418"/>
                  <a:gd name="T23" fmla="*/ 113 h 217"/>
                  <a:gd name="T24" fmla="*/ 848 w 1418"/>
                  <a:gd name="T25" fmla="*/ 133 h 217"/>
                  <a:gd name="T26" fmla="*/ 964 w 1418"/>
                  <a:gd name="T27" fmla="*/ 151 h 217"/>
                  <a:gd name="T28" fmla="*/ 1073 w 1418"/>
                  <a:gd name="T29" fmla="*/ 169 h 217"/>
                  <a:gd name="T30" fmla="*/ 1174 w 1418"/>
                  <a:gd name="T31" fmla="*/ 184 h 217"/>
                  <a:gd name="T32" fmla="*/ 1262 w 1418"/>
                  <a:gd name="T33" fmla="*/ 198 h 217"/>
                  <a:gd name="T34" fmla="*/ 1334 w 1418"/>
                  <a:gd name="T35" fmla="*/ 208 h 217"/>
                  <a:gd name="T36" fmla="*/ 1386 w 1418"/>
                  <a:gd name="T37" fmla="*/ 215 h 217"/>
                  <a:gd name="T38" fmla="*/ 1414 w 1418"/>
                  <a:gd name="T39" fmla="*/ 217 h 217"/>
                  <a:gd name="T40" fmla="*/ 1415 w 1418"/>
                  <a:gd name="T41" fmla="*/ 214 h 217"/>
                  <a:gd name="T42" fmla="*/ 1388 w 1418"/>
                  <a:gd name="T43" fmla="*/ 206 h 217"/>
                  <a:gd name="T44" fmla="*/ 1338 w 1418"/>
                  <a:gd name="T45" fmla="*/ 196 h 217"/>
                  <a:gd name="T46" fmla="*/ 1266 w 1418"/>
                  <a:gd name="T47" fmla="*/ 181 h 217"/>
                  <a:gd name="T48" fmla="*/ 1178 w 1418"/>
                  <a:gd name="T49" fmla="*/ 166 h 217"/>
                  <a:gd name="T50" fmla="*/ 1076 w 1418"/>
                  <a:gd name="T51" fmla="*/ 148 h 217"/>
                  <a:gd name="T52" fmla="*/ 965 w 1418"/>
                  <a:gd name="T53" fmla="*/ 129 h 217"/>
                  <a:gd name="T54" fmla="*/ 849 w 1418"/>
                  <a:gd name="T55" fmla="*/ 111 h 217"/>
                  <a:gd name="T56" fmla="*/ 731 w 1418"/>
                  <a:gd name="T57" fmla="*/ 91 h 217"/>
                  <a:gd name="T58" fmla="*/ 614 w 1418"/>
                  <a:gd name="T59" fmla="*/ 72 h 217"/>
                  <a:gd name="T60" fmla="*/ 503 w 1418"/>
                  <a:gd name="T61" fmla="*/ 54 h 217"/>
                  <a:gd name="T62" fmla="*/ 401 w 1418"/>
                  <a:gd name="T63" fmla="*/ 39 h 217"/>
                  <a:gd name="T64" fmla="*/ 312 w 1418"/>
                  <a:gd name="T65" fmla="*/ 24 h 217"/>
                  <a:gd name="T66" fmla="*/ 240 w 1418"/>
                  <a:gd name="T67" fmla="*/ 13 h 217"/>
                  <a:gd name="T68" fmla="*/ 188 w 1418"/>
                  <a:gd name="T69" fmla="*/ 5 h 217"/>
                  <a:gd name="T70" fmla="*/ 161 w 1418"/>
                  <a:gd name="T71" fmla="*/ 0 h 217"/>
                  <a:gd name="T72" fmla="*/ 151 w 1418"/>
                  <a:gd name="T73" fmla="*/ 8 h 217"/>
                  <a:gd name="T74" fmla="*/ 105 w 1418"/>
                  <a:gd name="T75" fmla="*/ 55 h 217"/>
                  <a:gd name="T76" fmla="*/ 46 w 1418"/>
                  <a:gd name="T77" fmla="*/ 121 h 217"/>
                  <a:gd name="T78" fmla="*/ 5 w 1418"/>
                  <a:gd name="T79" fmla="*/ 171 h 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18"/>
                  <a:gd name="T121" fmla="*/ 0 h 217"/>
                  <a:gd name="T122" fmla="*/ 1418 w 1418"/>
                  <a:gd name="T123" fmla="*/ 217 h 21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18" h="217">
                    <a:moveTo>
                      <a:pt x="0" y="181"/>
                    </a:moveTo>
                    <a:lnTo>
                      <a:pt x="9" y="176"/>
                    </a:lnTo>
                    <a:lnTo>
                      <a:pt x="28" y="158"/>
                    </a:lnTo>
                    <a:lnTo>
                      <a:pt x="55" y="133"/>
                    </a:lnTo>
                    <a:lnTo>
                      <a:pt x="85" y="102"/>
                    </a:lnTo>
                    <a:lnTo>
                      <a:pt x="114" y="72"/>
                    </a:lnTo>
                    <a:lnTo>
                      <a:pt x="140" y="45"/>
                    </a:lnTo>
                    <a:lnTo>
                      <a:pt x="158" y="26"/>
                    </a:lnTo>
                    <a:lnTo>
                      <a:pt x="165" y="18"/>
                    </a:lnTo>
                    <a:lnTo>
                      <a:pt x="169" y="18"/>
                    </a:lnTo>
                    <a:lnTo>
                      <a:pt x="179" y="21"/>
                    </a:lnTo>
                    <a:lnTo>
                      <a:pt x="196" y="23"/>
                    </a:lnTo>
                    <a:lnTo>
                      <a:pt x="219" y="27"/>
                    </a:lnTo>
                    <a:lnTo>
                      <a:pt x="246" y="32"/>
                    </a:lnTo>
                    <a:lnTo>
                      <a:pt x="280" y="37"/>
                    </a:lnTo>
                    <a:lnTo>
                      <a:pt x="318" y="44"/>
                    </a:lnTo>
                    <a:lnTo>
                      <a:pt x="360" y="51"/>
                    </a:lnTo>
                    <a:lnTo>
                      <a:pt x="406" y="59"/>
                    </a:lnTo>
                    <a:lnTo>
                      <a:pt x="454" y="67"/>
                    </a:lnTo>
                    <a:lnTo>
                      <a:pt x="506" y="76"/>
                    </a:lnTo>
                    <a:lnTo>
                      <a:pt x="560" y="85"/>
                    </a:lnTo>
                    <a:lnTo>
                      <a:pt x="615" y="94"/>
                    </a:lnTo>
                    <a:lnTo>
                      <a:pt x="673" y="103"/>
                    </a:lnTo>
                    <a:lnTo>
                      <a:pt x="731" y="113"/>
                    </a:lnTo>
                    <a:lnTo>
                      <a:pt x="789" y="122"/>
                    </a:lnTo>
                    <a:lnTo>
                      <a:pt x="848" y="133"/>
                    </a:lnTo>
                    <a:lnTo>
                      <a:pt x="906" y="142"/>
                    </a:lnTo>
                    <a:lnTo>
                      <a:pt x="964" y="151"/>
                    </a:lnTo>
                    <a:lnTo>
                      <a:pt x="1019" y="160"/>
                    </a:lnTo>
                    <a:lnTo>
                      <a:pt x="1073" y="169"/>
                    </a:lnTo>
                    <a:lnTo>
                      <a:pt x="1125" y="176"/>
                    </a:lnTo>
                    <a:lnTo>
                      <a:pt x="1174" y="184"/>
                    </a:lnTo>
                    <a:lnTo>
                      <a:pt x="1221" y="192"/>
                    </a:lnTo>
                    <a:lnTo>
                      <a:pt x="1262" y="198"/>
                    </a:lnTo>
                    <a:lnTo>
                      <a:pt x="1301" y="203"/>
                    </a:lnTo>
                    <a:lnTo>
                      <a:pt x="1334" y="208"/>
                    </a:lnTo>
                    <a:lnTo>
                      <a:pt x="1363" y="212"/>
                    </a:lnTo>
                    <a:lnTo>
                      <a:pt x="1386" y="215"/>
                    </a:lnTo>
                    <a:lnTo>
                      <a:pt x="1403" y="216"/>
                    </a:lnTo>
                    <a:lnTo>
                      <a:pt x="1414" y="217"/>
                    </a:lnTo>
                    <a:lnTo>
                      <a:pt x="1418" y="216"/>
                    </a:lnTo>
                    <a:lnTo>
                      <a:pt x="1415" y="214"/>
                    </a:lnTo>
                    <a:lnTo>
                      <a:pt x="1405" y="210"/>
                    </a:lnTo>
                    <a:lnTo>
                      <a:pt x="1388" y="206"/>
                    </a:lnTo>
                    <a:lnTo>
                      <a:pt x="1365" y="201"/>
                    </a:lnTo>
                    <a:lnTo>
                      <a:pt x="1338" y="196"/>
                    </a:lnTo>
                    <a:lnTo>
                      <a:pt x="1304" y="189"/>
                    </a:lnTo>
                    <a:lnTo>
                      <a:pt x="1266" y="181"/>
                    </a:lnTo>
                    <a:lnTo>
                      <a:pt x="1223" y="174"/>
                    </a:lnTo>
                    <a:lnTo>
                      <a:pt x="1178" y="166"/>
                    </a:lnTo>
                    <a:lnTo>
                      <a:pt x="1129" y="157"/>
                    </a:lnTo>
                    <a:lnTo>
                      <a:pt x="1076" y="148"/>
                    </a:lnTo>
                    <a:lnTo>
                      <a:pt x="1022" y="139"/>
                    </a:lnTo>
                    <a:lnTo>
                      <a:pt x="965" y="129"/>
                    </a:lnTo>
                    <a:lnTo>
                      <a:pt x="908" y="120"/>
                    </a:lnTo>
                    <a:lnTo>
                      <a:pt x="849" y="111"/>
                    </a:lnTo>
                    <a:lnTo>
                      <a:pt x="789" y="100"/>
                    </a:lnTo>
                    <a:lnTo>
                      <a:pt x="731" y="91"/>
                    </a:lnTo>
                    <a:lnTo>
                      <a:pt x="672" y="81"/>
                    </a:lnTo>
                    <a:lnTo>
                      <a:pt x="614" y="72"/>
                    </a:lnTo>
                    <a:lnTo>
                      <a:pt x="557" y="63"/>
                    </a:lnTo>
                    <a:lnTo>
                      <a:pt x="503" y="54"/>
                    </a:lnTo>
                    <a:lnTo>
                      <a:pt x="451" y="46"/>
                    </a:lnTo>
                    <a:lnTo>
                      <a:pt x="401" y="39"/>
                    </a:lnTo>
                    <a:lnTo>
                      <a:pt x="355" y="31"/>
                    </a:lnTo>
                    <a:lnTo>
                      <a:pt x="312" y="24"/>
                    </a:lnTo>
                    <a:lnTo>
                      <a:pt x="274" y="18"/>
                    </a:lnTo>
                    <a:lnTo>
                      <a:pt x="240" y="13"/>
                    </a:lnTo>
                    <a:lnTo>
                      <a:pt x="211" y="9"/>
                    </a:lnTo>
                    <a:lnTo>
                      <a:pt x="188" y="5"/>
                    </a:lnTo>
                    <a:lnTo>
                      <a:pt x="171" y="3"/>
                    </a:lnTo>
                    <a:lnTo>
                      <a:pt x="161" y="0"/>
                    </a:lnTo>
                    <a:lnTo>
                      <a:pt x="157" y="0"/>
                    </a:lnTo>
                    <a:lnTo>
                      <a:pt x="151" y="8"/>
                    </a:lnTo>
                    <a:lnTo>
                      <a:pt x="131" y="27"/>
                    </a:lnTo>
                    <a:lnTo>
                      <a:pt x="105" y="55"/>
                    </a:lnTo>
                    <a:lnTo>
                      <a:pt x="76" y="87"/>
                    </a:lnTo>
                    <a:lnTo>
                      <a:pt x="46" y="121"/>
                    </a:lnTo>
                    <a:lnTo>
                      <a:pt x="21" y="149"/>
                    </a:lnTo>
                    <a:lnTo>
                      <a:pt x="5" y="171"/>
                    </a:lnTo>
                    <a:lnTo>
                      <a:pt x="0"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7" name="Freeform 26"/>
              <p:cNvSpPr>
                <a:spLocks/>
              </p:cNvSpPr>
              <p:nvPr/>
            </p:nvSpPr>
            <p:spPr bwMode="auto">
              <a:xfrm>
                <a:off x="3273" y="1321"/>
                <a:ext cx="39" cy="1494"/>
              </a:xfrm>
              <a:custGeom>
                <a:avLst/>
                <a:gdLst>
                  <a:gd name="T0" fmla="*/ 19 w 39"/>
                  <a:gd name="T1" fmla="*/ 1121 h 1494"/>
                  <a:gd name="T2" fmla="*/ 31 w 39"/>
                  <a:gd name="T3" fmla="*/ 766 h 1494"/>
                  <a:gd name="T4" fmla="*/ 39 w 39"/>
                  <a:gd name="T5" fmla="*/ 406 h 1494"/>
                  <a:gd name="T6" fmla="*/ 38 w 39"/>
                  <a:gd name="T7" fmla="*/ 123 h 1494"/>
                  <a:gd name="T8" fmla="*/ 25 w 39"/>
                  <a:gd name="T9" fmla="*/ 0 h 1494"/>
                  <a:gd name="T10" fmla="*/ 19 w 39"/>
                  <a:gd name="T11" fmla="*/ 235 h 1494"/>
                  <a:gd name="T12" fmla="*/ 9 w 39"/>
                  <a:gd name="T13" fmla="*/ 749 h 1494"/>
                  <a:gd name="T14" fmla="*/ 0 w 39"/>
                  <a:gd name="T15" fmla="*/ 1264 h 1494"/>
                  <a:gd name="T16" fmla="*/ 0 w 39"/>
                  <a:gd name="T17" fmla="*/ 1494 h 1494"/>
                  <a:gd name="T18" fmla="*/ 7 w 39"/>
                  <a:gd name="T19" fmla="*/ 1463 h 1494"/>
                  <a:gd name="T20" fmla="*/ 10 w 39"/>
                  <a:gd name="T21" fmla="*/ 1386 h 1494"/>
                  <a:gd name="T22" fmla="*/ 14 w 39"/>
                  <a:gd name="T23" fmla="*/ 1270 h 1494"/>
                  <a:gd name="T24" fmla="*/ 19 w 39"/>
                  <a:gd name="T25" fmla="*/ 1121 h 14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1494"/>
                  <a:gd name="T41" fmla="*/ 39 w 39"/>
                  <a:gd name="T42" fmla="*/ 1494 h 14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1494">
                    <a:moveTo>
                      <a:pt x="19" y="1121"/>
                    </a:moveTo>
                    <a:lnTo>
                      <a:pt x="31" y="766"/>
                    </a:lnTo>
                    <a:lnTo>
                      <a:pt x="39" y="406"/>
                    </a:lnTo>
                    <a:lnTo>
                      <a:pt x="38" y="123"/>
                    </a:lnTo>
                    <a:lnTo>
                      <a:pt x="25" y="0"/>
                    </a:lnTo>
                    <a:lnTo>
                      <a:pt x="19" y="235"/>
                    </a:lnTo>
                    <a:lnTo>
                      <a:pt x="9" y="749"/>
                    </a:lnTo>
                    <a:lnTo>
                      <a:pt x="0" y="1264"/>
                    </a:lnTo>
                    <a:lnTo>
                      <a:pt x="0" y="1494"/>
                    </a:lnTo>
                    <a:lnTo>
                      <a:pt x="7" y="1463"/>
                    </a:lnTo>
                    <a:lnTo>
                      <a:pt x="10" y="1386"/>
                    </a:lnTo>
                    <a:lnTo>
                      <a:pt x="14" y="1270"/>
                    </a:lnTo>
                    <a:lnTo>
                      <a:pt x="19" y="1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8" name="Freeform 27"/>
              <p:cNvSpPr>
                <a:spLocks/>
              </p:cNvSpPr>
              <p:nvPr/>
            </p:nvSpPr>
            <p:spPr bwMode="auto">
              <a:xfrm flipH="1" flipV="1">
                <a:off x="1878" y="1180"/>
                <a:ext cx="214" cy="108"/>
              </a:xfrm>
              <a:custGeom>
                <a:avLst/>
                <a:gdLst>
                  <a:gd name="T0" fmla="*/ 0 w 72"/>
                  <a:gd name="T1" fmla="*/ 763 h 64"/>
                  <a:gd name="T2" fmla="*/ 476 w 72"/>
                  <a:gd name="T3" fmla="*/ 763 h 64"/>
                  <a:gd name="T4" fmla="*/ 2342 w 72"/>
                  <a:gd name="T5" fmla="*/ 754 h 64"/>
                  <a:gd name="T6" fmla="*/ 5071 w 72"/>
                  <a:gd name="T7" fmla="*/ 721 h 64"/>
                  <a:gd name="T8" fmla="*/ 7879 w 72"/>
                  <a:gd name="T9" fmla="*/ 638 h 64"/>
                  <a:gd name="T10" fmla="*/ 10920 w 72"/>
                  <a:gd name="T11" fmla="*/ 559 h 64"/>
                  <a:gd name="T12" fmla="*/ 13657 w 72"/>
                  <a:gd name="T13" fmla="*/ 422 h 64"/>
                  <a:gd name="T14" fmla="*/ 15750 w 72"/>
                  <a:gd name="T15" fmla="*/ 245 h 64"/>
                  <a:gd name="T16" fmla="*/ 16695 w 72"/>
                  <a:gd name="T17" fmla="*/ 0 h 64"/>
                  <a:gd name="T18" fmla="*/ 16695 w 72"/>
                  <a:gd name="T19" fmla="*/ 57 h 64"/>
                  <a:gd name="T20" fmla="*/ 16466 w 72"/>
                  <a:gd name="T21" fmla="*/ 196 h 64"/>
                  <a:gd name="T22" fmla="*/ 15750 w 72"/>
                  <a:gd name="T23" fmla="*/ 376 h 64"/>
                  <a:gd name="T24" fmla="*/ 14603 w 72"/>
                  <a:gd name="T25" fmla="*/ 559 h 64"/>
                  <a:gd name="T26" fmla="*/ 12501 w 72"/>
                  <a:gd name="T27" fmla="*/ 741 h 64"/>
                  <a:gd name="T28" fmla="*/ 9532 w 72"/>
                  <a:gd name="T29" fmla="*/ 861 h 64"/>
                  <a:gd name="T30" fmla="*/ 5299 w 72"/>
                  <a:gd name="T31" fmla="*/ 874 h 64"/>
                  <a:gd name="T32" fmla="*/ 0 w 72"/>
                  <a:gd name="T33" fmla="*/ 763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64"/>
                  <a:gd name="T53" fmla="*/ 72 w 72"/>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64">
                    <a:moveTo>
                      <a:pt x="0" y="56"/>
                    </a:moveTo>
                    <a:lnTo>
                      <a:pt x="2" y="56"/>
                    </a:lnTo>
                    <a:lnTo>
                      <a:pt x="10" y="55"/>
                    </a:lnTo>
                    <a:lnTo>
                      <a:pt x="22" y="53"/>
                    </a:lnTo>
                    <a:lnTo>
                      <a:pt x="34" y="47"/>
                    </a:lnTo>
                    <a:lnTo>
                      <a:pt x="47" y="41"/>
                    </a:lnTo>
                    <a:lnTo>
                      <a:pt x="59" y="31"/>
                    </a:lnTo>
                    <a:lnTo>
                      <a:pt x="68" y="18"/>
                    </a:lnTo>
                    <a:lnTo>
                      <a:pt x="72" y="0"/>
                    </a:lnTo>
                    <a:lnTo>
                      <a:pt x="72" y="4"/>
                    </a:lnTo>
                    <a:lnTo>
                      <a:pt x="71" y="14"/>
                    </a:lnTo>
                    <a:lnTo>
                      <a:pt x="68" y="27"/>
                    </a:lnTo>
                    <a:lnTo>
                      <a:pt x="63" y="41"/>
                    </a:lnTo>
                    <a:lnTo>
                      <a:pt x="54" y="54"/>
                    </a:lnTo>
                    <a:lnTo>
                      <a:pt x="41" y="63"/>
                    </a:lnTo>
                    <a:lnTo>
                      <a:pt x="23" y="64"/>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grpSp>
        <p:sp>
          <p:nvSpPr>
            <p:cNvPr id="19" name="Text Box 54"/>
            <p:cNvSpPr txBox="1">
              <a:spLocks noChangeArrowheads="1"/>
            </p:cNvSpPr>
            <p:nvPr/>
          </p:nvSpPr>
          <p:spPr bwMode="auto">
            <a:xfrm>
              <a:off x="3142" y="1671"/>
              <a:ext cx="116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accent3"/>
                  </a:solidFill>
                </a:rPr>
                <a:t>NFPA</a:t>
              </a:r>
            </a:p>
            <a:p>
              <a:pPr algn="ctr"/>
              <a:r>
                <a:rPr lang="en-US" dirty="0">
                  <a:solidFill>
                    <a:schemeClr val="accent3"/>
                  </a:solidFill>
                </a:rPr>
                <a:t>Fire and Rescue</a:t>
              </a:r>
            </a:p>
            <a:p>
              <a:pPr algn="ctr"/>
              <a:r>
                <a:rPr lang="en-US" dirty="0">
                  <a:solidFill>
                    <a:schemeClr val="accent3"/>
                  </a:solidFill>
                </a:rPr>
                <a:t>Specific</a:t>
              </a:r>
            </a:p>
            <a:p>
              <a:pPr algn="ctr"/>
              <a:r>
                <a:rPr lang="en-US" dirty="0">
                  <a:solidFill>
                    <a:schemeClr val="accent3"/>
                  </a:solidFill>
                </a:rPr>
                <a:t>Standard</a:t>
              </a:r>
            </a:p>
          </p:txBody>
        </p:sp>
      </p:grpSp>
    </p:spTree>
    <p:extLst>
      <p:ext uri="{BB962C8B-B14F-4D97-AF65-F5344CB8AC3E}">
        <p14:creationId xmlns:p14="http://schemas.microsoft.com/office/powerpoint/2010/main" val="36253542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pic>
        <p:nvPicPr>
          <p:cNvPr id="3" name="Picture 2" descr="C:\BEST\MEdwards\grap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95400"/>
            <a:ext cx="6186931" cy="46634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4882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Standard of Care</a:t>
            </a:r>
          </a:p>
        </p:txBody>
      </p:sp>
      <p:sp>
        <p:nvSpPr>
          <p:cNvPr id="4" name="Content Placeholder 2"/>
          <p:cNvSpPr>
            <a:spLocks noGrp="1"/>
          </p:cNvSpPr>
          <p:nvPr>
            <p:ph idx="1"/>
          </p:nvPr>
        </p:nvSpPr>
        <p:spPr>
          <a:xfrm>
            <a:off x="2743200" y="1295400"/>
            <a:ext cx="6248400" cy="4800600"/>
          </a:xfrm>
        </p:spPr>
        <p:txBody>
          <a:bodyPr/>
          <a:lstStyle/>
          <a:p>
            <a:pPr marL="347663" lvl="1" indent="-347663">
              <a:spcBef>
                <a:spcPts val="0"/>
              </a:spcBef>
              <a:buClr>
                <a:srgbClr val="993300"/>
              </a:buClr>
              <a:buFont typeface="Wingdings" panose="05000000000000000000" pitchFamily="2" charset="2"/>
              <a:buChar char="§"/>
            </a:pPr>
            <a:r>
              <a:rPr lang="en-US" sz="2400" dirty="0">
                <a:latin typeface="Arial" charset="0"/>
              </a:rPr>
              <a:t>Defined as the level of competency anticipated or mandated during the performance of a service or duty.</a:t>
            </a:r>
          </a:p>
          <a:p>
            <a:pPr marL="0" indent="0">
              <a:buNone/>
            </a:pPr>
            <a:endParaRPr lang="en-US" dirty="0"/>
          </a:p>
        </p:txBody>
      </p:sp>
    </p:spTree>
    <p:extLst>
      <p:ext uri="{BB962C8B-B14F-4D97-AF65-F5344CB8AC3E}">
        <p14:creationId xmlns:p14="http://schemas.microsoft.com/office/powerpoint/2010/main" val="1977456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Service Code of Ethics</a:t>
            </a:r>
          </a:p>
        </p:txBody>
      </p:sp>
      <p:sp>
        <p:nvSpPr>
          <p:cNvPr id="3" name="Content Placeholder 2"/>
          <p:cNvSpPr>
            <a:spLocks noGrp="1"/>
          </p:cNvSpPr>
          <p:nvPr>
            <p:ph idx="1"/>
          </p:nvPr>
        </p:nvSpPr>
        <p:spPr>
          <a:xfrm>
            <a:off x="2895600" y="1295400"/>
            <a:ext cx="6172200" cy="5562600"/>
          </a:xfrm>
        </p:spPr>
        <p:txBody>
          <a:bodyPr/>
          <a:lstStyle/>
          <a:p>
            <a:pPr lvl="0">
              <a:spcBef>
                <a:spcPts val="0"/>
              </a:spcBef>
              <a:buSzPct val="100000"/>
              <a:buFont typeface="Wingdings" panose="05000000000000000000" pitchFamily="2" charset="2"/>
              <a:buChar char="§"/>
            </a:pPr>
            <a:r>
              <a:rPr lang="en-US" sz="2100" dirty="0"/>
              <a:t>Never discriminate on the basis of race, religion, color, creed, age, marital status, national origin, ancestry, gender, sexual preference, medical condition or handicap. </a:t>
            </a:r>
          </a:p>
          <a:p>
            <a:pPr marL="0" lvl="0" indent="0">
              <a:spcBef>
                <a:spcPts val="0"/>
              </a:spcBef>
              <a:buSzPct val="100000"/>
              <a:buNone/>
            </a:pPr>
            <a:endParaRPr lang="en-US" sz="1100" dirty="0"/>
          </a:p>
          <a:p>
            <a:pPr lvl="0">
              <a:spcBef>
                <a:spcPts val="0"/>
              </a:spcBef>
              <a:buSzPct val="100000"/>
              <a:buFont typeface="Wingdings" panose="05000000000000000000" pitchFamily="2" charset="2"/>
              <a:buChar char="§"/>
            </a:pPr>
            <a:r>
              <a:rPr lang="en-US" sz="2100" dirty="0"/>
              <a:t>Never harass, intimidate or threaten fellow members of the service or the public, and stop or report the actions of other firefighters who engage in such behaviors. </a:t>
            </a:r>
          </a:p>
          <a:p>
            <a:pPr marL="0" lvl="0" indent="0">
              <a:spcBef>
                <a:spcPts val="0"/>
              </a:spcBef>
              <a:buSzPct val="100000"/>
              <a:buNone/>
            </a:pPr>
            <a:endParaRPr lang="en-US" sz="1100" dirty="0"/>
          </a:p>
          <a:p>
            <a:pPr lvl="0">
              <a:spcBef>
                <a:spcPts val="0"/>
              </a:spcBef>
              <a:buSzPct val="100000"/>
              <a:buFont typeface="Wingdings" panose="05000000000000000000" pitchFamily="2" charset="2"/>
              <a:buChar char="§"/>
            </a:pPr>
            <a:r>
              <a:rPr lang="en-US" sz="2100" dirty="0"/>
              <a:t>Responsibly use social networking, electronic communications or other media technology opportunities in a manner that does not discredit, dishonor or embarrass my organization, the fire service, and the public. I also understand that failure to resolve or report inappropriate use of this media                equates to condoning this behavior. </a:t>
            </a:r>
          </a:p>
          <a:p>
            <a:endParaRPr lang="en-US" dirty="0"/>
          </a:p>
        </p:txBody>
      </p:sp>
    </p:spTree>
    <p:extLst>
      <p:ext uri="{BB962C8B-B14F-4D97-AF65-F5344CB8AC3E}">
        <p14:creationId xmlns:p14="http://schemas.microsoft.com/office/powerpoint/2010/main" val="26488444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Standard of Care</a:t>
            </a:r>
          </a:p>
        </p:txBody>
      </p:sp>
      <p:sp>
        <p:nvSpPr>
          <p:cNvPr id="4" name="Content Placeholder 2"/>
          <p:cNvSpPr>
            <a:spLocks noGrp="1"/>
          </p:cNvSpPr>
          <p:nvPr>
            <p:ph idx="1"/>
          </p:nvPr>
        </p:nvSpPr>
        <p:spPr>
          <a:xfrm>
            <a:off x="2743200" y="1295400"/>
            <a:ext cx="6248400" cy="4800600"/>
          </a:xfrm>
        </p:spPr>
        <p:txBody>
          <a:bodyPr/>
          <a:lstStyle/>
          <a:p>
            <a:pPr>
              <a:spcBef>
                <a:spcPts val="0"/>
              </a:spcBef>
              <a:buSzPct val="100000"/>
              <a:buFont typeface="Wingdings" panose="05000000000000000000" pitchFamily="2" charset="2"/>
              <a:buChar char="§"/>
            </a:pPr>
            <a:r>
              <a:rPr lang="en-US" sz="2400" dirty="0">
                <a:latin typeface="Arial" charset="0"/>
              </a:rPr>
              <a:t>The last 50 years have taught us:</a:t>
            </a:r>
          </a:p>
          <a:p>
            <a:pPr marL="0" indent="0">
              <a:spcBef>
                <a:spcPts val="0"/>
              </a:spcBef>
              <a:buNone/>
            </a:pPr>
            <a:endParaRPr lang="en-US" sz="1500" dirty="0">
              <a:latin typeface="Arial" charset="0"/>
            </a:endParaRPr>
          </a:p>
          <a:p>
            <a:pPr marL="685800" lvl="1" indent="-284163" eaLnBrk="1" hangingPunct="1">
              <a:spcBef>
                <a:spcPts val="0"/>
              </a:spcBef>
            </a:pPr>
            <a:r>
              <a:rPr lang="en-US" sz="2400" dirty="0">
                <a:latin typeface="Arial" charset="0"/>
              </a:rPr>
              <a:t>Potential impacts are limitless.</a:t>
            </a:r>
          </a:p>
          <a:p>
            <a:pPr lvl="1" eaLnBrk="1" hangingPunct="1">
              <a:spcBef>
                <a:spcPts val="0"/>
              </a:spcBef>
              <a:buFontTx/>
              <a:buNone/>
            </a:pPr>
            <a:endParaRPr lang="en-US" sz="1500" dirty="0">
              <a:latin typeface="Arial" charset="0"/>
            </a:endParaRPr>
          </a:p>
          <a:p>
            <a:pPr marL="685800" lvl="1" indent="-284163" eaLnBrk="1" hangingPunct="1">
              <a:spcBef>
                <a:spcPts val="0"/>
              </a:spcBef>
            </a:pPr>
            <a:r>
              <a:rPr lang="en-US" sz="2400" dirty="0">
                <a:latin typeface="Arial" charset="0"/>
              </a:rPr>
              <a:t>There are options in operational approaches.</a:t>
            </a:r>
          </a:p>
          <a:p>
            <a:pPr lvl="1" eaLnBrk="1" hangingPunct="1">
              <a:spcBef>
                <a:spcPts val="0"/>
              </a:spcBef>
              <a:buFontTx/>
              <a:buNone/>
            </a:pPr>
            <a:endParaRPr lang="en-US" sz="1500" dirty="0">
              <a:latin typeface="Arial" charset="0"/>
            </a:endParaRPr>
          </a:p>
          <a:p>
            <a:pPr marL="685800" lvl="1" indent="-284163" eaLnBrk="1" hangingPunct="1">
              <a:spcBef>
                <a:spcPts val="0"/>
              </a:spcBef>
            </a:pPr>
            <a:r>
              <a:rPr lang="en-US" sz="2400" dirty="0">
                <a:latin typeface="Arial" charset="0"/>
              </a:rPr>
              <a:t>Initial responders need competency.</a:t>
            </a:r>
          </a:p>
          <a:p>
            <a:pPr lvl="1" eaLnBrk="1" hangingPunct="1">
              <a:spcBef>
                <a:spcPts val="0"/>
              </a:spcBef>
              <a:buFontTx/>
              <a:buNone/>
            </a:pPr>
            <a:endParaRPr lang="en-US" sz="1500" dirty="0">
              <a:latin typeface="Arial" charset="0"/>
            </a:endParaRPr>
          </a:p>
          <a:p>
            <a:pPr marL="685800" lvl="1" indent="-284163" eaLnBrk="1" hangingPunct="1">
              <a:spcBef>
                <a:spcPts val="0"/>
              </a:spcBef>
            </a:pPr>
            <a:r>
              <a:rPr lang="en-US" sz="2400" dirty="0">
                <a:latin typeface="Arial" charset="0"/>
              </a:rPr>
              <a:t>Development of a Standard of Care has occurred.</a:t>
            </a:r>
          </a:p>
          <a:p>
            <a:pPr marL="0" indent="0">
              <a:buNone/>
            </a:pPr>
            <a:endParaRPr lang="en-US" dirty="0"/>
          </a:p>
        </p:txBody>
      </p:sp>
    </p:spTree>
    <p:extLst>
      <p:ext uri="{BB962C8B-B14F-4D97-AF65-F5344CB8AC3E}">
        <p14:creationId xmlns:p14="http://schemas.microsoft.com/office/powerpoint/2010/main" val="28907627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Standard of Care</a:t>
            </a:r>
          </a:p>
        </p:txBody>
      </p:sp>
      <p:sp>
        <p:nvSpPr>
          <p:cNvPr id="4" name="Content Placeholder 2"/>
          <p:cNvSpPr>
            <a:spLocks noGrp="1"/>
          </p:cNvSpPr>
          <p:nvPr>
            <p:ph idx="1"/>
          </p:nvPr>
        </p:nvSpPr>
        <p:spPr>
          <a:xfrm>
            <a:off x="2743200" y="1295400"/>
            <a:ext cx="5486400" cy="4800600"/>
          </a:xfrm>
        </p:spPr>
        <p:txBody>
          <a:bodyPr/>
          <a:lstStyle/>
          <a:p>
            <a:pPr>
              <a:spcBef>
                <a:spcPts val="0"/>
              </a:spcBef>
              <a:buSzPct val="100000"/>
              <a:buFont typeface="Wingdings" panose="05000000000000000000" pitchFamily="2" charset="2"/>
              <a:buChar char="§"/>
            </a:pPr>
            <a:r>
              <a:rPr lang="en-US" sz="2400" dirty="0"/>
              <a:t>Influenced by: </a:t>
            </a:r>
          </a:p>
          <a:p>
            <a:pPr marL="0" indent="0">
              <a:spcBef>
                <a:spcPts val="0"/>
              </a:spcBef>
              <a:buNone/>
            </a:pPr>
            <a:endParaRPr lang="en-US" sz="1500" dirty="0"/>
          </a:p>
          <a:p>
            <a:pPr marL="685800" lvl="1" indent="-284163" eaLnBrk="1" hangingPunct="1">
              <a:spcBef>
                <a:spcPts val="0"/>
              </a:spcBef>
            </a:pPr>
            <a:r>
              <a:rPr lang="en-US" sz="2400" dirty="0"/>
              <a:t>Laws</a:t>
            </a:r>
          </a:p>
          <a:p>
            <a:pPr marL="685800" lvl="1" indent="-284163" eaLnBrk="1" hangingPunct="1">
              <a:spcBef>
                <a:spcPts val="0"/>
              </a:spcBef>
              <a:buFontTx/>
              <a:buNone/>
            </a:pPr>
            <a:endParaRPr lang="en-US" sz="1500" dirty="0"/>
          </a:p>
          <a:p>
            <a:pPr marL="685800" lvl="1" indent="-284163" eaLnBrk="1" hangingPunct="1">
              <a:spcBef>
                <a:spcPts val="0"/>
              </a:spcBef>
            </a:pPr>
            <a:r>
              <a:rPr lang="en-US" sz="2400" dirty="0"/>
              <a:t>Regulations</a:t>
            </a:r>
          </a:p>
          <a:p>
            <a:pPr marL="685800" lvl="1" indent="-284163" eaLnBrk="1" hangingPunct="1">
              <a:spcBef>
                <a:spcPts val="0"/>
              </a:spcBef>
              <a:buFontTx/>
              <a:buNone/>
            </a:pPr>
            <a:endParaRPr lang="en-US" sz="1500" dirty="0"/>
          </a:p>
          <a:p>
            <a:pPr marL="685800" lvl="1" indent="-284163" eaLnBrk="1" hangingPunct="1">
              <a:spcBef>
                <a:spcPts val="0"/>
              </a:spcBef>
            </a:pPr>
            <a:r>
              <a:rPr lang="en-US" sz="2400" dirty="0"/>
              <a:t>Standards</a:t>
            </a:r>
          </a:p>
          <a:p>
            <a:pPr marL="685800" lvl="1" indent="-284163" eaLnBrk="1" hangingPunct="1">
              <a:spcBef>
                <a:spcPts val="0"/>
              </a:spcBef>
              <a:buFontTx/>
              <a:buNone/>
            </a:pPr>
            <a:endParaRPr lang="en-US" sz="1500" dirty="0"/>
          </a:p>
          <a:p>
            <a:pPr marL="685800" lvl="1" indent="-284163" eaLnBrk="1" hangingPunct="1">
              <a:spcBef>
                <a:spcPts val="0"/>
              </a:spcBef>
            </a:pPr>
            <a:r>
              <a:rPr lang="en-US" sz="2400" dirty="0"/>
              <a:t>Guidance</a:t>
            </a:r>
          </a:p>
          <a:p>
            <a:pPr marL="685800" lvl="1" indent="-284163" eaLnBrk="1" hangingPunct="1">
              <a:spcBef>
                <a:spcPts val="0"/>
              </a:spcBef>
              <a:buFontTx/>
              <a:buNone/>
            </a:pPr>
            <a:endParaRPr lang="en-US" sz="1500" dirty="0"/>
          </a:p>
          <a:p>
            <a:pPr marL="685800" lvl="1" indent="-284163" eaLnBrk="1" hangingPunct="1">
              <a:spcBef>
                <a:spcPts val="0"/>
              </a:spcBef>
            </a:pPr>
            <a:r>
              <a:rPr lang="en-US" sz="2400" dirty="0"/>
              <a:t>Knowledge</a:t>
            </a:r>
          </a:p>
          <a:p>
            <a:pPr marL="685800" lvl="1" indent="-284163" eaLnBrk="1" hangingPunct="1">
              <a:spcBef>
                <a:spcPts val="0"/>
              </a:spcBef>
              <a:buFontTx/>
              <a:buNone/>
            </a:pPr>
            <a:endParaRPr lang="en-US" sz="1500" dirty="0"/>
          </a:p>
          <a:p>
            <a:pPr marL="685800" lvl="1" indent="-284163" eaLnBrk="1" hangingPunct="1">
              <a:spcBef>
                <a:spcPts val="0"/>
              </a:spcBef>
            </a:pPr>
            <a:r>
              <a:rPr lang="en-US" sz="2400" dirty="0"/>
              <a:t>Experience</a:t>
            </a:r>
          </a:p>
        </p:txBody>
      </p:sp>
    </p:spTree>
    <p:extLst>
      <p:ext uri="{BB962C8B-B14F-4D97-AF65-F5344CB8AC3E}">
        <p14:creationId xmlns:p14="http://schemas.microsoft.com/office/powerpoint/2010/main" val="21990504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1508105"/>
          </a:xfrm>
        </p:spPr>
        <p:txBody>
          <a:bodyPr/>
          <a:lstStyle/>
          <a:p>
            <a:r>
              <a:rPr lang="en-US" b="1" dirty="0"/>
              <a:t>Standard of Care – </a:t>
            </a:r>
            <a:br>
              <a:rPr lang="en-US" b="1" dirty="0"/>
            </a:br>
            <a:r>
              <a:rPr lang="en-US" b="1" dirty="0"/>
              <a:t>Haz Mat</a:t>
            </a:r>
          </a:p>
        </p:txBody>
      </p:sp>
      <p:sp>
        <p:nvSpPr>
          <p:cNvPr id="4" name="Content Placeholder 2"/>
          <p:cNvSpPr>
            <a:spLocks noGrp="1"/>
          </p:cNvSpPr>
          <p:nvPr>
            <p:ph idx="1"/>
          </p:nvPr>
        </p:nvSpPr>
        <p:spPr>
          <a:xfrm>
            <a:off x="2743200" y="1673352"/>
            <a:ext cx="6324600" cy="4800600"/>
          </a:xfrm>
        </p:spPr>
        <p:txBody>
          <a:bodyPr/>
          <a:lstStyle/>
          <a:p>
            <a:pPr>
              <a:spcBef>
                <a:spcPts val="0"/>
              </a:spcBef>
              <a:buSzPct val="100000"/>
              <a:buFont typeface="Wingdings" panose="05000000000000000000" pitchFamily="2" charset="2"/>
              <a:buChar char="§"/>
            </a:pPr>
            <a:r>
              <a:rPr lang="en-US" sz="2400" dirty="0"/>
              <a:t>Standard of Care for Hazardous Materials</a:t>
            </a:r>
          </a:p>
          <a:p>
            <a:pPr>
              <a:spcBef>
                <a:spcPts val="0"/>
              </a:spcBef>
            </a:pPr>
            <a:endParaRPr lang="en-US" sz="1500" dirty="0"/>
          </a:p>
          <a:p>
            <a:pPr marL="693738" lvl="1" indent="-292100" eaLnBrk="1" hangingPunct="1">
              <a:spcBef>
                <a:spcPts val="0"/>
              </a:spcBef>
              <a:defRPr/>
            </a:pPr>
            <a:r>
              <a:rPr lang="en-US" sz="2400" dirty="0"/>
              <a:t>Local government and first responder roles:</a:t>
            </a:r>
          </a:p>
          <a:p>
            <a:pPr lvl="1" eaLnBrk="1" hangingPunct="1">
              <a:spcBef>
                <a:spcPts val="0"/>
              </a:spcBef>
              <a:buFont typeface="Arial" pitchFamily="34" charset="0"/>
              <a:buChar char="●"/>
              <a:defRPr/>
            </a:pPr>
            <a:endParaRPr lang="en-US" sz="1500" dirty="0"/>
          </a:p>
          <a:p>
            <a:pPr marL="1035050" lvl="2" indent="-342900" eaLnBrk="1" hangingPunct="1">
              <a:spcBef>
                <a:spcPts val="0"/>
              </a:spcBef>
              <a:buClrTx/>
              <a:buSzPct val="100000"/>
              <a:buFont typeface="Wingdings" panose="05000000000000000000" pitchFamily="2" charset="2"/>
              <a:buChar char="§"/>
              <a:defRPr/>
            </a:pPr>
            <a:r>
              <a:rPr lang="en-US" dirty="0"/>
              <a:t>Planning</a:t>
            </a:r>
          </a:p>
          <a:p>
            <a:pPr marL="977900" lvl="2" indent="-285750" eaLnBrk="1" hangingPunct="1">
              <a:spcBef>
                <a:spcPts val="0"/>
              </a:spcBef>
              <a:buClrTx/>
              <a:buSzPct val="100000"/>
              <a:buFont typeface="Wingdings" panose="05000000000000000000" pitchFamily="2" charset="2"/>
              <a:buChar char="§"/>
              <a:defRPr/>
            </a:pPr>
            <a:endParaRPr lang="en-US" sz="1500" dirty="0"/>
          </a:p>
          <a:p>
            <a:pPr marL="1035050" lvl="2" indent="-342900" eaLnBrk="1" hangingPunct="1">
              <a:spcBef>
                <a:spcPts val="0"/>
              </a:spcBef>
              <a:buClrTx/>
              <a:buSzPct val="100000"/>
              <a:buFont typeface="Wingdings" panose="05000000000000000000" pitchFamily="2" charset="2"/>
              <a:buChar char="§"/>
              <a:defRPr/>
            </a:pPr>
            <a:r>
              <a:rPr lang="en-US" dirty="0"/>
              <a:t>Preparedness</a:t>
            </a:r>
          </a:p>
          <a:p>
            <a:pPr marL="977900" lvl="2" indent="-285750" eaLnBrk="1" hangingPunct="1">
              <a:spcBef>
                <a:spcPts val="0"/>
              </a:spcBef>
              <a:buClrTx/>
              <a:buSzPct val="100000"/>
              <a:buFont typeface="Wingdings" panose="05000000000000000000" pitchFamily="2" charset="2"/>
              <a:buChar char="§"/>
              <a:defRPr/>
            </a:pPr>
            <a:endParaRPr lang="en-US" sz="1500" dirty="0"/>
          </a:p>
          <a:p>
            <a:pPr marL="1035050" lvl="2" indent="-342900" eaLnBrk="1" hangingPunct="1">
              <a:spcBef>
                <a:spcPts val="0"/>
              </a:spcBef>
              <a:buClrTx/>
              <a:buSzPct val="100000"/>
              <a:buFont typeface="Wingdings" panose="05000000000000000000" pitchFamily="2" charset="2"/>
              <a:buChar char="§"/>
              <a:defRPr/>
            </a:pPr>
            <a:r>
              <a:rPr lang="en-US" dirty="0"/>
              <a:t>Training</a:t>
            </a:r>
          </a:p>
          <a:p>
            <a:pPr marL="0" indent="0">
              <a:buNone/>
            </a:pPr>
            <a:endParaRPr lang="en-US" dirty="0"/>
          </a:p>
        </p:txBody>
      </p:sp>
    </p:spTree>
    <p:extLst>
      <p:ext uri="{BB962C8B-B14F-4D97-AF65-F5344CB8AC3E}">
        <p14:creationId xmlns:p14="http://schemas.microsoft.com/office/powerpoint/2010/main" val="2459780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Liability</a:t>
            </a:r>
          </a:p>
        </p:txBody>
      </p:sp>
      <p:sp>
        <p:nvSpPr>
          <p:cNvPr id="4" name="Content Placeholder 2"/>
          <p:cNvSpPr>
            <a:spLocks noGrp="1"/>
          </p:cNvSpPr>
          <p:nvPr>
            <p:ph idx="1"/>
          </p:nvPr>
        </p:nvSpPr>
        <p:spPr>
          <a:xfrm>
            <a:off x="2743200" y="1298448"/>
            <a:ext cx="6019800" cy="4800600"/>
          </a:xfrm>
        </p:spPr>
        <p:txBody>
          <a:bodyPr/>
          <a:lstStyle/>
          <a:p>
            <a:pPr eaLnBrk="1" hangingPunct="1">
              <a:spcBef>
                <a:spcPts val="0"/>
              </a:spcBef>
              <a:buSzPct val="100000"/>
              <a:buFont typeface="Wingdings" panose="05000000000000000000" pitchFamily="2" charset="2"/>
              <a:buChar char="§"/>
            </a:pPr>
            <a:r>
              <a:rPr lang="en-US" sz="2400" dirty="0">
                <a:latin typeface="Arial" charset="0"/>
              </a:rPr>
              <a:t>Liability – state of being liable.</a:t>
            </a:r>
          </a:p>
          <a:p>
            <a:pPr eaLnBrk="1" hangingPunct="1">
              <a:spcBef>
                <a:spcPts val="0"/>
              </a:spcBef>
            </a:pPr>
            <a:endParaRPr lang="en-US" sz="1500" dirty="0">
              <a:latin typeface="Arial" charset="0"/>
            </a:endParaRPr>
          </a:p>
          <a:p>
            <a:pPr eaLnBrk="1" hangingPunct="1">
              <a:spcBef>
                <a:spcPts val="0"/>
              </a:spcBef>
              <a:buSzPct val="100000"/>
              <a:buFont typeface="Wingdings" panose="05000000000000000000" pitchFamily="2" charset="2"/>
              <a:buChar char="§"/>
            </a:pPr>
            <a:r>
              <a:rPr lang="en-US" sz="2400" dirty="0">
                <a:latin typeface="Arial" charset="0"/>
              </a:rPr>
              <a:t>Liable – owing a responsibility.</a:t>
            </a:r>
          </a:p>
          <a:p>
            <a:pPr eaLnBrk="1" hangingPunct="1">
              <a:spcBef>
                <a:spcPts val="0"/>
              </a:spcBef>
            </a:pPr>
            <a:endParaRPr lang="en-US" sz="1500" dirty="0">
              <a:latin typeface="Arial" charset="0"/>
            </a:endParaRPr>
          </a:p>
          <a:p>
            <a:pPr eaLnBrk="1" hangingPunct="1">
              <a:spcBef>
                <a:spcPts val="0"/>
              </a:spcBef>
              <a:buSzPct val="100000"/>
              <a:buFont typeface="Wingdings" panose="05000000000000000000" pitchFamily="2" charset="2"/>
              <a:buChar char="§"/>
            </a:pPr>
            <a:r>
              <a:rPr lang="en-US" sz="2400" dirty="0">
                <a:latin typeface="Arial" charset="0"/>
              </a:rPr>
              <a:t>Liability – cannot be totally eliminated.</a:t>
            </a:r>
            <a:endParaRPr lang="en-US" sz="2400" dirty="0"/>
          </a:p>
        </p:txBody>
      </p:sp>
    </p:spTree>
    <p:extLst>
      <p:ext uri="{BB962C8B-B14F-4D97-AF65-F5344CB8AC3E}">
        <p14:creationId xmlns:p14="http://schemas.microsoft.com/office/powerpoint/2010/main" val="13112656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Negligence</a:t>
            </a:r>
          </a:p>
        </p:txBody>
      </p:sp>
      <p:sp>
        <p:nvSpPr>
          <p:cNvPr id="4" name="Content Placeholder 2"/>
          <p:cNvSpPr>
            <a:spLocks noGrp="1"/>
          </p:cNvSpPr>
          <p:nvPr>
            <p:ph idx="1"/>
          </p:nvPr>
        </p:nvSpPr>
        <p:spPr>
          <a:xfrm>
            <a:off x="2743200" y="1295400"/>
            <a:ext cx="6248400" cy="4800600"/>
          </a:xfrm>
        </p:spPr>
        <p:txBody>
          <a:bodyPr/>
          <a:lstStyle/>
          <a:p>
            <a:pPr>
              <a:spcBef>
                <a:spcPts val="0"/>
              </a:spcBef>
              <a:buSzPct val="100000"/>
              <a:buFont typeface="Wingdings" panose="05000000000000000000" pitchFamily="2" charset="2"/>
              <a:buChar char="§"/>
            </a:pPr>
            <a:r>
              <a:rPr lang="en-US" sz="2400" dirty="0"/>
              <a:t>Defined as </a:t>
            </a:r>
            <a:r>
              <a:rPr lang="ja-JP" altLang="en-US" sz="2400" dirty="0"/>
              <a:t>“</a:t>
            </a:r>
            <a:r>
              <a:rPr lang="en-US" sz="2400" dirty="0"/>
              <a:t>performance outside of the accepted Standard of Care.</a:t>
            </a:r>
            <a:r>
              <a:rPr lang="ja-JP" altLang="en-US" sz="2400" dirty="0"/>
              <a:t>”</a:t>
            </a:r>
            <a:endParaRPr lang="en-US" altLang="ja-JP" sz="2400" dirty="0"/>
          </a:p>
          <a:p>
            <a:pPr marL="0" indent="0">
              <a:spcBef>
                <a:spcPts val="0"/>
              </a:spcBef>
              <a:buNone/>
            </a:pPr>
            <a:endParaRPr lang="en-US" sz="1500" dirty="0"/>
          </a:p>
          <a:p>
            <a:pPr marL="693738" lvl="1" indent="-292100" eaLnBrk="1" hangingPunct="1">
              <a:spcBef>
                <a:spcPts val="0"/>
              </a:spcBef>
            </a:pPr>
            <a:r>
              <a:rPr lang="en-US" sz="2400" dirty="0"/>
              <a:t>If elements of the Standard of Care are not followed, it could be considered negligence.</a:t>
            </a:r>
          </a:p>
          <a:p>
            <a:pPr marL="693738" lvl="1" indent="-354013" eaLnBrk="1" hangingPunct="1">
              <a:spcBef>
                <a:spcPts val="0"/>
              </a:spcBef>
              <a:buFontTx/>
              <a:buNone/>
            </a:pPr>
            <a:endParaRPr lang="en-US" sz="1500" dirty="0"/>
          </a:p>
          <a:p>
            <a:pPr marL="693738" lvl="1" indent="-354013" eaLnBrk="1" hangingPunct="1">
              <a:spcBef>
                <a:spcPts val="0"/>
              </a:spcBef>
            </a:pPr>
            <a:r>
              <a:rPr lang="en-US" sz="2400" dirty="0"/>
              <a:t>Negligence can be by the individual, an officer, the organization, or the employer.</a:t>
            </a:r>
          </a:p>
        </p:txBody>
      </p:sp>
    </p:spTree>
    <p:extLst>
      <p:ext uri="{BB962C8B-B14F-4D97-AF65-F5344CB8AC3E}">
        <p14:creationId xmlns:p14="http://schemas.microsoft.com/office/powerpoint/2010/main" val="26583894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Gross Negligence</a:t>
            </a:r>
          </a:p>
        </p:txBody>
      </p:sp>
      <p:sp>
        <p:nvSpPr>
          <p:cNvPr id="4" name="Content Placeholder 2"/>
          <p:cNvSpPr>
            <a:spLocks noGrp="1"/>
          </p:cNvSpPr>
          <p:nvPr>
            <p:ph idx="1"/>
          </p:nvPr>
        </p:nvSpPr>
        <p:spPr>
          <a:xfrm>
            <a:off x="2743200" y="1295400"/>
            <a:ext cx="6324600" cy="4800600"/>
          </a:xfrm>
        </p:spPr>
        <p:txBody>
          <a:bodyPr/>
          <a:lstStyle/>
          <a:p>
            <a:pPr>
              <a:spcBef>
                <a:spcPts val="0"/>
              </a:spcBef>
              <a:buSzPct val="100000"/>
              <a:buFont typeface="Wingdings" panose="05000000000000000000" pitchFamily="2" charset="2"/>
              <a:buChar char="§"/>
            </a:pPr>
            <a:r>
              <a:rPr lang="en-US" sz="2400" dirty="0"/>
              <a:t>Defined as </a:t>
            </a:r>
            <a:r>
              <a:rPr lang="ja-JP" altLang="en-US" sz="2400" dirty="0"/>
              <a:t>“</a:t>
            </a:r>
            <a:r>
              <a:rPr lang="en-US" sz="2400" dirty="0"/>
              <a:t>willful failure to meet the Standard of Care.</a:t>
            </a:r>
            <a:r>
              <a:rPr lang="ja-JP" altLang="en-US" sz="2400" dirty="0"/>
              <a:t>”</a:t>
            </a:r>
            <a:endParaRPr lang="en-US" altLang="ja-JP" sz="2400" dirty="0"/>
          </a:p>
          <a:p>
            <a:pPr marL="0" indent="0">
              <a:spcBef>
                <a:spcPts val="0"/>
              </a:spcBef>
              <a:buNone/>
            </a:pPr>
            <a:endParaRPr lang="en-US" sz="1500" dirty="0"/>
          </a:p>
          <a:p>
            <a:pPr marL="693738" lvl="1" indent="-292100" eaLnBrk="1" hangingPunct="1">
              <a:spcBef>
                <a:spcPts val="0"/>
              </a:spcBef>
            </a:pPr>
            <a:r>
              <a:rPr lang="en-US" sz="2400" dirty="0"/>
              <a:t>Can be applied to individuals or organizations.</a:t>
            </a:r>
          </a:p>
          <a:p>
            <a:pPr marL="693738" lvl="1" indent="-292100" eaLnBrk="1" hangingPunct="1">
              <a:spcBef>
                <a:spcPts val="0"/>
              </a:spcBef>
              <a:buFontTx/>
              <a:buNone/>
            </a:pPr>
            <a:endParaRPr lang="en-US" sz="1500" dirty="0"/>
          </a:p>
          <a:p>
            <a:pPr marL="693738" lvl="1" indent="-292100" eaLnBrk="1" hangingPunct="1">
              <a:spcBef>
                <a:spcPts val="0"/>
              </a:spcBef>
            </a:pPr>
            <a:r>
              <a:rPr lang="en-US" sz="2400" dirty="0"/>
              <a:t>Remember that ignorance of the law (Standard of Care) is no excuse.</a:t>
            </a:r>
          </a:p>
          <a:p>
            <a:pPr marL="693738" lvl="1" indent="-292100" eaLnBrk="1" hangingPunct="1">
              <a:spcBef>
                <a:spcPts val="0"/>
              </a:spcBef>
              <a:buFontTx/>
              <a:buNone/>
            </a:pPr>
            <a:endParaRPr lang="en-US" sz="1500" dirty="0"/>
          </a:p>
          <a:p>
            <a:pPr marL="693738" lvl="1" indent="-292100" eaLnBrk="1" hangingPunct="1">
              <a:spcBef>
                <a:spcPts val="0"/>
              </a:spcBef>
            </a:pPr>
            <a:r>
              <a:rPr lang="en-US" sz="2400" dirty="0"/>
              <a:t>Example: Personnel not required to wear appropriate PPE.</a:t>
            </a:r>
          </a:p>
          <a:p>
            <a:pPr marL="693738" lvl="1" indent="-292100" eaLnBrk="1" hangingPunct="1">
              <a:spcBef>
                <a:spcPts val="0"/>
              </a:spcBef>
              <a:buFontTx/>
              <a:buNone/>
            </a:pPr>
            <a:endParaRPr lang="en-US" sz="1500" dirty="0"/>
          </a:p>
          <a:p>
            <a:pPr marL="693738" lvl="1" indent="-292100" eaLnBrk="1" hangingPunct="1">
              <a:spcBef>
                <a:spcPts val="0"/>
              </a:spcBef>
            </a:pPr>
            <a:r>
              <a:rPr lang="en-US" sz="2400" dirty="0"/>
              <a:t>Example: Failure to train.</a:t>
            </a:r>
          </a:p>
          <a:p>
            <a:pPr marL="0" indent="0">
              <a:buNone/>
            </a:pPr>
            <a:endParaRPr lang="en-US" dirty="0"/>
          </a:p>
        </p:txBody>
      </p:sp>
    </p:spTree>
    <p:extLst>
      <p:ext uri="{BB962C8B-B14F-4D97-AF65-F5344CB8AC3E}">
        <p14:creationId xmlns:p14="http://schemas.microsoft.com/office/powerpoint/2010/main" val="15782203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14800" y="2057400"/>
            <a:ext cx="4572000" cy="830997"/>
          </a:xfrm>
          <a:prstGeom prst="rect">
            <a:avLst/>
          </a:prstGeom>
        </p:spPr>
        <p:txBody>
          <a:bodyPr>
            <a:spAutoFit/>
          </a:bodyPr>
          <a:lstStyle/>
          <a:p>
            <a:pPr algn="ctr">
              <a:defRPr/>
            </a:pPr>
            <a:r>
              <a:rPr lang="en-US" b="1" dirty="0">
                <a:solidFill>
                  <a:schemeClr val="accent3"/>
                </a:solidFill>
              </a:rPr>
              <a:t>North Carolina is an</a:t>
            </a:r>
          </a:p>
          <a:p>
            <a:pPr algn="ctr">
              <a:defRPr/>
            </a:pPr>
            <a:r>
              <a:rPr lang="en-US" b="1" dirty="0">
                <a:solidFill>
                  <a:schemeClr val="accent3"/>
                </a:solidFill>
              </a:rPr>
              <a:t>OSHA State</a:t>
            </a:r>
          </a:p>
        </p:txBody>
      </p:sp>
      <p:sp>
        <p:nvSpPr>
          <p:cNvPr id="3" name="Title 1"/>
          <p:cNvSpPr>
            <a:spLocks noGrp="1"/>
          </p:cNvSpPr>
          <p:nvPr>
            <p:ph type="title"/>
          </p:nvPr>
        </p:nvSpPr>
        <p:spPr>
          <a:xfrm>
            <a:off x="1143000" y="228600"/>
            <a:ext cx="8001000" cy="800219"/>
          </a:xfrm>
        </p:spPr>
        <p:txBody>
          <a:bodyPr/>
          <a:lstStyle/>
          <a:p>
            <a:r>
              <a:rPr lang="en-US" b="1" dirty="0"/>
              <a:t>Standard of Care &amp; Liability</a:t>
            </a:r>
          </a:p>
        </p:txBody>
      </p:sp>
      <p:sp>
        <p:nvSpPr>
          <p:cNvPr id="4" name="Content Placeholder 2"/>
          <p:cNvSpPr>
            <a:spLocks noGrp="1"/>
          </p:cNvSpPr>
          <p:nvPr>
            <p:ph idx="1"/>
          </p:nvPr>
        </p:nvSpPr>
        <p:spPr>
          <a:xfrm>
            <a:off x="2743200" y="1298448"/>
            <a:ext cx="6248400" cy="4800600"/>
          </a:xfrm>
        </p:spPr>
        <p:txBody>
          <a:bodyPr/>
          <a:lstStyle/>
          <a:p>
            <a:pPr>
              <a:buSzPct val="100000"/>
              <a:buFont typeface="Wingdings" panose="05000000000000000000" pitchFamily="2" charset="2"/>
              <a:buChar char="§"/>
            </a:pPr>
            <a:r>
              <a:rPr lang="en-US" sz="2400" dirty="0">
                <a:latin typeface="Arial" charset="0"/>
              </a:rPr>
              <a:t>Remember that by operating within</a:t>
            </a:r>
            <a:br>
              <a:rPr lang="en-US" sz="2400" dirty="0">
                <a:latin typeface="Arial" charset="0"/>
              </a:rPr>
            </a:br>
            <a:r>
              <a:rPr lang="en-US" sz="2400" dirty="0">
                <a:latin typeface="Arial" charset="0"/>
              </a:rPr>
              <a:t>the Standard of Care we, as</a:t>
            </a:r>
            <a:br>
              <a:rPr lang="en-US" sz="2400" dirty="0">
                <a:latin typeface="Arial" charset="0"/>
              </a:rPr>
            </a:br>
            <a:r>
              <a:rPr lang="en-US" sz="2400" dirty="0">
                <a:latin typeface="Arial" charset="0"/>
              </a:rPr>
              <a:t>responders, will not need to worry</a:t>
            </a:r>
            <a:br>
              <a:rPr lang="en-US" sz="2400" dirty="0">
                <a:latin typeface="Arial" charset="0"/>
              </a:rPr>
            </a:br>
            <a:r>
              <a:rPr lang="en-US" sz="2400" dirty="0">
                <a:latin typeface="Arial" charset="0"/>
              </a:rPr>
              <a:t>about legal implications</a:t>
            </a:r>
            <a:r>
              <a:rPr lang="en-US" dirty="0">
                <a:latin typeface="Arial" charset="0"/>
              </a:rPr>
              <a:t>.</a:t>
            </a:r>
          </a:p>
          <a:p>
            <a:pPr marL="0" indent="0">
              <a:buNone/>
            </a:pPr>
            <a:endParaRPr lang="en-US" dirty="0"/>
          </a:p>
        </p:txBody>
      </p:sp>
    </p:spTree>
    <p:extLst>
      <p:ext uri="{BB962C8B-B14F-4D97-AF65-F5344CB8AC3E}">
        <p14:creationId xmlns:p14="http://schemas.microsoft.com/office/powerpoint/2010/main" val="16811053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r>
              <a:rPr lang="en-US" altLang="en-US" b="1" dirty="0"/>
              <a:t>North Carolina</a:t>
            </a:r>
            <a:br>
              <a:rPr lang="en-US" altLang="en-US" b="1" dirty="0"/>
            </a:br>
            <a:r>
              <a:rPr lang="en-US" altLang="en-US" b="1" dirty="0"/>
              <a:t>Chief 101</a:t>
            </a:r>
          </a:p>
        </p:txBody>
      </p:sp>
      <p:sp>
        <p:nvSpPr>
          <p:cNvPr id="7171" name="Rectangle 8"/>
          <p:cNvSpPr>
            <a:spLocks noGrp="1" noChangeArrowheads="1"/>
          </p:cNvSpPr>
          <p:nvPr>
            <p:ph type="subTitle" idx="1"/>
          </p:nvPr>
        </p:nvSpPr>
        <p:spPr/>
        <p:txBody>
          <a:bodyPr/>
          <a:lstStyle/>
          <a:p>
            <a:r>
              <a:rPr lang="en-US" altLang="en-US" dirty="0"/>
              <a:t>Fire Department </a:t>
            </a:r>
          </a:p>
          <a:p>
            <a:r>
              <a:rPr lang="en-US" altLang="en-US" dirty="0"/>
              <a:t>Ratings and Inspections</a:t>
            </a:r>
          </a:p>
          <a:p>
            <a:pPr>
              <a:buFont typeface="Monotype Sorts" charset="2"/>
              <a:buNone/>
            </a:pPr>
            <a:endParaRPr lang="en-US" altLang="en-US" dirty="0">
              <a:solidFill>
                <a:srgbClr val="993300"/>
              </a:solidFill>
            </a:endParaRPr>
          </a:p>
        </p:txBody>
      </p:sp>
    </p:spTree>
    <p:extLst>
      <p:ext uri="{BB962C8B-B14F-4D97-AF65-F5344CB8AC3E}">
        <p14:creationId xmlns:p14="http://schemas.microsoft.com/office/powerpoint/2010/main" val="20891818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10"/>
          <p:cNvSpPr>
            <a:spLocks noGrp="1" noChangeArrowheads="1"/>
          </p:cNvSpPr>
          <p:nvPr>
            <p:ph type="title"/>
          </p:nvPr>
        </p:nvSpPr>
        <p:spPr>
          <a:xfrm>
            <a:off x="1143000" y="228600"/>
            <a:ext cx="8001000" cy="800219"/>
          </a:xfrm>
        </p:spPr>
        <p:txBody>
          <a:bodyPr/>
          <a:lstStyle/>
          <a:p>
            <a:r>
              <a:rPr lang="en-US" altLang="en-US" b="1" dirty="0"/>
              <a:t>Program Objectives</a:t>
            </a:r>
          </a:p>
        </p:txBody>
      </p:sp>
      <p:sp>
        <p:nvSpPr>
          <p:cNvPr id="8195" name="Rectangle 11"/>
          <p:cNvSpPr>
            <a:spLocks noGrp="1" noChangeArrowheads="1"/>
          </p:cNvSpPr>
          <p:nvPr>
            <p:ph type="body" idx="1"/>
          </p:nvPr>
        </p:nvSpPr>
        <p:spPr/>
        <p:txBody>
          <a:bodyPr/>
          <a:lstStyle/>
          <a:p>
            <a:pPr>
              <a:spcBef>
                <a:spcPct val="0"/>
              </a:spcBef>
              <a:buSzPct val="100000"/>
              <a:buFont typeface="Wingdings" panose="05000000000000000000" pitchFamily="2" charset="2"/>
              <a:buChar char="§"/>
              <a:defRPr/>
            </a:pPr>
            <a:r>
              <a:rPr lang="en-US" sz="2400" dirty="0">
                <a:ea typeface="MS PGothic" charset="0"/>
                <a:cs typeface="MS PGothic" charset="0"/>
              </a:rPr>
              <a:t>Understand the basis of the procedures that govern a ratings and response inspection.</a:t>
            </a:r>
          </a:p>
          <a:p>
            <a:pPr>
              <a:spcBef>
                <a:spcPct val="0"/>
              </a:spcBef>
              <a:buSzPct val="100000"/>
              <a:buFont typeface="Wingdings" panose="05000000000000000000" pitchFamily="2" charset="2"/>
              <a:buChar char="§"/>
              <a:defRPr/>
            </a:pPr>
            <a:endParaRPr lang="en-US" sz="1500" dirty="0">
              <a:ea typeface="MS PGothic" charset="0"/>
              <a:cs typeface="MS PGothic" charset="0"/>
            </a:endParaRPr>
          </a:p>
          <a:p>
            <a:pPr>
              <a:spcBef>
                <a:spcPct val="0"/>
              </a:spcBef>
              <a:buSzPct val="100000"/>
              <a:buFont typeface="Wingdings" panose="05000000000000000000" pitchFamily="2" charset="2"/>
              <a:buChar char="§"/>
              <a:defRPr/>
            </a:pPr>
            <a:r>
              <a:rPr lang="en-US" sz="2400" dirty="0">
                <a:ea typeface="MS PGothic" charset="0"/>
                <a:cs typeface="MS PGothic" charset="0"/>
              </a:rPr>
              <a:t>Describe the various aspects of the response rating system as adopted in North Carolina.</a:t>
            </a:r>
          </a:p>
          <a:p>
            <a:pPr>
              <a:spcBef>
                <a:spcPct val="0"/>
              </a:spcBef>
              <a:buSzPct val="100000"/>
              <a:buFont typeface="Wingdings" panose="05000000000000000000" pitchFamily="2" charset="2"/>
              <a:buChar char="§"/>
              <a:defRPr/>
            </a:pPr>
            <a:endParaRPr lang="en-US" sz="1500" dirty="0">
              <a:ea typeface="MS PGothic" charset="0"/>
              <a:cs typeface="MS PGothic" charset="0"/>
            </a:endParaRPr>
          </a:p>
          <a:p>
            <a:pPr>
              <a:spcBef>
                <a:spcPct val="0"/>
              </a:spcBef>
              <a:buSzPct val="100000"/>
              <a:buFont typeface="Wingdings" panose="05000000000000000000" pitchFamily="2" charset="2"/>
              <a:buChar char="§"/>
              <a:defRPr/>
            </a:pPr>
            <a:r>
              <a:rPr lang="en-US" sz="2400" dirty="0">
                <a:ea typeface="MS PGothic" charset="0"/>
                <a:cs typeface="MS PGothic" charset="0"/>
              </a:rPr>
              <a:t>Recognize various sources of information that will assist departments in preparing for an inspection.</a:t>
            </a:r>
          </a:p>
          <a:p>
            <a:endParaRPr lang="en-US" altLang="en-US" sz="2600" dirty="0"/>
          </a:p>
        </p:txBody>
      </p:sp>
    </p:spTree>
    <p:extLst>
      <p:ext uri="{BB962C8B-B14F-4D97-AF65-F5344CB8AC3E}">
        <p14:creationId xmlns:p14="http://schemas.microsoft.com/office/powerpoint/2010/main" val="58832389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Ratings and Certification</a:t>
            </a:r>
          </a:p>
        </p:txBody>
      </p:sp>
      <p:sp>
        <p:nvSpPr>
          <p:cNvPr id="3" name="Content Placeholder 2"/>
          <p:cNvSpPr>
            <a:spLocks noGrp="1"/>
          </p:cNvSpPr>
          <p:nvPr>
            <p:ph idx="1"/>
          </p:nvPr>
        </p:nvSpPr>
        <p:spPr/>
        <p:txBody>
          <a:bodyPr/>
          <a:lstStyle/>
          <a:p>
            <a:pPr eaLnBrk="1" hangingPunct="1">
              <a:spcBef>
                <a:spcPts val="0"/>
              </a:spcBef>
              <a:buSzPct val="100000"/>
              <a:buFont typeface="Wingdings" panose="05000000000000000000" pitchFamily="2" charset="2"/>
              <a:buChar char="§"/>
              <a:defRPr/>
            </a:pPr>
            <a:r>
              <a:rPr lang="en-US" altLang="en-US" sz="2400" dirty="0">
                <a:solidFill>
                  <a:srgbClr val="0D0D0D"/>
                </a:solidFill>
                <a:ea typeface="ＭＳ Ｐゴシック" pitchFamily="34" charset="-128"/>
              </a:rPr>
              <a:t>Consequences of  noncompliance:</a:t>
            </a:r>
          </a:p>
          <a:p>
            <a:pPr marL="0" indent="0" eaLnBrk="1" hangingPunct="1">
              <a:spcBef>
                <a:spcPts val="0"/>
              </a:spcBef>
              <a:buClrTx/>
              <a:buNone/>
              <a:defRPr/>
            </a:pPr>
            <a:endParaRPr lang="en-US" altLang="en-US" sz="1500" dirty="0">
              <a:solidFill>
                <a:srgbClr val="0D0D0D"/>
              </a:solidFill>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solidFill>
                  <a:srgbClr val="0D0D0D"/>
                </a:solidFill>
                <a:ea typeface="ＭＳ Ｐゴシック" pitchFamily="34" charset="-128"/>
              </a:rPr>
              <a:t>Insurance Premiums</a:t>
            </a:r>
          </a:p>
          <a:p>
            <a:pPr marL="282575" indent="-277813" eaLnBrk="1" hangingPunct="1">
              <a:spcBef>
                <a:spcPts val="0"/>
              </a:spcBef>
              <a:buFont typeface="Arial" panose="020B0604020202020204" pitchFamily="34" charset="0"/>
              <a:buChar char="–"/>
              <a:defRPr/>
            </a:pPr>
            <a:endParaRPr lang="en-US" altLang="en-US" sz="1500" dirty="0">
              <a:solidFill>
                <a:srgbClr val="0D0D0D"/>
              </a:solidFill>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solidFill>
                  <a:srgbClr val="0D0D0D"/>
                </a:solidFill>
                <a:ea typeface="ＭＳ Ｐゴシック" pitchFamily="34" charset="-128"/>
              </a:rPr>
              <a:t>Pension Funds</a:t>
            </a:r>
          </a:p>
          <a:p>
            <a:pPr marL="682625" lvl="1" indent="-277813" eaLnBrk="1" hangingPunct="1">
              <a:spcBef>
                <a:spcPts val="0"/>
              </a:spcBef>
              <a:buFont typeface="Arial" panose="020B0604020202020204" pitchFamily="34" charset="0"/>
              <a:buChar char="–"/>
              <a:defRPr/>
            </a:pPr>
            <a:endParaRPr lang="en-US" altLang="en-US" sz="1500" dirty="0">
              <a:solidFill>
                <a:srgbClr val="0D0D0D"/>
              </a:solidFill>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solidFill>
                  <a:srgbClr val="0D0D0D"/>
                </a:solidFill>
                <a:ea typeface="ＭＳ Ｐゴシック" pitchFamily="34" charset="-128"/>
              </a:rPr>
              <a:t>Firefighter Relief Fund</a:t>
            </a:r>
          </a:p>
          <a:p>
            <a:pPr marL="682625" lvl="1" indent="-277813" eaLnBrk="1" hangingPunct="1">
              <a:spcBef>
                <a:spcPts val="0"/>
              </a:spcBef>
              <a:buFont typeface="Arial" panose="020B0604020202020204" pitchFamily="34" charset="0"/>
              <a:buChar char="–"/>
              <a:defRPr/>
            </a:pPr>
            <a:endParaRPr lang="en-US" altLang="en-US" sz="1500" dirty="0">
              <a:solidFill>
                <a:srgbClr val="0D0D0D"/>
              </a:solidFill>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solidFill>
                  <a:srgbClr val="0D0D0D"/>
                </a:solidFill>
                <a:ea typeface="ＭＳ Ｐゴシック" pitchFamily="34" charset="-128"/>
              </a:rPr>
              <a:t>State and Federal Firefighters’</a:t>
            </a:r>
            <a:r>
              <a:rPr lang="en-US" altLang="ja-JP" sz="2400" dirty="0">
                <a:solidFill>
                  <a:srgbClr val="0D0D0D"/>
                </a:solidFill>
                <a:ea typeface="ＭＳ Ｐゴシック" pitchFamily="34" charset="-128"/>
              </a:rPr>
              <a:t> Death Benefits</a:t>
            </a:r>
          </a:p>
          <a:p>
            <a:pPr marL="682625" lvl="1" indent="-277813" eaLnBrk="1" hangingPunct="1">
              <a:spcBef>
                <a:spcPts val="0"/>
              </a:spcBef>
              <a:buFont typeface="Arial" panose="020B0604020202020204" pitchFamily="34" charset="0"/>
              <a:buChar char="–"/>
              <a:defRPr/>
            </a:pPr>
            <a:endParaRPr lang="en-US" altLang="en-US" sz="1500" dirty="0">
              <a:solidFill>
                <a:srgbClr val="0D0D0D"/>
              </a:solidFill>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solidFill>
                  <a:srgbClr val="0D0D0D"/>
                </a:solidFill>
                <a:ea typeface="ＭＳ Ｐゴシック" pitchFamily="34" charset="-128"/>
              </a:rPr>
              <a:t>Grants</a:t>
            </a:r>
          </a:p>
          <a:p>
            <a:endParaRPr lang="en-US" dirty="0"/>
          </a:p>
        </p:txBody>
      </p:sp>
    </p:spTree>
    <p:extLst>
      <p:ext uri="{BB962C8B-B14F-4D97-AF65-F5344CB8AC3E}">
        <p14:creationId xmlns:p14="http://schemas.microsoft.com/office/powerpoint/2010/main" val="188176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ＭＳ Ｐゴシック" panose="020B0600070205080204" pitchFamily="34" charset="-128"/>
              </a:rPr>
              <a:t>Consider This</a:t>
            </a:r>
            <a:endParaRPr lang="en-US" b="1" dirty="0"/>
          </a:p>
        </p:txBody>
      </p:sp>
      <p:sp>
        <p:nvSpPr>
          <p:cNvPr id="3" name="Content Placeholder 2"/>
          <p:cNvSpPr>
            <a:spLocks noGrp="1"/>
          </p:cNvSpPr>
          <p:nvPr>
            <p:ph idx="1"/>
          </p:nvPr>
        </p:nvSpPr>
        <p:spPr/>
        <p:txBody>
          <a:bodyPr/>
          <a:lstStyle/>
          <a:p>
            <a:pPr marL="0" indent="0">
              <a:buNone/>
            </a:pPr>
            <a:r>
              <a:rPr lang="en-US" altLang="en-US" sz="2400" dirty="0">
                <a:cs typeface="Arial" charset="0"/>
              </a:rPr>
              <a:t>“Ethics is knowing the difference between what you have a right to do and what is right to do.” </a:t>
            </a:r>
          </a:p>
          <a:p>
            <a:pPr marL="0" indent="0" algn="r">
              <a:buNone/>
            </a:pPr>
            <a:r>
              <a:rPr lang="en-US" altLang="en-US" sz="2400" dirty="0">
                <a:cs typeface="Arial" charset="0"/>
              </a:rPr>
              <a:t>— Potter Stewart</a:t>
            </a:r>
          </a:p>
          <a:p>
            <a:pPr marL="0" indent="0">
              <a:buNone/>
            </a:pPr>
            <a:endParaRPr lang="en-US" dirty="0"/>
          </a:p>
        </p:txBody>
      </p:sp>
    </p:spTree>
    <p:extLst>
      <p:ext uri="{BB962C8B-B14F-4D97-AF65-F5344CB8AC3E}">
        <p14:creationId xmlns:p14="http://schemas.microsoft.com/office/powerpoint/2010/main" val="26831511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792525"/>
          </a:xfrm>
        </p:spPr>
        <p:txBody>
          <a:bodyPr/>
          <a:lstStyle/>
          <a:p>
            <a:r>
              <a:rPr lang="en-US" sz="4550" b="1" dirty="0"/>
              <a:t>Status of N.C. Fire Districts</a:t>
            </a:r>
          </a:p>
        </p:txBody>
      </p:sp>
      <p:sp>
        <p:nvSpPr>
          <p:cNvPr id="8" name="Content Placeholder 2"/>
          <p:cNvSpPr>
            <a:spLocks noGrp="1"/>
          </p:cNvSpPr>
          <p:nvPr>
            <p:ph idx="1"/>
          </p:nvPr>
        </p:nvSpPr>
        <p:spPr>
          <a:xfrm>
            <a:off x="2743200" y="1295400"/>
            <a:ext cx="6172200" cy="4800600"/>
          </a:xfrm>
        </p:spPr>
        <p:txBody>
          <a:bodyPr/>
          <a:lstStyle/>
          <a:p>
            <a:pPr eaLnBrk="1" hangingPunct="1">
              <a:buFont typeface="Wingdings" pitchFamily="2" charset="2"/>
              <a:buNone/>
              <a:tabLst>
                <a:tab pos="4687888" algn="r"/>
                <a:tab pos="5891213" algn="r"/>
              </a:tabLst>
              <a:defRPr/>
            </a:pPr>
            <a:r>
              <a:rPr lang="en-US" altLang="en-US" sz="2000" dirty="0">
                <a:ea typeface="ＭＳ Ｐゴシック" pitchFamily="34" charset="-128"/>
              </a:rPr>
              <a:t>                                                          	</a:t>
            </a:r>
            <a:r>
              <a:rPr lang="en-US" altLang="en-US" sz="2000" u="sng" dirty="0">
                <a:ea typeface="ＭＳ Ｐゴシック" pitchFamily="34" charset="-128"/>
              </a:rPr>
              <a:t>2009</a:t>
            </a:r>
            <a:r>
              <a:rPr lang="en-US" altLang="en-US" sz="2000" dirty="0">
                <a:ea typeface="ＭＳ Ｐゴシック" pitchFamily="34" charset="-128"/>
              </a:rPr>
              <a:t>         	</a:t>
            </a:r>
            <a:r>
              <a:rPr lang="en-US" altLang="en-US" sz="2000" u="sng" dirty="0">
                <a:ea typeface="ＭＳ Ｐゴシック" pitchFamily="34" charset="-128"/>
              </a:rPr>
              <a:t>2014</a:t>
            </a:r>
          </a:p>
          <a:p>
            <a:pPr eaLnBrk="1" hangingPunct="1">
              <a:buFont typeface="Wingdings" pitchFamily="2" charset="2"/>
              <a:buNone/>
              <a:tabLst>
                <a:tab pos="4687888" algn="r"/>
                <a:tab pos="5891213" algn="r"/>
              </a:tabLst>
              <a:defRPr/>
            </a:pPr>
            <a:r>
              <a:rPr lang="en-US" altLang="en-US" sz="2000" dirty="0">
                <a:ea typeface="ＭＳ Ｐゴシック" pitchFamily="34" charset="-128"/>
              </a:rPr>
              <a:t>Fire Departments……………………	..1280……..	1249</a:t>
            </a:r>
          </a:p>
          <a:p>
            <a:pPr eaLnBrk="1" hangingPunct="1">
              <a:buFont typeface="Wingdings" pitchFamily="2" charset="2"/>
              <a:buNone/>
              <a:tabLst>
                <a:tab pos="4687888" algn="r"/>
                <a:tab pos="5891213" algn="r"/>
              </a:tabLst>
              <a:defRPr/>
            </a:pPr>
            <a:r>
              <a:rPr lang="en-US" altLang="en-US" sz="2000" dirty="0">
                <a:ea typeface="ＭＳ Ｐゴシック" pitchFamily="34" charset="-128"/>
              </a:rPr>
              <a:t>Fire Districts…………………………..	1547……..	1539</a:t>
            </a:r>
          </a:p>
          <a:p>
            <a:pPr eaLnBrk="1" hangingPunct="1">
              <a:buFont typeface="Wingdings" pitchFamily="2" charset="2"/>
              <a:buNone/>
              <a:tabLst>
                <a:tab pos="4687888" algn="r"/>
                <a:tab pos="5891213" algn="r"/>
              </a:tabLst>
              <a:defRPr/>
            </a:pPr>
            <a:r>
              <a:rPr lang="en-US" altLang="en-US" sz="2000" dirty="0">
                <a:ea typeface="ＭＳ Ｐゴシック" pitchFamily="34" charset="-128"/>
              </a:rPr>
              <a:t>     Municipal Districts………………	….368……....373	</a:t>
            </a:r>
          </a:p>
          <a:p>
            <a:pPr eaLnBrk="1" hangingPunct="1">
              <a:buFont typeface="Wingdings" pitchFamily="2" charset="2"/>
              <a:buNone/>
              <a:tabLst>
                <a:tab pos="4687888" algn="r"/>
                <a:tab pos="5891213" algn="r"/>
              </a:tabLst>
              <a:defRPr/>
            </a:pPr>
            <a:r>
              <a:rPr lang="en-US" altLang="en-US" sz="2000" dirty="0">
                <a:ea typeface="ＭＳ Ｐゴシック" pitchFamily="34" charset="-128"/>
              </a:rPr>
              <a:t>     Rural District……………………..	..1179….….1166</a:t>
            </a:r>
          </a:p>
          <a:p>
            <a:pPr eaLnBrk="1" hangingPunct="1">
              <a:buFont typeface="Wingdings" pitchFamily="2" charset="2"/>
              <a:buNone/>
              <a:defRPr/>
            </a:pPr>
            <a:endParaRPr lang="en-US" altLang="en-US" sz="2000" dirty="0">
              <a:ea typeface="ＭＳ Ｐゴシック" pitchFamily="34" charset="-128"/>
            </a:endParaRPr>
          </a:p>
          <a:p>
            <a:pPr eaLnBrk="1" hangingPunct="1">
              <a:buFont typeface="Wingdings" pitchFamily="2" charset="2"/>
              <a:buNone/>
              <a:tabLst>
                <a:tab pos="4687888" algn="r"/>
                <a:tab pos="5891213" algn="r"/>
              </a:tabLst>
              <a:defRPr/>
            </a:pPr>
            <a:r>
              <a:rPr lang="en-US" altLang="en-US" sz="2000" dirty="0">
                <a:ea typeface="ＭＳ Ｐゴシック" pitchFamily="34" charset="-128"/>
              </a:rPr>
              <a:t>Non-Profit Corporations………………	.911…….	1048</a:t>
            </a:r>
          </a:p>
          <a:p>
            <a:pPr eaLnBrk="1" hangingPunct="1">
              <a:buFont typeface="Wingdings" pitchFamily="2" charset="2"/>
              <a:buNone/>
              <a:tabLst>
                <a:tab pos="4687888" algn="r"/>
                <a:tab pos="5891213" algn="r"/>
              </a:tabLst>
              <a:defRPr/>
            </a:pPr>
            <a:r>
              <a:rPr lang="en-US" altLang="en-US" sz="2000" dirty="0">
                <a:ea typeface="ＭＳ Ｐゴシック" pitchFamily="34" charset="-128"/>
              </a:rPr>
              <a:t>Municipal Departments………………..	367……....	373</a:t>
            </a:r>
          </a:p>
          <a:p>
            <a:pPr eaLnBrk="1" hangingPunct="1">
              <a:buFont typeface="Wingdings" pitchFamily="2" charset="2"/>
              <a:buNone/>
              <a:tabLst>
                <a:tab pos="4687888" algn="r"/>
                <a:tab pos="5891213" algn="r"/>
              </a:tabLst>
              <a:defRPr/>
            </a:pPr>
            <a:r>
              <a:rPr lang="en-US" altLang="en-US" sz="2000" dirty="0">
                <a:ea typeface="ＭＳ Ｐゴシック" pitchFamily="34" charset="-128"/>
              </a:rPr>
              <a:t>County Departments………………...…	...2……........	2</a:t>
            </a:r>
          </a:p>
          <a:p>
            <a:pPr eaLnBrk="1" hangingPunct="1">
              <a:buFont typeface="Wingdings" pitchFamily="2" charset="2"/>
              <a:buNone/>
              <a:defRPr/>
            </a:pPr>
            <a:endParaRPr lang="en-US" altLang="en-US" sz="2000" dirty="0">
              <a:solidFill>
                <a:srgbClr val="262673"/>
              </a:solidFill>
              <a:ea typeface="ＭＳ Ｐゴシック" pitchFamily="34" charset="-128"/>
            </a:endParaRPr>
          </a:p>
        </p:txBody>
      </p:sp>
    </p:spTree>
    <p:extLst>
      <p:ext uri="{BB962C8B-B14F-4D97-AF65-F5344CB8AC3E}">
        <p14:creationId xmlns:p14="http://schemas.microsoft.com/office/powerpoint/2010/main" val="18266204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792525"/>
          </a:xfrm>
        </p:spPr>
        <p:txBody>
          <a:bodyPr/>
          <a:lstStyle/>
          <a:p>
            <a:r>
              <a:rPr lang="en-US" b="1" dirty="0"/>
              <a:t>Status of N.C. Fire Districts</a:t>
            </a:r>
          </a:p>
        </p:txBody>
      </p:sp>
      <p:sp>
        <p:nvSpPr>
          <p:cNvPr id="8" name="Content Placeholder 2"/>
          <p:cNvSpPr>
            <a:spLocks noGrp="1"/>
          </p:cNvSpPr>
          <p:nvPr>
            <p:ph idx="1"/>
          </p:nvPr>
        </p:nvSpPr>
        <p:spPr>
          <a:xfrm>
            <a:off x="2743200" y="1295400"/>
            <a:ext cx="6172200" cy="4800600"/>
          </a:xfrm>
        </p:spPr>
        <p:txBody>
          <a:bodyPr/>
          <a:lstStyle/>
          <a:p>
            <a:pPr eaLnBrk="1" hangingPunct="1">
              <a:buFont typeface="Wingdings" pitchFamily="2" charset="2"/>
              <a:buNone/>
              <a:tabLst>
                <a:tab pos="4687888" algn="r"/>
                <a:tab pos="5891213" algn="r"/>
              </a:tabLst>
              <a:defRPr/>
            </a:pPr>
            <a:r>
              <a:rPr lang="en-US" altLang="en-US" sz="2000" dirty="0">
                <a:ea typeface="ＭＳ Ｐゴシック" pitchFamily="34" charset="-128"/>
              </a:rPr>
              <a:t>                                                          	       	</a:t>
            </a:r>
            <a:endParaRPr lang="en-US" altLang="en-US" sz="2000" dirty="0">
              <a:solidFill>
                <a:srgbClr val="262673"/>
              </a:solidFill>
              <a:ea typeface="ＭＳ Ｐゴシック" pitchFamily="34" charset="-128"/>
            </a:endParaRPr>
          </a:p>
        </p:txBody>
      </p:sp>
      <p:pic>
        <p:nvPicPr>
          <p:cNvPr id="27" name="Picture 26"/>
          <p:cNvPicPr>
            <a:picLocks noChangeAspect="1"/>
          </p:cNvPicPr>
          <p:nvPr/>
        </p:nvPicPr>
        <p:blipFill rotWithShape="1">
          <a:blip r:embed="rId2"/>
          <a:srcRect l="12497" r="15018"/>
          <a:stretch/>
        </p:blipFill>
        <p:spPr>
          <a:xfrm>
            <a:off x="2560321" y="1295400"/>
            <a:ext cx="6583680" cy="3418795"/>
          </a:xfrm>
          <a:prstGeom prst="rect">
            <a:avLst/>
          </a:prstGeom>
        </p:spPr>
      </p:pic>
    </p:spTree>
    <p:extLst>
      <p:ext uri="{BB962C8B-B14F-4D97-AF65-F5344CB8AC3E}">
        <p14:creationId xmlns:p14="http://schemas.microsoft.com/office/powerpoint/2010/main" val="27002039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Protection Definitions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t>Fire Insurance District</a:t>
            </a:r>
          </a:p>
          <a:p>
            <a:pPr marL="346075" indent="-346075">
              <a:spcBef>
                <a:spcPts val="0"/>
              </a:spcBef>
              <a:buSzPct val="100000"/>
              <a:buNone/>
            </a:pPr>
            <a:r>
              <a:rPr lang="en-US" sz="2400" dirty="0"/>
              <a:t>	(G.S. 153A-233)</a:t>
            </a:r>
          </a:p>
          <a:p>
            <a:pPr marL="346075" indent="-346075">
              <a:spcBef>
                <a:spcPts val="0"/>
              </a:spcBef>
              <a:buSzPct val="100000"/>
              <a:buNone/>
            </a:pPr>
            <a:endParaRPr lang="en-US" sz="1500" dirty="0"/>
          </a:p>
          <a:p>
            <a:pPr marL="682625" indent="-277813">
              <a:spcBef>
                <a:spcPts val="0"/>
              </a:spcBef>
              <a:buClrTx/>
              <a:buSzPct val="100000"/>
              <a:buFont typeface="Arial" panose="020B0604020202020204" pitchFamily="34" charset="0"/>
              <a:buChar char="–"/>
            </a:pPr>
            <a:r>
              <a:rPr lang="en-US" sz="2400" dirty="0"/>
              <a:t>An area outside corporate limits with boundaries approved by the County Board of Commissioners for fire insurance purposes.</a:t>
            </a:r>
          </a:p>
          <a:p>
            <a:endParaRPr lang="en-US" dirty="0"/>
          </a:p>
        </p:txBody>
      </p:sp>
    </p:spTree>
    <p:extLst>
      <p:ext uri="{BB962C8B-B14F-4D97-AF65-F5344CB8AC3E}">
        <p14:creationId xmlns:p14="http://schemas.microsoft.com/office/powerpoint/2010/main" val="32437602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Protection Definitions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t>Rural Fire Protection District</a:t>
            </a:r>
          </a:p>
          <a:p>
            <a:pPr marL="344488" indent="0">
              <a:spcBef>
                <a:spcPts val="0"/>
              </a:spcBef>
              <a:buClrTx/>
              <a:buSzPct val="100000"/>
              <a:buNone/>
            </a:pPr>
            <a:r>
              <a:rPr lang="en-US" sz="2400" dirty="0"/>
              <a:t>(G.S. 69-25)</a:t>
            </a:r>
          </a:p>
          <a:p>
            <a:pPr marL="404812" indent="0">
              <a:spcBef>
                <a:spcPts val="0"/>
              </a:spcBef>
              <a:buClrTx/>
              <a:buSzPct val="100000"/>
              <a:buNone/>
            </a:pPr>
            <a:endParaRPr lang="en-US" sz="1500" dirty="0"/>
          </a:p>
          <a:p>
            <a:pPr marL="682625" indent="-277813">
              <a:spcBef>
                <a:spcPts val="0"/>
              </a:spcBef>
              <a:buClrTx/>
              <a:buSzPct val="100000"/>
              <a:buFont typeface="Arial" panose="020B0604020202020204" pitchFamily="34" charset="0"/>
              <a:buChar char="–"/>
            </a:pPr>
            <a:r>
              <a:rPr lang="en-US" sz="2400" dirty="0"/>
              <a:t>An area outside corporate limits with boundaries designated by petition of 35% of the resident free-holders in which a fire tax not to exceed $0.15 per $100.00 valuation has been authorized by the resident qualified voters within the district.</a:t>
            </a:r>
          </a:p>
          <a:p>
            <a:endParaRPr lang="en-US" dirty="0"/>
          </a:p>
        </p:txBody>
      </p:sp>
    </p:spTree>
    <p:extLst>
      <p:ext uri="{BB962C8B-B14F-4D97-AF65-F5344CB8AC3E}">
        <p14:creationId xmlns:p14="http://schemas.microsoft.com/office/powerpoint/2010/main" val="25240587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924800" cy="800219"/>
          </a:xfrm>
        </p:spPr>
        <p:txBody>
          <a:bodyPr/>
          <a:lstStyle/>
          <a:p>
            <a:r>
              <a:rPr lang="en-US" b="1" dirty="0"/>
              <a:t>Fire Protection Definitions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t>Fire Service District</a:t>
            </a:r>
          </a:p>
          <a:p>
            <a:pPr marL="346075" indent="0">
              <a:spcBef>
                <a:spcPts val="0"/>
              </a:spcBef>
              <a:buSzPct val="100000"/>
              <a:buNone/>
            </a:pPr>
            <a:r>
              <a:rPr lang="en-US" sz="2400" dirty="0"/>
              <a:t>(G.S. 153A-300)</a:t>
            </a:r>
          </a:p>
          <a:p>
            <a:pPr marL="346075" indent="0">
              <a:spcBef>
                <a:spcPts val="0"/>
              </a:spcBef>
              <a:buSzPct val="100000"/>
              <a:buNone/>
            </a:pPr>
            <a:endParaRPr lang="en-US" sz="1500" dirty="0"/>
          </a:p>
          <a:p>
            <a:pPr marL="682625" lvl="1" indent="-277813">
              <a:spcBef>
                <a:spcPts val="0"/>
              </a:spcBef>
              <a:buClrTx/>
              <a:buFont typeface="Arial" panose="020B0604020202020204" pitchFamily="34" charset="0"/>
              <a:buChar char="–"/>
            </a:pPr>
            <a:r>
              <a:rPr lang="en-US" altLang="en-US" sz="2400" dirty="0">
                <a:ea typeface="ＭＳ Ｐゴシック" pitchFamily="34" charset="-128"/>
              </a:rPr>
              <a:t>An area outside corporate limits with boundaries approved by the County Board of Commissioners in which a fire tax is levied without referendum for fire protection services.  Such district or districts may include territory within corporate limits if approved by resolution of the municipal governing body.</a:t>
            </a:r>
          </a:p>
          <a:p>
            <a:endParaRPr lang="en-US" dirty="0"/>
          </a:p>
        </p:txBody>
      </p:sp>
    </p:spTree>
    <p:extLst>
      <p:ext uri="{BB962C8B-B14F-4D97-AF65-F5344CB8AC3E}">
        <p14:creationId xmlns:p14="http://schemas.microsoft.com/office/powerpoint/2010/main" val="11408150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848600" cy="800219"/>
          </a:xfrm>
        </p:spPr>
        <p:txBody>
          <a:bodyPr/>
          <a:lstStyle/>
          <a:p>
            <a:r>
              <a:rPr lang="en-US" b="1" dirty="0"/>
              <a:t>Fire Insurance Districts</a:t>
            </a:r>
          </a:p>
        </p:txBody>
      </p:sp>
      <p:sp>
        <p:nvSpPr>
          <p:cNvPr id="3" name="Content Placeholder 2"/>
          <p:cNvSpPr>
            <a:spLocks noGrp="1"/>
          </p:cNvSpPr>
          <p:nvPr>
            <p:ph idx="1"/>
          </p:nvPr>
        </p:nvSpPr>
        <p:spPr/>
        <p:txBody>
          <a:bodyPr/>
          <a:lstStyle/>
          <a:p>
            <a:pPr eaLnBrk="1" hangingPunct="1">
              <a:spcBef>
                <a:spcPct val="0"/>
              </a:spcBef>
              <a:buSzPct val="100000"/>
              <a:buFont typeface="Wingdings" panose="05000000000000000000" pitchFamily="2" charset="2"/>
              <a:buChar char="§"/>
              <a:defRPr/>
            </a:pPr>
            <a:r>
              <a:rPr lang="en-US" sz="2400" dirty="0">
                <a:ea typeface="MS PGothic" charset="0"/>
                <a:cs typeface="MS PGothic" charset="0"/>
              </a:rPr>
              <a:t>Fire Insurance Districts must be properly established and documented.</a:t>
            </a:r>
          </a:p>
          <a:p>
            <a:pPr eaLnBrk="1" hangingPunct="1">
              <a:spcBef>
                <a:spcPct val="0"/>
              </a:spcBef>
              <a:buFont typeface="Monotype Sorts" charset="0"/>
              <a:buNone/>
              <a:defRPr/>
            </a:pPr>
            <a:endParaRPr lang="en-US" sz="1500" dirty="0">
              <a:ea typeface="MS PGothic" charset="0"/>
              <a:cs typeface="MS PGothic" charset="0"/>
            </a:endParaRPr>
          </a:p>
          <a:p>
            <a:pPr marL="682625" lvl="1" indent="-277813" eaLnBrk="1" hangingPunct="1">
              <a:spcBef>
                <a:spcPct val="0"/>
              </a:spcBef>
              <a:buFont typeface="Arial" panose="020B0604020202020204" pitchFamily="34" charset="0"/>
              <a:buChar char="–"/>
              <a:defRPr/>
            </a:pPr>
            <a:r>
              <a:rPr lang="en-US" sz="2400" dirty="0">
                <a:ea typeface="MS PGothic" charset="0"/>
                <a:cs typeface="MS PGothic" charset="0"/>
              </a:rPr>
              <a:t>For N.C. 9S Inspection purposes, only properly established Fire Insurance Districts can receive certification.</a:t>
            </a:r>
          </a:p>
          <a:p>
            <a:pPr marL="682625" lvl="1" indent="-277813" eaLnBrk="1" hangingPunct="1">
              <a:spcBef>
                <a:spcPct val="0"/>
              </a:spcBef>
              <a:buFont typeface="Arial" panose="020B0604020202020204" pitchFamily="34" charset="0"/>
              <a:buChar char="–"/>
              <a:defRPr/>
            </a:pPr>
            <a:endParaRPr lang="en-US" sz="1500" dirty="0">
              <a:ea typeface="MS PGothic" charset="0"/>
              <a:cs typeface="MS PGothic" charset="0"/>
            </a:endParaRPr>
          </a:p>
          <a:p>
            <a:pPr marL="682625" lvl="1" indent="-277813" eaLnBrk="1" hangingPunct="1">
              <a:spcBef>
                <a:spcPct val="0"/>
              </a:spcBef>
              <a:buFont typeface="Arial" panose="020B0604020202020204" pitchFamily="34" charset="0"/>
              <a:buChar char="–"/>
              <a:defRPr/>
            </a:pPr>
            <a:r>
              <a:rPr lang="en-US" sz="2400" dirty="0">
                <a:ea typeface="MS PGothic" charset="0"/>
                <a:cs typeface="MS PGothic" charset="0"/>
              </a:rPr>
              <a:t>Any Fire Insurance District not properly established must have corrections completed before inspection results can be issued.</a:t>
            </a:r>
          </a:p>
          <a:p>
            <a:endParaRPr lang="en-US" dirty="0"/>
          </a:p>
        </p:txBody>
      </p:sp>
    </p:spTree>
    <p:extLst>
      <p:ext uri="{BB962C8B-B14F-4D97-AF65-F5344CB8AC3E}">
        <p14:creationId xmlns:p14="http://schemas.microsoft.com/office/powerpoint/2010/main" val="7071420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Department Ownership</a:t>
            </a:r>
          </a:p>
        </p:txBody>
      </p:sp>
      <p:sp>
        <p:nvSpPr>
          <p:cNvPr id="3" name="Content Placeholder 2"/>
          <p:cNvSpPr>
            <a:spLocks noGrp="1"/>
          </p:cNvSpPr>
          <p:nvPr>
            <p:ph idx="1"/>
          </p:nvPr>
        </p:nvSpPr>
        <p:spPr>
          <a:xfrm>
            <a:off x="2743200" y="1298448"/>
            <a:ext cx="6172200" cy="4800600"/>
          </a:xfrm>
        </p:spPr>
        <p:txBody>
          <a:bodyPr/>
          <a:lstStyle/>
          <a:p>
            <a:pPr eaLnBrk="1" hangingPunct="1">
              <a:spcBef>
                <a:spcPts val="0"/>
              </a:spcBef>
              <a:buSzPct val="100000"/>
              <a:buFont typeface="Wingdings" panose="05000000000000000000" pitchFamily="2" charset="2"/>
              <a:buChar char="§"/>
              <a:defRPr/>
            </a:pPr>
            <a:r>
              <a:rPr lang="en-US" altLang="en-US" sz="2400" dirty="0">
                <a:ea typeface="ＭＳ Ｐゴシック" pitchFamily="34" charset="-128"/>
              </a:rPr>
              <a:t>Who actually </a:t>
            </a:r>
            <a:r>
              <a:rPr lang="en-US" altLang="en-US" sz="2400" i="1" dirty="0">
                <a:ea typeface="ＭＳ Ｐゴシック" pitchFamily="34" charset="-128"/>
              </a:rPr>
              <a:t>“</a:t>
            </a:r>
            <a:r>
              <a:rPr lang="en-US" altLang="ja-JP" sz="2400" i="1" dirty="0">
                <a:ea typeface="ＭＳ Ｐゴシック" pitchFamily="34" charset="-128"/>
              </a:rPr>
              <a:t>owns” </a:t>
            </a:r>
            <a:r>
              <a:rPr lang="en-US" altLang="ja-JP" sz="2400" dirty="0">
                <a:ea typeface="ＭＳ Ｐゴシック" pitchFamily="34" charset="-128"/>
              </a:rPr>
              <a:t>the fire department?</a:t>
            </a:r>
          </a:p>
          <a:p>
            <a:pPr marL="0" indent="0" eaLnBrk="1" hangingPunct="1">
              <a:spcBef>
                <a:spcPts val="0"/>
              </a:spcBef>
              <a:buFont typeface="Wingdings" pitchFamily="2" charset="2"/>
              <a:buNone/>
              <a:defRPr/>
            </a:pPr>
            <a:endParaRPr lang="en-US" altLang="en-US" sz="1500" dirty="0">
              <a:ea typeface="ＭＳ Ｐゴシック" pitchFamily="34" charset="-128"/>
            </a:endParaRPr>
          </a:p>
          <a:p>
            <a:pPr marL="693738" lvl="1" indent="-288925" eaLnBrk="1" hangingPunct="1">
              <a:spcBef>
                <a:spcPts val="0"/>
              </a:spcBef>
              <a:buSzPct val="75000"/>
              <a:buFont typeface="Arial" panose="020B0604020202020204" pitchFamily="34" charset="0"/>
              <a:buChar char="–"/>
              <a:defRPr/>
            </a:pPr>
            <a:r>
              <a:rPr lang="en-US" altLang="en-US" sz="2400" dirty="0">
                <a:ea typeface="ＭＳ Ｐゴシック" pitchFamily="34" charset="-128"/>
              </a:rPr>
              <a:t>Is it part of a municipal government?</a:t>
            </a:r>
          </a:p>
          <a:p>
            <a:pPr marL="693738" lvl="1" indent="-288925" eaLnBrk="1" hangingPunct="1">
              <a:spcBef>
                <a:spcPts val="0"/>
              </a:spcBef>
              <a:buFont typeface="Arial" panose="020B0604020202020204" pitchFamily="34" charset="0"/>
              <a:buChar char="–"/>
              <a:defRPr/>
            </a:pPr>
            <a:endParaRPr lang="en-US" altLang="en-US" sz="2400" dirty="0">
              <a:ea typeface="ＭＳ Ｐゴシック" pitchFamily="34" charset="-128"/>
            </a:endParaRPr>
          </a:p>
          <a:p>
            <a:pPr marL="693738" lvl="1" indent="-288925" eaLnBrk="1" hangingPunct="1">
              <a:spcBef>
                <a:spcPts val="0"/>
              </a:spcBef>
              <a:buSzPct val="75000"/>
              <a:buFont typeface="Arial" panose="020B0604020202020204" pitchFamily="34" charset="0"/>
              <a:buChar char="–"/>
              <a:defRPr/>
            </a:pPr>
            <a:r>
              <a:rPr lang="en-US" altLang="en-US" sz="2400" dirty="0">
                <a:ea typeface="ＭＳ Ｐゴシック" pitchFamily="34" charset="-128"/>
              </a:rPr>
              <a:t>Is it a non-profit organization?</a:t>
            </a:r>
          </a:p>
          <a:p>
            <a:pPr marL="693738" lvl="1" indent="-288925" eaLnBrk="1" hangingPunct="1">
              <a:spcBef>
                <a:spcPts val="0"/>
              </a:spcBef>
              <a:buFont typeface="Arial" panose="020B0604020202020204" pitchFamily="34" charset="0"/>
              <a:buChar char="–"/>
              <a:defRPr/>
            </a:pPr>
            <a:endParaRPr lang="en-US" altLang="en-US" sz="2400" dirty="0">
              <a:ea typeface="ＭＳ Ｐゴシック" pitchFamily="34" charset="-128"/>
            </a:endParaRPr>
          </a:p>
          <a:p>
            <a:pPr marL="693738" lvl="1" indent="-288925" eaLnBrk="1" hangingPunct="1">
              <a:spcBef>
                <a:spcPts val="0"/>
              </a:spcBef>
              <a:buSzPct val="75000"/>
              <a:buFont typeface="Arial" panose="020B0604020202020204" pitchFamily="34" charset="0"/>
              <a:buChar char="–"/>
              <a:defRPr/>
            </a:pPr>
            <a:r>
              <a:rPr lang="en-US" altLang="en-US" sz="2400" dirty="0">
                <a:ea typeface="ＭＳ Ｐゴシック" pitchFamily="34" charset="-128"/>
              </a:rPr>
              <a:t>Who/What is the governing body of the fire department?</a:t>
            </a:r>
          </a:p>
          <a:p>
            <a:endParaRPr lang="en-US" sz="2400" dirty="0"/>
          </a:p>
        </p:txBody>
      </p:sp>
    </p:spTree>
    <p:extLst>
      <p:ext uri="{BB962C8B-B14F-4D97-AF65-F5344CB8AC3E}">
        <p14:creationId xmlns:p14="http://schemas.microsoft.com/office/powerpoint/2010/main" val="18981362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Department Ownership</a:t>
            </a:r>
          </a:p>
        </p:txBody>
      </p:sp>
      <p:sp>
        <p:nvSpPr>
          <p:cNvPr id="3" name="Content Placeholder 2"/>
          <p:cNvSpPr>
            <a:spLocks noGrp="1"/>
          </p:cNvSpPr>
          <p:nvPr>
            <p:ph idx="1"/>
          </p:nvPr>
        </p:nvSpPr>
        <p:spPr>
          <a:xfrm>
            <a:off x="2743200" y="1298448"/>
            <a:ext cx="6172200" cy="4800600"/>
          </a:xfrm>
        </p:spPr>
        <p:txBody>
          <a:bodyPr/>
          <a:lstStyle/>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Who pays the fire department bills?</a:t>
            </a:r>
          </a:p>
          <a:p>
            <a:pPr marL="346075" lvl="1" indent="-346075" eaLnBrk="1" hangingPunct="1">
              <a:spcBef>
                <a:spcPct val="0"/>
              </a:spcBef>
              <a:buClr>
                <a:srgbClr val="993300"/>
              </a:buClr>
              <a:buFont typeface="Wingdings" panose="05000000000000000000" pitchFamily="2" charset="2"/>
              <a:buChar char="§"/>
              <a:defRPr/>
            </a:pPr>
            <a:endParaRPr lang="en-US" altLang="en-US" sz="1500" dirty="0">
              <a:ea typeface="ＭＳ Ｐゴシック" pitchFamily="34" charset="-128"/>
            </a:endParaRPr>
          </a:p>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Who carries the worker’s compensation insurance on the fire department personnel?</a:t>
            </a:r>
          </a:p>
          <a:p>
            <a:pPr marL="346075" lvl="1" indent="-346075" eaLnBrk="1" hangingPunct="1">
              <a:spcBef>
                <a:spcPct val="0"/>
              </a:spcBef>
              <a:buClr>
                <a:srgbClr val="993300"/>
              </a:buClr>
              <a:buFont typeface="Wingdings" panose="05000000000000000000" pitchFamily="2" charset="2"/>
              <a:buChar char="§"/>
              <a:defRPr/>
            </a:pPr>
            <a:endParaRPr lang="en-US" altLang="en-US" sz="1500" dirty="0">
              <a:ea typeface="ＭＳ Ｐゴシック" pitchFamily="34" charset="-128"/>
            </a:endParaRPr>
          </a:p>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Who signs the annual certification roster for the department?</a:t>
            </a:r>
          </a:p>
          <a:p>
            <a:pPr marL="346075" lvl="1" indent="-346075" eaLnBrk="1" hangingPunct="1">
              <a:spcBef>
                <a:spcPct val="0"/>
              </a:spcBef>
              <a:buClr>
                <a:srgbClr val="993300"/>
              </a:buClr>
              <a:buFont typeface="Wingdings" panose="05000000000000000000" pitchFamily="2" charset="2"/>
              <a:buChar char="§"/>
              <a:defRPr/>
            </a:pPr>
            <a:endParaRPr lang="en-US" altLang="en-US" sz="1500" dirty="0">
              <a:ea typeface="ＭＳ Ｐゴシック" pitchFamily="34" charset="-128"/>
            </a:endParaRPr>
          </a:p>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Is there a contract to provide fire protection services?</a:t>
            </a:r>
          </a:p>
          <a:p>
            <a:endParaRPr lang="en-US" sz="2400" dirty="0"/>
          </a:p>
        </p:txBody>
      </p:sp>
    </p:spTree>
    <p:extLst>
      <p:ext uri="{BB962C8B-B14F-4D97-AF65-F5344CB8AC3E}">
        <p14:creationId xmlns:p14="http://schemas.microsoft.com/office/powerpoint/2010/main" val="41599976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Department Ownership</a:t>
            </a:r>
          </a:p>
        </p:txBody>
      </p:sp>
      <p:sp>
        <p:nvSpPr>
          <p:cNvPr id="3" name="Content Placeholder 2"/>
          <p:cNvSpPr>
            <a:spLocks noGrp="1"/>
          </p:cNvSpPr>
          <p:nvPr>
            <p:ph idx="1"/>
          </p:nvPr>
        </p:nvSpPr>
        <p:spPr>
          <a:xfrm>
            <a:off x="2743200" y="1298448"/>
            <a:ext cx="6172200" cy="4800600"/>
          </a:xfrm>
        </p:spPr>
        <p:txBody>
          <a:bodyPr/>
          <a:lstStyle/>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What is the organization’s legal name?</a:t>
            </a:r>
          </a:p>
          <a:p>
            <a:pPr marL="346075" lvl="1" indent="-346075" eaLnBrk="1" hangingPunct="1">
              <a:spcBef>
                <a:spcPct val="0"/>
              </a:spcBef>
              <a:buClr>
                <a:srgbClr val="993300"/>
              </a:buClr>
              <a:buFont typeface="Wingdings" panose="05000000000000000000" pitchFamily="2" charset="2"/>
              <a:buChar char="§"/>
              <a:defRPr/>
            </a:pPr>
            <a:endParaRPr lang="en-US" altLang="en-US" sz="1500" dirty="0">
              <a:ea typeface="ＭＳ Ｐゴシック" pitchFamily="34" charset="-128"/>
            </a:endParaRPr>
          </a:p>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If it is a non-profit, what is the name of the organization as it appears in its</a:t>
            </a:r>
          </a:p>
          <a:p>
            <a:pPr marL="346075" lvl="1" indent="-346075" eaLnBrk="1" hangingPunct="1">
              <a:spcBef>
                <a:spcPct val="0"/>
              </a:spcBef>
              <a:buClr>
                <a:srgbClr val="993300"/>
              </a:buClr>
              <a:buNone/>
              <a:defRPr/>
            </a:pPr>
            <a:r>
              <a:rPr lang="en-US" altLang="en-US" sz="2400" dirty="0">
                <a:ea typeface="ＭＳ Ｐゴシック" pitchFamily="34" charset="-128"/>
              </a:rPr>
              <a:t>	Charter/Articles of Incorporation?</a:t>
            </a:r>
          </a:p>
          <a:p>
            <a:pPr marL="346075" lvl="1" indent="-346075" eaLnBrk="1" hangingPunct="1">
              <a:spcBef>
                <a:spcPct val="0"/>
              </a:spcBef>
              <a:buClr>
                <a:srgbClr val="993300"/>
              </a:buClr>
              <a:buFont typeface="Wingdings" panose="05000000000000000000" pitchFamily="2" charset="2"/>
              <a:buChar char="§"/>
              <a:defRPr/>
            </a:pPr>
            <a:endParaRPr lang="en-US" altLang="en-US" sz="1500" dirty="0">
              <a:ea typeface="ＭＳ Ｐゴシック" pitchFamily="34" charset="-128"/>
            </a:endParaRPr>
          </a:p>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Is it the same name as on any contracts and legal documents of the organization?</a:t>
            </a:r>
          </a:p>
          <a:p>
            <a:pPr marL="346075" lvl="1" indent="-346075" eaLnBrk="1" hangingPunct="1">
              <a:spcBef>
                <a:spcPct val="0"/>
              </a:spcBef>
              <a:buClr>
                <a:srgbClr val="993300"/>
              </a:buClr>
              <a:buFont typeface="Wingdings" panose="05000000000000000000" pitchFamily="2" charset="2"/>
              <a:buChar char="§"/>
              <a:defRPr/>
            </a:pPr>
            <a:endParaRPr lang="en-US" altLang="en-US" sz="1500" dirty="0">
              <a:ea typeface="ＭＳ Ｐゴシック" pitchFamily="34" charset="-128"/>
            </a:endParaRPr>
          </a:p>
          <a:p>
            <a:pPr marL="346075" lvl="1" indent="-346075" eaLnBrk="1" hangingPunct="1">
              <a:spcBef>
                <a:spcPct val="0"/>
              </a:spcBef>
              <a:buClr>
                <a:srgbClr val="993300"/>
              </a:buClr>
              <a:buFont typeface="Wingdings" panose="05000000000000000000" pitchFamily="2" charset="2"/>
              <a:buChar char="§"/>
              <a:defRPr/>
            </a:pPr>
            <a:r>
              <a:rPr lang="en-US" altLang="en-US" sz="2400" dirty="0">
                <a:ea typeface="ＭＳ Ｐゴシック" pitchFamily="34" charset="-128"/>
              </a:rPr>
              <a:t>Who is the legal ‘head’ of the fire department?</a:t>
            </a:r>
          </a:p>
        </p:txBody>
      </p:sp>
    </p:spTree>
    <p:extLst>
      <p:ext uri="{BB962C8B-B14F-4D97-AF65-F5344CB8AC3E}">
        <p14:creationId xmlns:p14="http://schemas.microsoft.com/office/powerpoint/2010/main" val="2475362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Department Ownership</a:t>
            </a:r>
          </a:p>
        </p:txBody>
      </p:sp>
      <p:sp>
        <p:nvSpPr>
          <p:cNvPr id="3" name="Content Placeholder 2"/>
          <p:cNvSpPr>
            <a:spLocks noGrp="1"/>
          </p:cNvSpPr>
          <p:nvPr>
            <p:ph idx="1"/>
          </p:nvPr>
        </p:nvSpPr>
        <p:spPr>
          <a:xfrm>
            <a:off x="2743200" y="1298448"/>
            <a:ext cx="6172200" cy="4800600"/>
          </a:xfrm>
        </p:spPr>
        <p:txBody>
          <a:bodyPr/>
          <a:lstStyle/>
          <a:p>
            <a:pPr marL="346075" lvl="1" indent="-346075" eaLnBrk="1" hangingPunct="1">
              <a:spcBef>
                <a:spcPts val="0"/>
              </a:spcBef>
              <a:buClr>
                <a:srgbClr val="993300"/>
              </a:buClr>
              <a:buFont typeface="Wingdings" panose="05000000000000000000" pitchFamily="2" charset="2"/>
              <a:buChar char="§"/>
              <a:defRPr/>
            </a:pPr>
            <a:r>
              <a:rPr lang="en-US" altLang="en-US" sz="2400" dirty="0">
                <a:ea typeface="ＭＳ Ｐゴシック" pitchFamily="34" charset="-128"/>
              </a:rPr>
              <a:t>Does the organization’</a:t>
            </a:r>
            <a:r>
              <a:rPr lang="en-US" altLang="ja-JP" sz="2400" dirty="0">
                <a:ea typeface="ＭＳ Ｐゴシック" pitchFamily="34" charset="-128"/>
              </a:rPr>
              <a:t>s legal name:</a:t>
            </a:r>
          </a:p>
          <a:p>
            <a:pPr marL="0" lvl="1" indent="0" eaLnBrk="1" hangingPunct="1">
              <a:spcBef>
                <a:spcPts val="0"/>
              </a:spcBef>
              <a:buClr>
                <a:srgbClr val="993300"/>
              </a:buClr>
              <a:buNone/>
              <a:defRPr/>
            </a:pPr>
            <a:endParaRPr lang="en-US" altLang="ja-JP" sz="1500" dirty="0">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ea typeface="ＭＳ Ｐゴシック" pitchFamily="34" charset="-128"/>
              </a:rPr>
              <a:t>match the name on the apparatus titles?</a:t>
            </a:r>
          </a:p>
          <a:p>
            <a:pPr marL="404812" lvl="1" indent="0" eaLnBrk="1" hangingPunct="1">
              <a:spcBef>
                <a:spcPts val="0"/>
              </a:spcBef>
              <a:buNone/>
              <a:defRPr/>
            </a:pPr>
            <a:endParaRPr lang="en-US" altLang="en-US" sz="1500" dirty="0">
              <a:ea typeface="ＭＳ Ｐゴシック" pitchFamily="34" charset="-128"/>
            </a:endParaRPr>
          </a:p>
          <a:p>
            <a:pPr marL="682625" lvl="1" indent="-277813" eaLnBrk="1" hangingPunct="1">
              <a:spcBef>
                <a:spcPts val="0"/>
              </a:spcBef>
              <a:buFont typeface="Arial" panose="020B0604020202020204" pitchFamily="34" charset="0"/>
              <a:buChar char="–"/>
              <a:defRPr/>
            </a:pPr>
            <a:r>
              <a:rPr lang="en-US" altLang="en-US" sz="2400" dirty="0">
                <a:ea typeface="ＭＳ Ｐゴシック" pitchFamily="34" charset="-128"/>
              </a:rPr>
              <a:t>match the name displayed on the apparatus and vehicles owned by the organization?</a:t>
            </a:r>
          </a:p>
        </p:txBody>
      </p:sp>
    </p:spTree>
    <p:extLst>
      <p:ext uri="{BB962C8B-B14F-4D97-AF65-F5344CB8AC3E}">
        <p14:creationId xmlns:p14="http://schemas.microsoft.com/office/powerpoint/2010/main" val="3814746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8" name="Rectangle 10"/>
          <p:cNvSpPr>
            <a:spLocks noGrp="1" noChangeArrowheads="1"/>
          </p:cNvSpPr>
          <p:nvPr>
            <p:ph type="title"/>
          </p:nvPr>
        </p:nvSpPr>
        <p:spPr>
          <a:xfrm>
            <a:off x="1143000" y="228600"/>
            <a:ext cx="8001000" cy="793750"/>
          </a:xfrm>
        </p:spPr>
        <p:txBody>
          <a:bodyPr/>
          <a:lstStyle/>
          <a:p>
            <a:pPr>
              <a:defRPr/>
            </a:pPr>
            <a:r>
              <a:rPr lang="en-US" b="1" dirty="0"/>
              <a:t>Chief 101 Class</a:t>
            </a:r>
          </a:p>
        </p:txBody>
      </p:sp>
      <p:sp>
        <p:nvSpPr>
          <p:cNvPr id="8195" name="Rectangle 11"/>
          <p:cNvSpPr>
            <a:spLocks noGrp="1" noChangeArrowheads="1"/>
          </p:cNvSpPr>
          <p:nvPr>
            <p:ph type="body" idx="1"/>
          </p:nvPr>
        </p:nvSpPr>
        <p:spPr>
          <a:xfrm>
            <a:off x="2743200" y="1295400"/>
            <a:ext cx="6400800" cy="4800600"/>
          </a:xfrm>
        </p:spPr>
        <p:txBody>
          <a:bodyPr/>
          <a:lstStyle/>
          <a:p>
            <a:pPr>
              <a:buSzPct val="100000"/>
              <a:buFont typeface="Wingdings" panose="05000000000000000000" pitchFamily="2" charset="2"/>
              <a:buChar char="§"/>
            </a:pPr>
            <a:r>
              <a:rPr lang="en-US" sz="2400" dirty="0"/>
              <a:t>This class consists of several programs that together will satisfy the 9S inspection criteria as specified by the North Carolina Administrative Code.  The primary objective of the course is to inform current and future chief officers of the various aspects and complexities surrounding the operations and organization of North Carolina fire departments.  </a:t>
            </a:r>
          </a:p>
          <a:p>
            <a:pPr marL="0" indent="0">
              <a:buNone/>
            </a:pPr>
            <a:endParaRPr lang="en-US" sz="26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pPr>
              <a:defRPr/>
            </a:pPr>
            <a:r>
              <a:rPr lang="en-US" b="1" dirty="0">
                <a:latin typeface="FrnkGothITC Hv BT" charset="0"/>
                <a:ea typeface="MS PGothic" charset="0"/>
              </a:rPr>
              <a:t>North Carolina </a:t>
            </a:r>
            <a:br>
              <a:rPr lang="en-US" b="1" dirty="0">
                <a:latin typeface="FrnkGothITC Hv BT" charset="0"/>
                <a:ea typeface="MS PGothic" charset="0"/>
              </a:rPr>
            </a:br>
            <a:r>
              <a:rPr lang="en-US" b="1" dirty="0">
                <a:latin typeface="FrnkGothITC Hv BT" charset="0"/>
                <a:ea typeface="MS PGothic" charset="0"/>
              </a:rPr>
              <a:t>Chief 101</a:t>
            </a:r>
            <a:endParaRPr lang="en-US" b="1" dirty="0"/>
          </a:p>
        </p:txBody>
      </p:sp>
      <p:sp>
        <p:nvSpPr>
          <p:cNvPr id="7171" name="Rectangle 8"/>
          <p:cNvSpPr>
            <a:spLocks noGrp="1" noChangeArrowheads="1"/>
          </p:cNvSpPr>
          <p:nvPr>
            <p:ph type="subTitle" idx="1"/>
          </p:nvPr>
        </p:nvSpPr>
        <p:spPr/>
        <p:txBody>
          <a:bodyPr/>
          <a:lstStyle/>
          <a:p>
            <a:pPr eaLnBrk="1" hangingPunct="1"/>
            <a:r>
              <a:rPr lang="en-US" dirty="0">
                <a:latin typeface="Arial" charset="0"/>
                <a:ea typeface="MS PGothic" charset="0"/>
                <a:cs typeface="MS PGothic" charset="0"/>
              </a:rPr>
              <a:t>Line of Duty Death Benefits</a:t>
            </a:r>
          </a:p>
          <a:p>
            <a:pPr eaLnBrk="1" hangingPunct="1"/>
            <a:r>
              <a:rPr lang="en-US" dirty="0">
                <a:latin typeface="Arial" charset="0"/>
                <a:ea typeface="MS PGothic" charset="0"/>
                <a:cs typeface="MS PGothic" charset="0"/>
              </a:rPr>
              <a:t>Assistance Program</a:t>
            </a:r>
          </a:p>
          <a:p>
            <a:endParaRPr lang="en-US" dirty="0">
              <a:solidFill>
                <a:srgbClr val="993300"/>
              </a:solidFill>
            </a:endParaRPr>
          </a:p>
        </p:txBody>
      </p:sp>
    </p:spTree>
    <p:extLst>
      <p:ext uri="{BB962C8B-B14F-4D97-AF65-F5344CB8AC3E}">
        <p14:creationId xmlns:p14="http://schemas.microsoft.com/office/powerpoint/2010/main" val="176623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spect="1" noChangeArrowheads="1"/>
          </p:cNvSpPr>
          <p:nvPr/>
        </p:nvSpPr>
        <p:spPr bwMode="auto">
          <a:xfrm>
            <a:off x="4114800" y="1676400"/>
            <a:ext cx="3679580" cy="4937760"/>
          </a:xfrm>
          <a:prstGeom prst="rect">
            <a:avLst/>
          </a:prstGeom>
          <a:solidFill>
            <a:schemeClr val="bg1"/>
          </a:solidFill>
          <a:ln w="12700">
            <a:solidFill>
              <a:schemeClr val="bg2"/>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sz="2400" dirty="0">
              <a:latin typeface="Arial" charset="0"/>
              <a:ea typeface="ＭＳ Ｐゴシック" charset="0"/>
            </a:endParaRPr>
          </a:p>
        </p:txBody>
      </p:sp>
      <p:sp>
        <p:nvSpPr>
          <p:cNvPr id="2" name="Title 1"/>
          <p:cNvSpPr>
            <a:spLocks noGrp="1"/>
          </p:cNvSpPr>
          <p:nvPr>
            <p:ph type="title"/>
          </p:nvPr>
        </p:nvSpPr>
        <p:spPr>
          <a:xfrm>
            <a:off x="1143000" y="228600"/>
            <a:ext cx="8001000" cy="800219"/>
          </a:xfrm>
        </p:spPr>
        <p:txBody>
          <a:bodyPr/>
          <a:lstStyle/>
          <a:p>
            <a:r>
              <a:rPr lang="en-US" b="1" dirty="0"/>
              <a:t>9S / 9E Rating Requirements</a:t>
            </a:r>
          </a:p>
        </p:txBody>
      </p:sp>
      <p:sp>
        <p:nvSpPr>
          <p:cNvPr id="6" name="TextBox 5"/>
          <p:cNvSpPr txBox="1"/>
          <p:nvPr/>
        </p:nvSpPr>
        <p:spPr>
          <a:xfrm>
            <a:off x="1447800" y="1752600"/>
            <a:ext cx="2590800" cy="1200329"/>
          </a:xfrm>
          <a:prstGeom prst="rect">
            <a:avLst/>
          </a:prstGeom>
          <a:noFill/>
        </p:spPr>
        <p:txBody>
          <a:bodyPr wrap="square" rtlCol="0">
            <a:spAutoFit/>
          </a:bodyPr>
          <a:lstStyle/>
          <a:p>
            <a:pPr marL="342900" indent="-342900">
              <a:buClr>
                <a:srgbClr val="993300"/>
              </a:buClr>
              <a:buFont typeface="Wingdings" panose="05000000000000000000" pitchFamily="2" charset="2"/>
              <a:buChar char="§"/>
              <a:tabLst>
                <a:tab pos="344488" algn="l"/>
              </a:tabLst>
            </a:pPr>
            <a:r>
              <a:rPr lang="en-US" dirty="0">
                <a:solidFill>
                  <a:schemeClr val="bg2"/>
                </a:solidFill>
                <a:latin typeface="+mn-lt"/>
              </a:rPr>
              <a:t>Sample of Fire Department </a:t>
            </a:r>
          </a:p>
          <a:p>
            <a:pPr>
              <a:buClr>
                <a:srgbClr val="993300"/>
              </a:buClr>
              <a:tabLst>
                <a:tab pos="344488" algn="l"/>
              </a:tabLst>
            </a:pPr>
            <a:r>
              <a:rPr lang="en-US" dirty="0">
                <a:solidFill>
                  <a:schemeClr val="bg2"/>
                </a:solidFill>
                <a:latin typeface="+mn-lt"/>
              </a:rPr>
              <a:t>	Charter in N.C</a:t>
            </a:r>
            <a:r>
              <a:rPr lang="en-US" dirty="0"/>
              <a:t>.</a:t>
            </a:r>
          </a:p>
        </p:txBody>
      </p:sp>
      <p:pic>
        <p:nvPicPr>
          <p:cNvPr id="3" name="Picture 2"/>
          <p:cNvPicPr>
            <a:picLocks noChangeAspect="1"/>
          </p:cNvPicPr>
          <p:nvPr/>
        </p:nvPicPr>
        <p:blipFill>
          <a:blip r:embed="rId2"/>
          <a:stretch>
            <a:fillRect/>
          </a:stretch>
        </p:blipFill>
        <p:spPr>
          <a:xfrm>
            <a:off x="4191000" y="1722120"/>
            <a:ext cx="3417714" cy="4846320"/>
          </a:xfrm>
          <a:prstGeom prst="rect">
            <a:avLst/>
          </a:prstGeom>
        </p:spPr>
      </p:pic>
      <p:pic>
        <p:nvPicPr>
          <p:cNvPr id="4" name="Picture 3"/>
          <p:cNvPicPr>
            <a:picLocks noChangeAspect="1"/>
          </p:cNvPicPr>
          <p:nvPr/>
        </p:nvPicPr>
        <p:blipFill>
          <a:blip r:embed="rId3"/>
          <a:stretch>
            <a:fillRect/>
          </a:stretch>
        </p:blipFill>
        <p:spPr>
          <a:xfrm>
            <a:off x="5521735" y="1736705"/>
            <a:ext cx="865707" cy="865707"/>
          </a:xfrm>
          <a:prstGeom prst="rect">
            <a:avLst/>
          </a:prstGeom>
        </p:spPr>
      </p:pic>
    </p:spTree>
    <p:extLst>
      <p:ext uri="{BB962C8B-B14F-4D97-AF65-F5344CB8AC3E}">
        <p14:creationId xmlns:p14="http://schemas.microsoft.com/office/powerpoint/2010/main" val="40952242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Charter</a:t>
            </a:r>
          </a:p>
        </p:txBody>
      </p:sp>
      <p:sp>
        <p:nvSpPr>
          <p:cNvPr id="3" name="Content Placeholder 2"/>
          <p:cNvSpPr>
            <a:spLocks noGrp="1"/>
          </p:cNvSpPr>
          <p:nvPr>
            <p:ph idx="1"/>
          </p:nvPr>
        </p:nvSpPr>
        <p:spPr>
          <a:xfrm>
            <a:off x="2743200" y="1298448"/>
            <a:ext cx="6172200" cy="4800600"/>
          </a:xfrm>
        </p:spPr>
        <p:txBody>
          <a:bodyPr/>
          <a:lstStyle/>
          <a:p>
            <a:pPr marL="342900" lvl="1" indent="-342900" eaLnBrk="1" hangingPunct="1">
              <a:spcBef>
                <a:spcPct val="0"/>
              </a:spcBef>
              <a:buClr>
                <a:srgbClr val="993300"/>
              </a:buClr>
              <a:buFont typeface="Wingdings" panose="05000000000000000000" pitchFamily="2" charset="2"/>
              <a:buChar char="§"/>
              <a:defRPr/>
            </a:pPr>
            <a:r>
              <a:rPr lang="en-US" sz="2400" dirty="0">
                <a:solidFill>
                  <a:schemeClr val="accent1">
                    <a:lumMod val="10000"/>
                  </a:schemeClr>
                </a:solidFill>
                <a:ea typeface="ＭＳ Ｐゴシック"/>
                <a:cs typeface="ＭＳ Ｐゴシック"/>
              </a:rPr>
              <a:t>Review your charter regularly with focus on:</a:t>
            </a:r>
          </a:p>
          <a:p>
            <a:pPr marL="693738" lvl="1" indent="-354013" eaLnBrk="1" hangingPunct="1">
              <a:spcBef>
                <a:spcPct val="0"/>
              </a:spcBef>
              <a:buFontTx/>
              <a:buNone/>
              <a:defRPr/>
            </a:pPr>
            <a:endParaRPr lang="en-US" sz="1500" dirty="0">
              <a:solidFill>
                <a:schemeClr val="accent1">
                  <a:lumMod val="10000"/>
                </a:schemeClr>
              </a:solidFill>
              <a:ea typeface="ＭＳ Ｐゴシック"/>
              <a:cs typeface="ＭＳ Ｐゴシック"/>
            </a:endParaRPr>
          </a:p>
          <a:p>
            <a:pPr marL="693738" lvl="2" indent="-354013" eaLnBrk="1" hangingPunct="1">
              <a:spcBef>
                <a:spcPct val="0"/>
              </a:spcBef>
              <a:buClrTx/>
              <a:buSzPct val="100000"/>
              <a:buFont typeface="Arial" pitchFamily="34" charset="0"/>
              <a:buChar char="–"/>
              <a:defRPr/>
            </a:pPr>
            <a:r>
              <a:rPr lang="en-US" dirty="0">
                <a:solidFill>
                  <a:schemeClr val="accent1">
                    <a:lumMod val="10000"/>
                  </a:schemeClr>
                </a:solidFill>
                <a:ea typeface="ＭＳ Ｐゴシック"/>
                <a:cs typeface="ＭＳ Ｐゴシック"/>
              </a:rPr>
              <a:t>Article 1, which establishes the legal name of the organization.</a:t>
            </a:r>
          </a:p>
          <a:p>
            <a:pPr marL="693738" lvl="2" indent="-354013" eaLnBrk="1" hangingPunct="1">
              <a:spcBef>
                <a:spcPct val="0"/>
              </a:spcBef>
              <a:buClrTx/>
              <a:buSzPct val="100000"/>
              <a:buFont typeface="Arial" pitchFamily="34" charset="0"/>
              <a:buChar char="–"/>
              <a:defRPr/>
            </a:pPr>
            <a:endParaRPr lang="en-US" sz="1500" dirty="0">
              <a:solidFill>
                <a:schemeClr val="accent1">
                  <a:lumMod val="10000"/>
                </a:schemeClr>
              </a:solidFill>
              <a:ea typeface="ＭＳ Ｐゴシック"/>
              <a:cs typeface="ＭＳ Ｐゴシック"/>
            </a:endParaRPr>
          </a:p>
          <a:p>
            <a:pPr marL="693738" lvl="2" indent="-354013" eaLnBrk="1" hangingPunct="1">
              <a:spcBef>
                <a:spcPct val="0"/>
              </a:spcBef>
              <a:buClrTx/>
              <a:buSzPct val="100000"/>
              <a:buFont typeface="Arial" pitchFamily="34" charset="0"/>
              <a:buChar char="–"/>
              <a:defRPr/>
            </a:pPr>
            <a:r>
              <a:rPr lang="en-US" dirty="0">
                <a:solidFill>
                  <a:schemeClr val="accent1">
                    <a:lumMod val="10000"/>
                  </a:schemeClr>
                </a:solidFill>
                <a:ea typeface="ＭＳ Ｐゴシック"/>
                <a:cs typeface="ＭＳ Ｐゴシック"/>
              </a:rPr>
              <a:t>Article 3, which establishes the purpose for which the corporation is organized and what you are expected to provide and do.</a:t>
            </a:r>
          </a:p>
          <a:p>
            <a:pPr marL="693738" lvl="2" indent="-354013" eaLnBrk="1" hangingPunct="1">
              <a:spcBef>
                <a:spcPct val="0"/>
              </a:spcBef>
              <a:buClrTx/>
              <a:buSzPct val="100000"/>
              <a:buFont typeface="Arial" pitchFamily="34" charset="0"/>
              <a:buChar char="–"/>
              <a:defRPr/>
            </a:pPr>
            <a:endParaRPr lang="en-US" sz="1500" dirty="0">
              <a:solidFill>
                <a:schemeClr val="accent1">
                  <a:lumMod val="10000"/>
                </a:schemeClr>
              </a:solidFill>
              <a:ea typeface="ＭＳ Ｐゴシック"/>
              <a:cs typeface="ＭＳ Ｐゴシック"/>
            </a:endParaRPr>
          </a:p>
          <a:p>
            <a:pPr marL="693738" lvl="2" indent="-354013" eaLnBrk="1" hangingPunct="1">
              <a:spcBef>
                <a:spcPct val="0"/>
              </a:spcBef>
              <a:buClrTx/>
              <a:buSzPct val="100000"/>
              <a:buFont typeface="Arial" pitchFamily="34" charset="0"/>
              <a:buChar char="–"/>
              <a:defRPr/>
            </a:pPr>
            <a:r>
              <a:rPr lang="en-US" dirty="0">
                <a:solidFill>
                  <a:schemeClr val="accent1">
                    <a:lumMod val="10000"/>
                  </a:schemeClr>
                </a:solidFill>
                <a:ea typeface="ＭＳ Ｐゴシック"/>
                <a:cs typeface="ＭＳ Ｐゴシック"/>
              </a:rPr>
              <a:t>Maintaining the appropriate language used to describe the workings of the organization.</a:t>
            </a:r>
            <a:r>
              <a:rPr lang="en-US" dirty="0">
                <a:solidFill>
                  <a:schemeClr val="accent1">
                    <a:lumMod val="25000"/>
                  </a:schemeClr>
                </a:solidFill>
                <a:ea typeface="ＭＳ Ｐゴシック"/>
                <a:cs typeface="ＭＳ Ｐゴシック"/>
              </a:rPr>
              <a:t>	</a:t>
            </a:r>
          </a:p>
          <a:p>
            <a:endParaRPr lang="en-US" dirty="0"/>
          </a:p>
        </p:txBody>
      </p:sp>
    </p:spTree>
    <p:extLst>
      <p:ext uri="{BB962C8B-B14F-4D97-AF65-F5344CB8AC3E}">
        <p14:creationId xmlns:p14="http://schemas.microsoft.com/office/powerpoint/2010/main" val="151621920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Contract</a:t>
            </a:r>
          </a:p>
        </p:txBody>
      </p:sp>
      <p:sp>
        <p:nvSpPr>
          <p:cNvPr id="3" name="Content Placeholder 2"/>
          <p:cNvSpPr>
            <a:spLocks noGrp="1"/>
          </p:cNvSpPr>
          <p:nvPr>
            <p:ph idx="1"/>
          </p:nvPr>
        </p:nvSpPr>
        <p:spPr>
          <a:xfrm>
            <a:off x="2743200" y="1298448"/>
            <a:ext cx="6172200" cy="4956048"/>
          </a:xfrm>
        </p:spPr>
        <p:txBody>
          <a:bodyPr/>
          <a:lstStyle/>
          <a:p>
            <a:pPr marL="342900" lvl="1" indent="-342900" eaLnBrk="1" hangingPunct="1">
              <a:spcBef>
                <a:spcPts val="0"/>
              </a:spcBef>
              <a:buClr>
                <a:srgbClr val="993300"/>
              </a:buClr>
              <a:buFont typeface="Wingdings" panose="05000000000000000000" pitchFamily="2" charset="2"/>
              <a:buChar char="§"/>
              <a:defRPr/>
            </a:pPr>
            <a:r>
              <a:rPr lang="en-US" sz="2100" dirty="0">
                <a:solidFill>
                  <a:schemeClr val="accent1">
                    <a:lumMod val="10000"/>
                  </a:schemeClr>
                </a:solidFill>
                <a:ea typeface="ＭＳ Ｐゴシック"/>
              </a:rPr>
              <a:t>Contract with County and/or Municipality:</a:t>
            </a:r>
          </a:p>
          <a:p>
            <a:pPr marL="693738" lvl="1" indent="-354013" eaLnBrk="1" hangingPunct="1">
              <a:spcBef>
                <a:spcPts val="0"/>
              </a:spcBef>
              <a:buFontTx/>
              <a:buNone/>
              <a:defRPr/>
            </a:pPr>
            <a:endParaRPr lang="en-US" sz="1000" dirty="0">
              <a:solidFill>
                <a:schemeClr val="accent1">
                  <a:lumMod val="10000"/>
                </a:schemeClr>
              </a:solidFill>
              <a:ea typeface="ＭＳ Ｐゴシック"/>
            </a:endParaRPr>
          </a:p>
          <a:p>
            <a:pPr marL="693738" lvl="2" indent="-354013" eaLnBrk="1" hangingPunct="1">
              <a:spcBef>
                <a:spcPts val="0"/>
              </a:spcBef>
              <a:buClrTx/>
              <a:buSzPct val="100000"/>
              <a:buFont typeface="Arial" pitchFamily="34" charset="0"/>
              <a:buChar char="–"/>
              <a:defRPr/>
            </a:pPr>
            <a:r>
              <a:rPr lang="en-US" sz="2100" dirty="0">
                <a:solidFill>
                  <a:schemeClr val="accent1">
                    <a:lumMod val="10000"/>
                  </a:schemeClr>
                </a:solidFill>
                <a:ea typeface="ＭＳ Ｐゴシック"/>
              </a:rPr>
              <a:t>Needed by a non-profit organization to provide service to a fire insurance district.</a:t>
            </a:r>
          </a:p>
          <a:p>
            <a:pPr marL="693738" lvl="2" indent="-354013" eaLnBrk="1" hangingPunct="1">
              <a:spcBef>
                <a:spcPts val="0"/>
              </a:spcBef>
              <a:buClrTx/>
              <a:buSzPct val="100000"/>
              <a:buFont typeface="Arial" pitchFamily="34" charset="0"/>
              <a:buChar char="–"/>
              <a:defRPr/>
            </a:pPr>
            <a:endParaRPr lang="en-US" sz="1000" dirty="0">
              <a:solidFill>
                <a:schemeClr val="accent1">
                  <a:lumMod val="10000"/>
                </a:schemeClr>
              </a:solidFill>
              <a:ea typeface="ＭＳ Ｐゴシック"/>
            </a:endParaRPr>
          </a:p>
          <a:p>
            <a:pPr marL="693738" lvl="2" indent="-354013" eaLnBrk="1" hangingPunct="1">
              <a:spcBef>
                <a:spcPts val="0"/>
              </a:spcBef>
              <a:buClrTx/>
              <a:buSzPct val="100000"/>
              <a:buFont typeface="Arial" pitchFamily="34" charset="0"/>
              <a:buChar char="–"/>
              <a:defRPr/>
            </a:pPr>
            <a:r>
              <a:rPr lang="en-US" sz="2100" dirty="0">
                <a:solidFill>
                  <a:schemeClr val="accent1">
                    <a:lumMod val="10000"/>
                  </a:schemeClr>
                </a:solidFill>
                <a:ea typeface="ＭＳ Ｐゴシック"/>
              </a:rPr>
              <a:t>Required signatures: One of the following combinations depending on organization.</a:t>
            </a:r>
          </a:p>
          <a:p>
            <a:pPr marL="914400" lvl="3" indent="0" eaLnBrk="1" hangingPunct="1">
              <a:spcBef>
                <a:spcPts val="0"/>
              </a:spcBef>
              <a:defRPr/>
            </a:pPr>
            <a:endParaRPr lang="en-US" dirty="0">
              <a:solidFill>
                <a:schemeClr val="accent1">
                  <a:lumMod val="10000"/>
                </a:schemeClr>
              </a:solidFill>
              <a:ea typeface="ＭＳ Ｐゴシック"/>
            </a:endParaRPr>
          </a:p>
          <a:p>
            <a:pPr marL="914400" lvl="4" indent="-231775" eaLnBrk="1" hangingPunct="1">
              <a:spcBef>
                <a:spcPts val="0"/>
              </a:spcBef>
              <a:buClrTx/>
              <a:buFont typeface="Wingdings" panose="05000000000000000000" pitchFamily="2" charset="2"/>
              <a:buChar char="§"/>
              <a:defRPr/>
            </a:pPr>
            <a:r>
              <a:rPr lang="en-US" sz="2100" dirty="0">
                <a:solidFill>
                  <a:schemeClr val="accent1">
                    <a:lumMod val="10000"/>
                  </a:schemeClr>
                </a:solidFill>
                <a:ea typeface="ＭＳ Ｐゴシック"/>
              </a:rPr>
              <a:t>County Manager or the Chairman of the County Board of Commissioners plus Clerk to the Board.</a:t>
            </a:r>
          </a:p>
          <a:p>
            <a:pPr marL="914400" lvl="4" indent="-231775" eaLnBrk="1" hangingPunct="1">
              <a:spcBef>
                <a:spcPts val="0"/>
              </a:spcBef>
              <a:buClrTx/>
              <a:buFont typeface="Wingdings" panose="05000000000000000000" pitchFamily="2" charset="2"/>
              <a:buChar char="§"/>
              <a:defRPr/>
            </a:pPr>
            <a:endParaRPr lang="en-US" sz="1200" dirty="0">
              <a:solidFill>
                <a:schemeClr val="accent1">
                  <a:lumMod val="10000"/>
                </a:schemeClr>
              </a:solidFill>
              <a:ea typeface="ＭＳ Ｐゴシック"/>
            </a:endParaRPr>
          </a:p>
          <a:p>
            <a:pPr marL="914400" lvl="4" indent="-231775" eaLnBrk="1" hangingPunct="1">
              <a:spcBef>
                <a:spcPts val="0"/>
              </a:spcBef>
              <a:buClrTx/>
              <a:buFont typeface="Wingdings" panose="05000000000000000000" pitchFamily="2" charset="2"/>
              <a:buChar char="§"/>
              <a:defRPr/>
            </a:pPr>
            <a:r>
              <a:rPr lang="en-US" sz="2100" dirty="0">
                <a:solidFill>
                  <a:schemeClr val="accent1">
                    <a:lumMod val="10000"/>
                  </a:schemeClr>
                </a:solidFill>
                <a:ea typeface="ＭＳ Ｐゴシック"/>
              </a:rPr>
              <a:t>City or Town Manager / Administrator or Mayor plus the Town / City Clerk.</a:t>
            </a:r>
          </a:p>
          <a:p>
            <a:pPr marL="682625" lvl="4" indent="0" eaLnBrk="1" hangingPunct="1">
              <a:spcBef>
                <a:spcPts val="0"/>
              </a:spcBef>
              <a:buClrTx/>
              <a:buNone/>
              <a:defRPr/>
            </a:pPr>
            <a:endParaRPr lang="en-US" sz="1000" dirty="0">
              <a:solidFill>
                <a:schemeClr val="accent1">
                  <a:lumMod val="10000"/>
                </a:schemeClr>
              </a:solidFill>
              <a:ea typeface="ＭＳ Ｐゴシック"/>
            </a:endParaRPr>
          </a:p>
          <a:p>
            <a:pPr marL="1260475" lvl="3" indent="-288925" eaLnBrk="1" hangingPunct="1">
              <a:spcBef>
                <a:spcPts val="0"/>
              </a:spcBef>
              <a:buClrTx/>
              <a:buFont typeface="Arial" panose="020B0604020202020204" pitchFamily="34" charset="0"/>
              <a:buChar char="–"/>
              <a:defRPr/>
            </a:pPr>
            <a:r>
              <a:rPr lang="en-US" sz="2100" dirty="0">
                <a:solidFill>
                  <a:schemeClr val="accent1">
                    <a:lumMod val="10000"/>
                  </a:schemeClr>
                </a:solidFill>
                <a:ea typeface="ＭＳ Ｐゴシック"/>
              </a:rPr>
              <a:t>President of the Board.</a:t>
            </a:r>
          </a:p>
          <a:p>
            <a:pPr marL="1260475" lvl="3" indent="-288925" eaLnBrk="1" hangingPunct="1">
              <a:spcBef>
                <a:spcPts val="0"/>
              </a:spcBef>
              <a:buClrTx/>
              <a:buFont typeface="Arial" panose="020B0604020202020204" pitchFamily="34" charset="0"/>
              <a:buChar char="–"/>
              <a:defRPr/>
            </a:pPr>
            <a:r>
              <a:rPr lang="en-US" sz="2100" dirty="0">
                <a:solidFill>
                  <a:schemeClr val="accent1">
                    <a:lumMod val="10000"/>
                  </a:schemeClr>
                </a:solidFill>
                <a:ea typeface="ＭＳ Ｐゴシック"/>
              </a:rPr>
              <a:t>Secretary of the Fire Department</a:t>
            </a:r>
          </a:p>
          <a:p>
            <a:endParaRPr lang="en-US" dirty="0"/>
          </a:p>
        </p:txBody>
      </p:sp>
    </p:spTree>
    <p:extLst>
      <p:ext uri="{BB962C8B-B14F-4D97-AF65-F5344CB8AC3E}">
        <p14:creationId xmlns:p14="http://schemas.microsoft.com/office/powerpoint/2010/main" val="9805190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Contract</a:t>
            </a:r>
          </a:p>
        </p:txBody>
      </p:sp>
      <p:pic>
        <p:nvPicPr>
          <p:cNvPr id="5" name="Content Placeholder 3" descr="appendixa"/>
          <p:cNvPicPr>
            <a:picLocks noGrp="1" noChangeAspect="1" noChangeArrowheads="1"/>
          </p:cNvPicPr>
          <p:nvPr>
            <p:ph idx="1"/>
          </p:nvPr>
        </p:nvPicPr>
        <p:blipFill>
          <a:blip r:embed="rId2" cstate="print"/>
          <a:srcRect/>
          <a:stretch>
            <a:fillRect/>
          </a:stretch>
        </p:blipFill>
        <p:spPr bwMode="auto">
          <a:xfrm>
            <a:off x="3886200" y="1143000"/>
            <a:ext cx="3858177" cy="5486400"/>
          </a:xfrm>
          <a:prstGeom prst="rect">
            <a:avLst/>
          </a:prstGeom>
          <a:solidFill>
            <a:srgbClr val="993300"/>
          </a:solidFill>
          <a:ln w="9525">
            <a:noFill/>
            <a:miter lim="800000"/>
            <a:headEnd/>
            <a:tailEnd/>
          </a:ln>
          <a:scene3d>
            <a:camera prst="orthographicFront"/>
            <a:lightRig rig="threePt" dir="t"/>
          </a:scene3d>
          <a:sp3d extrusionH="76200" contourW="12700">
            <a:bevelT/>
            <a:extrusionClr>
              <a:srgbClr val="003366"/>
            </a:extrusionClr>
            <a:contourClr>
              <a:srgbClr val="003366"/>
            </a:contourClr>
          </a:sp3d>
        </p:spPr>
      </p:pic>
    </p:spTree>
    <p:extLst>
      <p:ext uri="{BB962C8B-B14F-4D97-AF65-F5344CB8AC3E}">
        <p14:creationId xmlns:p14="http://schemas.microsoft.com/office/powerpoint/2010/main" val="42764110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792525"/>
          </a:xfrm>
        </p:spPr>
        <p:txBody>
          <a:bodyPr/>
          <a:lstStyle/>
          <a:p>
            <a:r>
              <a:rPr lang="en-US" sz="4550" b="1" dirty="0"/>
              <a:t>9S / 9E Inspections - Verification</a:t>
            </a:r>
          </a:p>
        </p:txBody>
      </p:sp>
      <p:pic>
        <p:nvPicPr>
          <p:cNvPr id="6" name="Content Placeholder 3" descr="slide 16"/>
          <p:cNvPicPr>
            <a:picLocks noGrp="1" noChangeAspect="1" noChangeArrowheads="1"/>
          </p:cNvPicPr>
          <p:nvPr>
            <p:ph idx="1"/>
          </p:nvPr>
        </p:nvPicPr>
        <p:blipFill>
          <a:blip r:embed="rId2" cstate="print"/>
          <a:srcRect/>
          <a:stretch>
            <a:fillRect/>
          </a:stretch>
        </p:blipFill>
        <p:spPr bwMode="auto">
          <a:xfrm>
            <a:off x="3657600" y="1676400"/>
            <a:ext cx="3984498" cy="4800600"/>
          </a:xfrm>
          <a:prstGeom prst="rect">
            <a:avLst/>
          </a:prstGeom>
          <a:solidFill>
            <a:srgbClr val="993300"/>
          </a:solidFill>
          <a:ln w="9525">
            <a:solidFill>
              <a:schemeClr val="bg2"/>
            </a:solidFill>
            <a:miter lim="800000"/>
            <a:headEnd/>
            <a:tailEnd/>
          </a:ln>
          <a:scene3d>
            <a:camera prst="orthographicFront"/>
            <a:lightRig rig="threePt" dir="t"/>
          </a:scene3d>
          <a:sp3d extrusionH="76200" contourW="12700">
            <a:bevelT/>
            <a:extrusionClr>
              <a:srgbClr val="003366"/>
            </a:extrusionClr>
            <a:contourClr>
              <a:srgbClr val="003366"/>
            </a:contourClr>
          </a:sp3d>
        </p:spPr>
      </p:pic>
    </p:spTree>
    <p:extLst>
      <p:ext uri="{BB962C8B-B14F-4D97-AF65-F5344CB8AC3E}">
        <p14:creationId xmlns:p14="http://schemas.microsoft.com/office/powerpoint/2010/main" val="30433117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792525"/>
          </a:xfrm>
        </p:spPr>
        <p:txBody>
          <a:bodyPr/>
          <a:lstStyle/>
          <a:p>
            <a:r>
              <a:rPr lang="en-US" sz="4550" b="1" dirty="0"/>
              <a:t>9S / 9E Inspections - Verification</a:t>
            </a:r>
          </a:p>
        </p:txBody>
      </p:sp>
      <p:sp>
        <p:nvSpPr>
          <p:cNvPr id="3" name="Content Placeholder 2"/>
          <p:cNvSpPr>
            <a:spLocks noGrp="1"/>
          </p:cNvSpPr>
          <p:nvPr>
            <p:ph idx="1"/>
          </p:nvPr>
        </p:nvSpPr>
        <p:spPr>
          <a:xfrm>
            <a:off x="2743200" y="1298448"/>
            <a:ext cx="6172200" cy="4800600"/>
          </a:xfrm>
        </p:spPr>
        <p:txBody>
          <a:bodyPr/>
          <a:lstStyle/>
          <a:p>
            <a:pPr eaLnBrk="1" hangingPunct="1">
              <a:spcBef>
                <a:spcPct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Verification by city/town:</a:t>
            </a:r>
          </a:p>
          <a:p>
            <a:pPr eaLnBrk="1" hangingPunct="1">
              <a:spcBef>
                <a:spcPct val="0"/>
              </a:spcBef>
              <a:buFont typeface="Monotype Sorts" pitchFamily="2" charset="2"/>
              <a:buNone/>
              <a:defRPr/>
            </a:pPr>
            <a:endParaRPr lang="en-US" altLang="en-US" sz="1500" dirty="0">
              <a:solidFill>
                <a:schemeClr val="accent1">
                  <a:lumMod val="10000"/>
                </a:schemeClr>
              </a:solidFill>
              <a:ea typeface="ＭＳ Ｐゴシック" pitchFamily="34" charset="-128"/>
            </a:endParaRPr>
          </a:p>
          <a:p>
            <a:pPr marL="801688" lvl="1" indent="-396875" eaLnBrk="1" hangingPunct="1">
              <a:spcBef>
                <a:spcPct val="0"/>
              </a:spcBef>
              <a:buFont typeface="Arial" panose="020B0604020202020204" pitchFamily="34" charset="0"/>
              <a:buChar char="–"/>
              <a:defRPr/>
            </a:pPr>
            <a:r>
              <a:rPr lang="en-US" altLang="en-US" sz="2400" dirty="0">
                <a:solidFill>
                  <a:schemeClr val="accent1">
                    <a:lumMod val="10000"/>
                  </a:schemeClr>
                </a:solidFill>
                <a:ea typeface="ＭＳ Ｐゴシック" pitchFamily="34" charset="-128"/>
              </a:rPr>
              <a:t>Needed by a </a:t>
            </a:r>
            <a:r>
              <a:rPr lang="en-US" altLang="en-US" sz="2400" b="1" dirty="0">
                <a:solidFill>
                  <a:schemeClr val="accent1">
                    <a:lumMod val="10000"/>
                  </a:schemeClr>
                </a:solidFill>
                <a:ea typeface="ＭＳ Ｐゴシック" pitchFamily="34" charset="-128"/>
              </a:rPr>
              <a:t>municipal fire department </a:t>
            </a:r>
            <a:r>
              <a:rPr lang="en-US" altLang="en-US" sz="2400" dirty="0">
                <a:solidFill>
                  <a:schemeClr val="accent1">
                    <a:lumMod val="10000"/>
                  </a:schemeClr>
                </a:solidFill>
                <a:ea typeface="ＭＳ Ｐゴシック" pitchFamily="34" charset="-128"/>
              </a:rPr>
              <a:t>stating that the department is in fact an entity of the municipality.</a:t>
            </a:r>
          </a:p>
          <a:p>
            <a:pPr marL="801688" lvl="1" indent="-396875" eaLnBrk="1" hangingPunct="1">
              <a:spcBef>
                <a:spcPct val="0"/>
              </a:spcBef>
              <a:buFont typeface="Arial" panose="020B0604020202020204" pitchFamily="34" charset="0"/>
              <a:buChar char="–"/>
              <a:defRPr/>
            </a:pPr>
            <a:endParaRPr lang="en-US" altLang="en-US" sz="1500" dirty="0">
              <a:solidFill>
                <a:schemeClr val="accent1">
                  <a:lumMod val="10000"/>
                </a:schemeClr>
              </a:solidFill>
              <a:ea typeface="ＭＳ Ｐゴシック" pitchFamily="34" charset="-128"/>
            </a:endParaRPr>
          </a:p>
          <a:p>
            <a:pPr marL="801688" lvl="1" indent="-396875" eaLnBrk="1" hangingPunct="1">
              <a:spcBef>
                <a:spcPct val="0"/>
              </a:spcBef>
              <a:buFont typeface="Arial" panose="020B0604020202020204" pitchFamily="34" charset="0"/>
              <a:buChar char="–"/>
              <a:defRPr/>
            </a:pPr>
            <a:r>
              <a:rPr lang="en-US" altLang="en-US" sz="2400" dirty="0">
                <a:solidFill>
                  <a:schemeClr val="accent1">
                    <a:lumMod val="10000"/>
                  </a:schemeClr>
                </a:solidFill>
                <a:ea typeface="ＭＳ Ｐゴシック" pitchFamily="34" charset="-128"/>
              </a:rPr>
              <a:t>See example on following slide for wording and signatures.</a:t>
            </a:r>
          </a:p>
        </p:txBody>
      </p:sp>
    </p:spTree>
    <p:extLst>
      <p:ext uri="{BB962C8B-B14F-4D97-AF65-F5344CB8AC3E}">
        <p14:creationId xmlns:p14="http://schemas.microsoft.com/office/powerpoint/2010/main" val="12650943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1143001" y="228600"/>
            <a:ext cx="7924800" cy="792525"/>
          </a:xfrm>
        </p:spPr>
        <p:txBody>
          <a:bodyPr/>
          <a:lstStyle/>
          <a:p>
            <a:r>
              <a:rPr lang="en-US" sz="4550" b="1" dirty="0"/>
              <a:t>9S / 9E Inspections - Verification</a:t>
            </a:r>
            <a:endParaRPr lang="en-US" altLang="en-US" sz="4550" b="1" dirty="0"/>
          </a:p>
        </p:txBody>
      </p:sp>
      <p:sp>
        <p:nvSpPr>
          <p:cNvPr id="4" name="Rectangle 12"/>
          <p:cNvSpPr>
            <a:spLocks noGrp="1" noChangeArrowheads="1"/>
          </p:cNvSpPr>
          <p:nvPr>
            <p:ph idx="1"/>
          </p:nvPr>
        </p:nvSpPr>
        <p:spPr>
          <a:xfrm>
            <a:off x="685800" y="1828800"/>
            <a:ext cx="8001000" cy="3962400"/>
          </a:xfrm>
        </p:spPr>
        <p:txBody>
          <a:bodyPr>
            <a:normAutofit/>
          </a:bodyPr>
          <a:lstStyle/>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WHEREAS,  The Volunteer Fire Department of the Town of  ______________  is a</a:t>
            </a: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part of the town</a:t>
            </a:r>
            <a:r>
              <a:rPr lang="ja-JP" altLang="en-US" sz="1600" dirty="0">
                <a:solidFill>
                  <a:srgbClr val="0C1C1D"/>
                </a:solidFill>
                <a:ea typeface="ＭＳ Ｐゴシック" pitchFamily="34" charset="-128"/>
              </a:rPr>
              <a:t>’</a:t>
            </a:r>
            <a:r>
              <a:rPr lang="en-US" altLang="ja-JP" sz="1600" dirty="0">
                <a:solidFill>
                  <a:srgbClr val="0C1C1D"/>
                </a:solidFill>
                <a:ea typeface="ＭＳ Ｐゴシック" pitchFamily="34" charset="-128"/>
              </a:rPr>
              <a:t>s municipal  government and serves as an agency of the town; and</a:t>
            </a:r>
          </a:p>
          <a:p>
            <a:pPr eaLnBrk="1" hangingPunct="1">
              <a:lnSpc>
                <a:spcPct val="70000"/>
              </a:lnSpc>
              <a:buFont typeface="Wingdings" pitchFamily="2" charset="2"/>
              <a:buNone/>
              <a:defRPr/>
            </a:pPr>
            <a:endParaRPr lang="en-US" altLang="en-US" sz="1600" dirty="0">
              <a:solidFill>
                <a:srgbClr val="0C1C1D"/>
              </a:solidFill>
              <a:ea typeface="ＭＳ Ｐゴシック" pitchFamily="34" charset="-128"/>
            </a:endParaRP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WHEREAS,  The Volunteer Fire Department of the Town of ______________ has</a:t>
            </a: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requested confirmation of this Agency relationship; and</a:t>
            </a:r>
          </a:p>
          <a:p>
            <a:pPr eaLnBrk="1" hangingPunct="1">
              <a:lnSpc>
                <a:spcPct val="70000"/>
              </a:lnSpc>
              <a:buFont typeface="Wingdings" pitchFamily="2" charset="2"/>
              <a:buNone/>
              <a:defRPr/>
            </a:pPr>
            <a:endParaRPr lang="en-US" altLang="en-US" sz="1600" dirty="0">
              <a:solidFill>
                <a:srgbClr val="0C1C1D"/>
              </a:solidFill>
              <a:ea typeface="ＭＳ Ｐゴシック" pitchFamily="34" charset="-128"/>
            </a:endParaRP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WHEREAS, This Agency</a:t>
            </a:r>
            <a:r>
              <a:rPr lang="ja-JP" altLang="en-US" sz="1600" dirty="0">
                <a:solidFill>
                  <a:srgbClr val="0C1C1D"/>
                </a:solidFill>
                <a:ea typeface="ＭＳ Ｐゴシック" pitchFamily="34" charset="-128"/>
              </a:rPr>
              <a:t>’</a:t>
            </a:r>
            <a:r>
              <a:rPr lang="en-US" altLang="ja-JP" sz="1600" dirty="0">
                <a:solidFill>
                  <a:srgbClr val="0C1C1D"/>
                </a:solidFill>
                <a:ea typeface="ＭＳ Ｐゴシック" pitchFamily="34" charset="-128"/>
              </a:rPr>
              <a:t>s relationship is longstanding and	 generally</a:t>
            </a: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acknowledged.</a:t>
            </a:r>
          </a:p>
          <a:p>
            <a:pPr eaLnBrk="1" hangingPunct="1">
              <a:lnSpc>
                <a:spcPct val="70000"/>
              </a:lnSpc>
              <a:buFont typeface="Wingdings" pitchFamily="2" charset="2"/>
              <a:buNone/>
              <a:defRPr/>
            </a:pPr>
            <a:endParaRPr lang="en-US" altLang="en-US" sz="1600" dirty="0">
              <a:solidFill>
                <a:srgbClr val="0C1C1D"/>
              </a:solidFill>
              <a:ea typeface="ＭＳ Ｐゴシック" pitchFamily="34" charset="-128"/>
            </a:endParaRP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NOW THEREFORE, Be it resolved, that the Town of _______________ does hereby</a:t>
            </a: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confirm this Agency</a:t>
            </a:r>
            <a:r>
              <a:rPr lang="ja-JP" altLang="en-US" sz="1600" dirty="0">
                <a:solidFill>
                  <a:srgbClr val="0C1C1D"/>
                </a:solidFill>
                <a:ea typeface="ＭＳ Ｐゴシック" pitchFamily="34" charset="-128"/>
              </a:rPr>
              <a:t>’</a:t>
            </a:r>
            <a:r>
              <a:rPr lang="en-US" altLang="ja-JP" sz="1600" dirty="0">
                <a:solidFill>
                  <a:srgbClr val="0C1C1D"/>
                </a:solidFill>
                <a:ea typeface="ＭＳ Ｐゴシック" pitchFamily="34" charset="-128"/>
              </a:rPr>
              <a:t>s relationship and does verify by this Resolution that relationship.</a:t>
            </a:r>
          </a:p>
          <a:p>
            <a:pPr eaLnBrk="1" hangingPunct="1">
              <a:lnSpc>
                <a:spcPct val="70000"/>
              </a:lnSpc>
              <a:buFont typeface="Wingdings" pitchFamily="2" charset="2"/>
              <a:buNone/>
              <a:defRPr/>
            </a:pPr>
            <a:endParaRPr lang="en-US" altLang="en-US" sz="1600" dirty="0">
              <a:solidFill>
                <a:srgbClr val="0C1C1D"/>
              </a:solidFill>
              <a:ea typeface="ＭＳ Ｐゴシック" pitchFamily="34" charset="-128"/>
            </a:endParaRP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Adopted this __________ day of ________________________, 19___.</a:t>
            </a:r>
          </a:p>
          <a:p>
            <a:pPr eaLnBrk="1" hangingPunct="1">
              <a:lnSpc>
                <a:spcPct val="70000"/>
              </a:lnSpc>
              <a:buFont typeface="Wingdings" pitchFamily="2" charset="2"/>
              <a:buNone/>
              <a:defRPr/>
            </a:pPr>
            <a:endParaRPr lang="en-US" altLang="en-US" sz="1600" dirty="0">
              <a:solidFill>
                <a:srgbClr val="0C1C1D"/>
              </a:solidFill>
              <a:ea typeface="ＭＳ Ｐゴシック" pitchFamily="34" charset="-128"/>
            </a:endParaRP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ATTEST:</a:t>
            </a: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______________________________	________________________________</a:t>
            </a:r>
          </a:p>
          <a:p>
            <a:pPr eaLnBrk="1" hangingPunct="1">
              <a:lnSpc>
                <a:spcPct val="70000"/>
              </a:lnSpc>
              <a:buFont typeface="Wingdings" pitchFamily="2" charset="2"/>
              <a:buNone/>
              <a:defRPr/>
            </a:pPr>
            <a:r>
              <a:rPr lang="en-US" altLang="en-US" sz="1600" dirty="0">
                <a:solidFill>
                  <a:srgbClr val="0C1C1D"/>
                </a:solidFill>
                <a:ea typeface="ＭＳ Ｐゴシック" pitchFamily="34" charset="-128"/>
              </a:rPr>
              <a:t>Clerk				Mayor</a:t>
            </a:r>
          </a:p>
        </p:txBody>
      </p:sp>
    </p:spTree>
    <p:extLst>
      <p:ext uri="{BB962C8B-B14F-4D97-AF65-F5344CB8AC3E}">
        <p14:creationId xmlns:p14="http://schemas.microsoft.com/office/powerpoint/2010/main" val="41196462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792525"/>
          </a:xfrm>
        </p:spPr>
        <p:txBody>
          <a:bodyPr/>
          <a:lstStyle/>
          <a:p>
            <a:r>
              <a:rPr lang="en-US" sz="4550" b="1" dirty="0"/>
              <a:t>9S / 9E Inspections - Designation</a:t>
            </a:r>
          </a:p>
        </p:txBody>
      </p:sp>
      <p:sp>
        <p:nvSpPr>
          <p:cNvPr id="3" name="Content Placeholder 2"/>
          <p:cNvSpPr>
            <a:spLocks noGrp="1"/>
          </p:cNvSpPr>
          <p:nvPr>
            <p:ph idx="1"/>
          </p:nvPr>
        </p:nvSpPr>
        <p:spPr>
          <a:xfrm>
            <a:off x="2743200" y="1298448"/>
            <a:ext cx="6172200" cy="4800600"/>
          </a:xfrm>
        </p:spPr>
        <p:txBody>
          <a:bodyPr/>
          <a:lstStyle/>
          <a:p>
            <a:pPr eaLnBrk="1" hangingPunct="1">
              <a:spcBef>
                <a:spcPts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Designation of Insurance District:</a:t>
            </a:r>
          </a:p>
          <a:p>
            <a:pPr eaLnBrk="1" hangingPunct="1">
              <a:spcBef>
                <a:spcPts val="0"/>
              </a:spcBef>
              <a:buClrTx/>
              <a:buSzPct val="75000"/>
              <a:buFont typeface="Monotype Sorts" pitchFamily="2" charset="2"/>
              <a:buNone/>
              <a:defRPr/>
            </a:pPr>
            <a:endParaRPr lang="en-US" altLang="en-US" sz="1500" dirty="0">
              <a:solidFill>
                <a:schemeClr val="accent1">
                  <a:lumMod val="10000"/>
                </a:schemeClr>
              </a:solidFill>
              <a:ea typeface="ＭＳ Ｐゴシック" pitchFamily="34" charset="-128"/>
            </a:endParaRPr>
          </a:p>
          <a:p>
            <a:pPr marL="862012" lvl="1" indent="-457200" eaLnBrk="1" hangingPunct="1">
              <a:spcBef>
                <a:spcPts val="0"/>
              </a:spcBef>
              <a:buFont typeface="Arial" panose="020B0604020202020204" pitchFamily="34" charset="0"/>
              <a:buChar char="–"/>
              <a:defRPr/>
            </a:pPr>
            <a:r>
              <a:rPr lang="en-US" altLang="en-US" sz="2400" dirty="0">
                <a:solidFill>
                  <a:schemeClr val="accent1">
                    <a:lumMod val="10000"/>
                  </a:schemeClr>
                </a:solidFill>
                <a:ea typeface="ＭＳ Ｐゴシック" pitchFamily="34" charset="-128"/>
              </a:rPr>
              <a:t>Needed for </a:t>
            </a:r>
            <a:r>
              <a:rPr lang="en-US" altLang="en-US" sz="2400" b="1" dirty="0">
                <a:solidFill>
                  <a:schemeClr val="accent1">
                    <a:lumMod val="10000"/>
                  </a:schemeClr>
                </a:solidFill>
                <a:ea typeface="ＭＳ Ｐゴシック" pitchFamily="34" charset="-128"/>
              </a:rPr>
              <a:t>rural fire insurance districts.</a:t>
            </a:r>
          </a:p>
          <a:p>
            <a:pPr marL="690562" lvl="1" eaLnBrk="1" hangingPunct="1">
              <a:spcBef>
                <a:spcPts val="0"/>
              </a:spcBef>
              <a:buFont typeface="Arial" panose="020B0604020202020204" pitchFamily="34" charset="0"/>
              <a:buChar char="–"/>
              <a:defRPr/>
            </a:pPr>
            <a:endParaRPr lang="en-US" altLang="en-US" sz="1500" b="1" dirty="0">
              <a:solidFill>
                <a:schemeClr val="accent1">
                  <a:lumMod val="10000"/>
                </a:schemeClr>
              </a:solidFill>
              <a:ea typeface="ＭＳ Ｐゴシック" pitchFamily="34" charset="-128"/>
            </a:endParaRPr>
          </a:p>
          <a:p>
            <a:pPr marL="862012" lvl="1" indent="-457200" eaLnBrk="1" hangingPunct="1">
              <a:spcBef>
                <a:spcPts val="0"/>
              </a:spcBef>
              <a:buFont typeface="Arial" panose="020B0604020202020204" pitchFamily="34" charset="0"/>
              <a:buChar char="–"/>
              <a:defRPr/>
            </a:pPr>
            <a:r>
              <a:rPr lang="en-US" altLang="en-US" sz="2400" dirty="0">
                <a:solidFill>
                  <a:schemeClr val="accent1">
                    <a:lumMod val="10000"/>
                  </a:schemeClr>
                </a:solidFill>
                <a:ea typeface="ＭＳ Ｐゴシック" pitchFamily="34" charset="-128"/>
              </a:rPr>
              <a:t>See example on following slide for language.</a:t>
            </a:r>
          </a:p>
          <a:p>
            <a:endParaRPr lang="en-US" dirty="0"/>
          </a:p>
        </p:txBody>
      </p:sp>
    </p:spTree>
    <p:extLst>
      <p:ext uri="{BB962C8B-B14F-4D97-AF65-F5344CB8AC3E}">
        <p14:creationId xmlns:p14="http://schemas.microsoft.com/office/powerpoint/2010/main" val="42807904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228600"/>
            <a:ext cx="7924800" cy="784830"/>
          </a:xfrm>
        </p:spPr>
        <p:txBody>
          <a:bodyPr/>
          <a:lstStyle/>
          <a:p>
            <a:r>
              <a:rPr lang="en-US" sz="4500" b="1" dirty="0"/>
              <a:t>9S / 9E Inspections - Designation</a:t>
            </a:r>
          </a:p>
        </p:txBody>
      </p:sp>
      <p:sp>
        <p:nvSpPr>
          <p:cNvPr id="4" name="Rectangle 8"/>
          <p:cNvSpPr>
            <a:spLocks noGrp="1" noChangeArrowheads="1"/>
          </p:cNvSpPr>
          <p:nvPr>
            <p:ph idx="1"/>
          </p:nvPr>
        </p:nvSpPr>
        <p:spPr>
          <a:xfrm>
            <a:off x="685800" y="1828800"/>
            <a:ext cx="8229600" cy="4267200"/>
          </a:xfrm>
        </p:spPr>
        <p:txBody>
          <a:bodyPr/>
          <a:lstStyle/>
          <a:p>
            <a:pPr eaLnBrk="1" hangingPunct="1">
              <a:lnSpc>
                <a:spcPct val="90000"/>
              </a:lnSpc>
              <a:buFont typeface="Wingdings" charset="0"/>
              <a:buNone/>
              <a:defRPr/>
            </a:pPr>
            <a:r>
              <a:rPr lang="en-US" sz="1600" i="1" dirty="0">
                <a:ea typeface="MS PGothic" charset="0"/>
                <a:cs typeface="MS PGothic" charset="0"/>
              </a:rPr>
              <a:t>Taken from the minutes of the _______________ County Board of</a:t>
            </a:r>
          </a:p>
          <a:p>
            <a:pPr eaLnBrk="1" hangingPunct="1">
              <a:lnSpc>
                <a:spcPct val="90000"/>
              </a:lnSpc>
              <a:buFont typeface="Wingdings" charset="0"/>
              <a:buNone/>
              <a:defRPr/>
            </a:pPr>
            <a:r>
              <a:rPr lang="en-US" sz="1600" i="1" dirty="0">
                <a:ea typeface="MS PGothic" charset="0"/>
                <a:cs typeface="MS PGothic" charset="0"/>
              </a:rPr>
              <a:t>Commissioners on ___________________, ____.</a:t>
            </a:r>
          </a:p>
          <a:p>
            <a:pPr eaLnBrk="1" hangingPunct="1">
              <a:lnSpc>
                <a:spcPct val="90000"/>
              </a:lnSpc>
              <a:buFont typeface="Wingdings" charset="0"/>
              <a:buChar char="w"/>
              <a:defRPr/>
            </a:pPr>
            <a:endParaRPr lang="en-US" sz="1600" i="1" dirty="0">
              <a:ea typeface="MS PGothic" charset="0"/>
              <a:cs typeface="MS PGothic" charset="0"/>
            </a:endParaRPr>
          </a:p>
          <a:p>
            <a:pPr eaLnBrk="1" hangingPunct="1">
              <a:lnSpc>
                <a:spcPct val="90000"/>
              </a:lnSpc>
              <a:buFont typeface="Wingdings" charset="0"/>
              <a:buNone/>
              <a:defRPr/>
            </a:pPr>
            <a:r>
              <a:rPr lang="en-US" sz="1600" i="1" dirty="0">
                <a:ea typeface="MS PGothic" charset="0"/>
                <a:cs typeface="MS PGothic" charset="0"/>
              </a:rPr>
              <a:t>The _______________ presented a written description and map of the</a:t>
            </a:r>
          </a:p>
          <a:p>
            <a:pPr eaLnBrk="1" hangingPunct="1">
              <a:lnSpc>
                <a:spcPct val="90000"/>
              </a:lnSpc>
              <a:buFont typeface="Wingdings" charset="0"/>
              <a:buNone/>
              <a:defRPr/>
            </a:pPr>
            <a:r>
              <a:rPr lang="en-US" sz="1600" i="1" dirty="0">
                <a:ea typeface="MS PGothic" charset="0"/>
                <a:cs typeface="MS PGothic" charset="0"/>
              </a:rPr>
              <a:t>________________ Fire District which are set out in full in the minutes.  He</a:t>
            </a:r>
          </a:p>
          <a:p>
            <a:pPr eaLnBrk="1" hangingPunct="1">
              <a:lnSpc>
                <a:spcPct val="90000"/>
              </a:lnSpc>
              <a:buFont typeface="Wingdings" charset="0"/>
              <a:buNone/>
              <a:defRPr/>
            </a:pPr>
            <a:r>
              <a:rPr lang="en-US" sz="1600" i="1" dirty="0">
                <a:ea typeface="MS PGothic" charset="0"/>
                <a:cs typeface="MS PGothic" charset="0"/>
              </a:rPr>
              <a:t>indicated that the Commissioners needed to approve the description and map</a:t>
            </a:r>
          </a:p>
          <a:p>
            <a:pPr eaLnBrk="1" hangingPunct="1">
              <a:lnSpc>
                <a:spcPct val="90000"/>
              </a:lnSpc>
              <a:buFont typeface="Wingdings" charset="0"/>
              <a:buNone/>
              <a:defRPr/>
            </a:pPr>
            <a:r>
              <a:rPr lang="en-US" sz="1600" i="1" dirty="0">
                <a:ea typeface="MS PGothic" charset="0"/>
                <a:cs typeface="MS PGothic" charset="0"/>
              </a:rPr>
              <a:t>prior to certification and map had been approved by the NC Department of</a:t>
            </a:r>
          </a:p>
          <a:p>
            <a:pPr eaLnBrk="1" hangingPunct="1">
              <a:lnSpc>
                <a:spcPct val="90000"/>
              </a:lnSpc>
              <a:buFont typeface="Wingdings" charset="0"/>
              <a:buNone/>
              <a:defRPr/>
            </a:pPr>
            <a:r>
              <a:rPr lang="en-US" sz="1600" i="1" dirty="0">
                <a:ea typeface="MS PGothic" charset="0"/>
                <a:cs typeface="MS PGothic" charset="0"/>
              </a:rPr>
              <a:t>Insurance.  Commissioner _________________ made the motion to approve</a:t>
            </a:r>
          </a:p>
          <a:p>
            <a:pPr eaLnBrk="1" hangingPunct="1">
              <a:lnSpc>
                <a:spcPct val="90000"/>
              </a:lnSpc>
              <a:buFont typeface="Wingdings" charset="0"/>
              <a:buNone/>
              <a:defRPr/>
            </a:pPr>
            <a:r>
              <a:rPr lang="en-US" sz="1600" i="1" dirty="0">
                <a:ea typeface="MS PGothic" charset="0"/>
                <a:cs typeface="MS PGothic" charset="0"/>
              </a:rPr>
              <a:t>the map and description of the ________________ Fire District which was</a:t>
            </a:r>
          </a:p>
          <a:p>
            <a:pPr eaLnBrk="1" hangingPunct="1">
              <a:lnSpc>
                <a:spcPct val="90000"/>
              </a:lnSpc>
              <a:buFont typeface="Wingdings" charset="0"/>
              <a:buNone/>
              <a:defRPr/>
            </a:pPr>
            <a:r>
              <a:rPr lang="en-US" sz="1600" i="1" dirty="0">
                <a:ea typeface="MS PGothic" charset="0"/>
                <a:cs typeface="MS PGothic" charset="0"/>
              </a:rPr>
              <a:t>seconded by Commissioner ________________ and passed by unanimous</a:t>
            </a:r>
          </a:p>
          <a:p>
            <a:pPr eaLnBrk="1" hangingPunct="1">
              <a:lnSpc>
                <a:spcPct val="90000"/>
              </a:lnSpc>
              <a:buFont typeface="Wingdings" charset="0"/>
              <a:buNone/>
              <a:defRPr/>
            </a:pPr>
            <a:r>
              <a:rPr lang="en-US" sz="1600" i="1" dirty="0">
                <a:ea typeface="MS PGothic" charset="0"/>
                <a:cs typeface="MS PGothic" charset="0"/>
              </a:rPr>
              <a:t>vote.</a:t>
            </a:r>
          </a:p>
          <a:p>
            <a:pPr eaLnBrk="1" hangingPunct="1">
              <a:lnSpc>
                <a:spcPct val="80000"/>
              </a:lnSpc>
              <a:buFont typeface="Wingdings" charset="0"/>
              <a:buNone/>
              <a:defRPr/>
            </a:pPr>
            <a:r>
              <a:rPr lang="en-US" sz="1600" i="1" dirty="0">
                <a:ea typeface="MS PGothic" charset="0"/>
                <a:cs typeface="MS PGothic" charset="0"/>
              </a:rPr>
              <a:t>___________________________              _____________________________</a:t>
            </a:r>
          </a:p>
          <a:p>
            <a:pPr eaLnBrk="1" hangingPunct="1">
              <a:lnSpc>
                <a:spcPct val="80000"/>
              </a:lnSpc>
              <a:buFont typeface="Wingdings" charset="0"/>
              <a:buNone/>
              <a:defRPr/>
            </a:pPr>
            <a:r>
              <a:rPr lang="en-US" sz="1600" i="1" dirty="0">
                <a:ea typeface="MS PGothic" charset="0"/>
                <a:cs typeface="MS PGothic" charset="0"/>
              </a:rPr>
              <a:t>                  County				Clerk to the Board</a:t>
            </a:r>
          </a:p>
          <a:p>
            <a:pPr eaLnBrk="1" hangingPunct="1">
              <a:lnSpc>
                <a:spcPct val="80000"/>
              </a:lnSpc>
              <a:buFont typeface="Wingdings" charset="0"/>
              <a:buNone/>
              <a:defRPr/>
            </a:pPr>
            <a:endParaRPr lang="en-US" sz="1600" i="1" dirty="0">
              <a:ea typeface="MS PGothic" charset="0"/>
              <a:cs typeface="MS PGothic" charset="0"/>
            </a:endParaRPr>
          </a:p>
          <a:p>
            <a:pPr eaLnBrk="1" hangingPunct="1">
              <a:lnSpc>
                <a:spcPct val="80000"/>
              </a:lnSpc>
              <a:buFont typeface="Wingdings" charset="0"/>
              <a:buNone/>
              <a:defRPr/>
            </a:pPr>
            <a:r>
              <a:rPr lang="en-US" sz="1600" i="1" dirty="0">
                <a:ea typeface="MS PGothic" charset="0"/>
                <a:cs typeface="MS PGothic" charset="0"/>
              </a:rPr>
              <a:t>    						               (Affix County Seal Here</a:t>
            </a:r>
            <a:r>
              <a:rPr lang="en-US" sz="1800" i="1" dirty="0">
                <a:ea typeface="MS PGothic" charset="0"/>
                <a:cs typeface="MS PGothic" charset="0"/>
              </a:rPr>
              <a:t>)</a:t>
            </a:r>
            <a:endParaRPr lang="en-US" sz="1800" dirty="0">
              <a:ea typeface="MS PGothic" charset="0"/>
              <a:cs typeface="MS PGothic" charset="0"/>
            </a:endParaRPr>
          </a:p>
        </p:txBody>
      </p:sp>
    </p:spTree>
    <p:extLst>
      <p:ext uri="{BB962C8B-B14F-4D97-AF65-F5344CB8AC3E}">
        <p14:creationId xmlns:p14="http://schemas.microsoft.com/office/powerpoint/2010/main" val="311855935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Map</a:t>
            </a:r>
          </a:p>
        </p:txBody>
      </p:sp>
      <p:sp>
        <p:nvSpPr>
          <p:cNvPr id="3" name="Content Placeholder 2"/>
          <p:cNvSpPr>
            <a:spLocks noGrp="1"/>
          </p:cNvSpPr>
          <p:nvPr>
            <p:ph idx="1"/>
          </p:nvPr>
        </p:nvSpPr>
        <p:spPr/>
        <p:txBody>
          <a:bodyPr/>
          <a:lstStyle/>
          <a:p>
            <a:pPr eaLnBrk="1" hangingPunct="1">
              <a:spcBef>
                <a:spcPts val="0"/>
              </a:spcBef>
              <a:buSzPct val="100000"/>
              <a:buFont typeface="Wingdings" panose="05000000000000000000" pitchFamily="2" charset="2"/>
              <a:buChar char="§"/>
              <a:defRPr/>
            </a:pPr>
            <a:r>
              <a:rPr lang="en-US" sz="2400" dirty="0">
                <a:solidFill>
                  <a:schemeClr val="accent1">
                    <a:lumMod val="10000"/>
                  </a:schemeClr>
                </a:solidFill>
                <a:ea typeface="ＭＳ Ｐゴシック"/>
                <a:cs typeface="ＭＳ Ｐゴシック"/>
              </a:rPr>
              <a:t>GIS map or DOT map with written description.</a:t>
            </a:r>
          </a:p>
          <a:p>
            <a:pPr eaLnBrk="1" hangingPunct="1">
              <a:spcBef>
                <a:spcPts val="0"/>
              </a:spcBef>
              <a:buFont typeface="Monotype Sorts" pitchFamily="2" charset="2"/>
              <a:buNone/>
              <a:defRPr/>
            </a:pPr>
            <a:endParaRPr lang="en-US" sz="1500" dirty="0">
              <a:solidFill>
                <a:schemeClr val="accent1">
                  <a:lumMod val="10000"/>
                </a:schemeClr>
              </a:solidFill>
              <a:ea typeface="ＭＳ Ｐゴシック"/>
              <a:cs typeface="ＭＳ Ｐゴシック"/>
            </a:endParaRPr>
          </a:p>
          <a:p>
            <a:pPr marL="801688" lvl="1" indent="-400050" eaLnBrk="1" hangingPunct="1">
              <a:spcBef>
                <a:spcPts val="0"/>
              </a:spcBef>
              <a:defRPr/>
            </a:pPr>
            <a:r>
              <a:rPr lang="en-US" sz="2400" dirty="0">
                <a:solidFill>
                  <a:schemeClr val="accent1">
                    <a:lumMod val="10000"/>
                  </a:schemeClr>
                </a:solidFill>
                <a:ea typeface="ＭＳ Ｐゴシック"/>
                <a:cs typeface="ＭＳ Ｐゴシック"/>
              </a:rPr>
              <a:t>Written descriptions no longer needed if approved GIS mapping is provided.</a:t>
            </a:r>
          </a:p>
          <a:p>
            <a:endParaRPr lang="en-US" dirty="0"/>
          </a:p>
        </p:txBody>
      </p:sp>
    </p:spTree>
    <p:extLst>
      <p:ext uri="{BB962C8B-B14F-4D97-AF65-F5344CB8AC3E}">
        <p14:creationId xmlns:p14="http://schemas.microsoft.com/office/powerpoint/2010/main" val="219143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Program Objectives</a:t>
            </a:r>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sz="2400" dirty="0">
                <a:ea typeface="MS PGothic" charset="0"/>
              </a:rPr>
              <a:t>Describe the procedures to request assistance in the event of a line-of-duty death.</a:t>
            </a:r>
          </a:p>
          <a:p>
            <a:pPr marL="0" lvl="1" indent="0">
              <a:spcBef>
                <a:spcPts val="0"/>
              </a:spcBef>
              <a:buClr>
                <a:srgbClr val="993300"/>
              </a:buClr>
              <a:buSzPct val="50000"/>
              <a:buNone/>
            </a:pPr>
            <a:endParaRPr lang="en-US" sz="1500" dirty="0">
              <a:ea typeface="MS PGothic" charset="0"/>
            </a:endParaRPr>
          </a:p>
          <a:p>
            <a:pPr marL="342900" lvl="1" indent="-342900">
              <a:spcBef>
                <a:spcPts val="0"/>
              </a:spcBef>
              <a:buClr>
                <a:srgbClr val="993300"/>
              </a:buClr>
              <a:buFont typeface="Wingdings" panose="05000000000000000000" pitchFamily="2" charset="2"/>
              <a:buChar char="§"/>
            </a:pPr>
            <a:r>
              <a:rPr lang="en-US" sz="2400" dirty="0">
                <a:ea typeface="MS PGothic" charset="0"/>
              </a:rPr>
              <a:t>Identify the initial actions that need to be taken in the event of a line-of-duty death.</a:t>
            </a:r>
          </a:p>
          <a:p>
            <a:pPr marL="0" lvl="1" indent="0">
              <a:spcBef>
                <a:spcPts val="0"/>
              </a:spcBef>
              <a:buClr>
                <a:srgbClr val="993300"/>
              </a:buClr>
              <a:buSzPct val="50000"/>
              <a:buNone/>
            </a:pPr>
            <a:endParaRPr lang="en-US" sz="1500" dirty="0">
              <a:ea typeface="MS PGothic" charset="0"/>
            </a:endParaRPr>
          </a:p>
          <a:p>
            <a:pPr marL="342900" lvl="1" indent="-342900">
              <a:spcBef>
                <a:spcPts val="0"/>
              </a:spcBef>
              <a:buClr>
                <a:srgbClr val="993300"/>
              </a:buClr>
              <a:buFont typeface="Wingdings" panose="05000000000000000000" pitchFamily="2" charset="2"/>
              <a:buChar char="§"/>
            </a:pPr>
            <a:r>
              <a:rPr lang="en-US" sz="2400" dirty="0">
                <a:ea typeface="MS PGothic" charset="0"/>
              </a:rPr>
              <a:t>Describe the resources that are available to assist departments in dealing with a line-of-duty death.</a:t>
            </a:r>
          </a:p>
          <a:p>
            <a:pPr marL="0" indent="0">
              <a:spcBef>
                <a:spcPts val="0"/>
              </a:spcBef>
              <a:buNone/>
            </a:pPr>
            <a:endParaRPr lang="en-US" sz="2400" dirty="0"/>
          </a:p>
          <a:p>
            <a:pPr marL="0" indent="0">
              <a:buNone/>
            </a:pPr>
            <a:endParaRPr lang="en-US" dirty="0"/>
          </a:p>
        </p:txBody>
      </p:sp>
    </p:spTree>
    <p:extLst>
      <p:ext uri="{BB962C8B-B14F-4D97-AF65-F5344CB8AC3E}">
        <p14:creationId xmlns:p14="http://schemas.microsoft.com/office/powerpoint/2010/main" val="39599162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Map</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Example of GIS Map</a:t>
            </a:r>
          </a:p>
        </p:txBody>
      </p:sp>
      <p:pic>
        <p:nvPicPr>
          <p:cNvPr id="4" name="Picture 4" descr="map"/>
          <p:cNvPicPr>
            <a:picLocks noChangeAspect="1" noChangeArrowheads="1"/>
          </p:cNvPicPr>
          <p:nvPr/>
        </p:nvPicPr>
        <p:blipFill>
          <a:blip r:embed="rId2"/>
          <a:srcRect/>
          <a:stretch>
            <a:fillRect/>
          </a:stretch>
        </p:blipFill>
        <p:spPr bwMode="auto">
          <a:xfrm>
            <a:off x="3200400" y="1800726"/>
            <a:ext cx="54102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00548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Personnel</a:t>
            </a:r>
          </a:p>
        </p:txBody>
      </p:sp>
      <p:sp>
        <p:nvSpPr>
          <p:cNvPr id="3" name="Content Placeholder 2"/>
          <p:cNvSpPr>
            <a:spLocks noGrp="1"/>
          </p:cNvSpPr>
          <p:nvPr>
            <p:ph idx="1"/>
          </p:nvPr>
        </p:nvSpPr>
        <p:spPr>
          <a:xfrm>
            <a:off x="2743200" y="1298448"/>
            <a:ext cx="6172200" cy="4800600"/>
          </a:xfrm>
        </p:spPr>
        <p:txBody>
          <a:bodyPr/>
          <a:lstStyle/>
          <a:p>
            <a:pPr eaLnBrk="1" hangingPunct="1">
              <a:spcBef>
                <a:spcPts val="0"/>
              </a:spcBef>
              <a:buSzPct val="100000"/>
              <a:buFont typeface="Wingdings" panose="05000000000000000000" pitchFamily="2" charset="2"/>
              <a:buChar char="§"/>
              <a:defRPr/>
            </a:pPr>
            <a:r>
              <a:rPr lang="en-US" sz="2400" dirty="0">
                <a:solidFill>
                  <a:schemeClr val="accent1">
                    <a:lumMod val="10000"/>
                  </a:schemeClr>
                </a:solidFill>
                <a:ea typeface="ＭＳ Ｐゴシック"/>
                <a:cs typeface="ＭＳ Ｐゴシック"/>
              </a:rPr>
              <a:t>Current NCSFA Certification Roster of members meeting these requirements:</a:t>
            </a:r>
          </a:p>
          <a:p>
            <a:pPr marL="0" indent="0" eaLnBrk="1" hangingPunct="1">
              <a:spcBef>
                <a:spcPts val="0"/>
              </a:spcBef>
              <a:buSzPct val="100000"/>
              <a:buNone/>
              <a:defRPr/>
            </a:pPr>
            <a:endParaRPr lang="en-US" sz="1500" dirty="0">
              <a:solidFill>
                <a:schemeClr val="accent1">
                  <a:lumMod val="10000"/>
                </a:schemeClr>
              </a:solidFill>
              <a:ea typeface="ＭＳ Ｐゴシック"/>
              <a:cs typeface="ＭＳ Ｐゴシック"/>
            </a:endParaRPr>
          </a:p>
          <a:p>
            <a:pPr marL="693738" lvl="1" indent="-292100" eaLnBrk="1" hangingPunct="1">
              <a:spcBef>
                <a:spcPts val="0"/>
              </a:spcBef>
              <a:defRPr/>
            </a:pPr>
            <a:r>
              <a:rPr lang="en-US" sz="2400" dirty="0">
                <a:solidFill>
                  <a:schemeClr val="accent1">
                    <a:lumMod val="10000"/>
                  </a:schemeClr>
                </a:solidFill>
                <a:ea typeface="ＭＳ Ｐゴシック"/>
              </a:rPr>
              <a:t>20 firefighters for main station:</a:t>
            </a:r>
          </a:p>
          <a:p>
            <a:pPr marL="401638" lvl="1" indent="0" eaLnBrk="1" hangingPunct="1">
              <a:spcBef>
                <a:spcPts val="0"/>
              </a:spcBef>
              <a:buNone/>
              <a:defRPr/>
            </a:pPr>
            <a:endParaRPr lang="en-US" sz="1500" dirty="0">
              <a:solidFill>
                <a:schemeClr val="accent1">
                  <a:lumMod val="10000"/>
                </a:schemeClr>
              </a:solidFill>
              <a:ea typeface="ＭＳ Ｐゴシック"/>
            </a:endParaRPr>
          </a:p>
          <a:p>
            <a:pPr marL="1035050" lvl="2" indent="-342900" eaLnBrk="1" hangingPunct="1">
              <a:spcBef>
                <a:spcPts val="0"/>
              </a:spcBef>
              <a:buClrTx/>
              <a:buSzPct val="100000"/>
              <a:buFont typeface="Wingdings" panose="05000000000000000000" pitchFamily="2" charset="2"/>
              <a:buChar char="§"/>
              <a:defRPr/>
            </a:pPr>
            <a:r>
              <a:rPr lang="en-US" dirty="0">
                <a:solidFill>
                  <a:schemeClr val="accent1">
                    <a:lumMod val="10000"/>
                  </a:schemeClr>
                </a:solidFill>
                <a:ea typeface="ＭＳ Ｐゴシック"/>
              </a:rPr>
              <a:t>18 firefighters</a:t>
            </a:r>
          </a:p>
          <a:p>
            <a:pPr marL="914400" lvl="2" indent="-222250" eaLnBrk="1" hangingPunct="1">
              <a:spcBef>
                <a:spcPts val="0"/>
              </a:spcBef>
              <a:buClrTx/>
              <a:buSzPct val="100000"/>
              <a:buFont typeface="Wingdings" panose="05000000000000000000" pitchFamily="2" charset="2"/>
              <a:buChar char="§"/>
              <a:defRPr/>
            </a:pPr>
            <a:endParaRPr lang="en-US" sz="1000" dirty="0">
              <a:solidFill>
                <a:schemeClr val="accent1">
                  <a:lumMod val="10000"/>
                </a:schemeClr>
              </a:solidFill>
              <a:ea typeface="ＭＳ Ｐゴシック"/>
            </a:endParaRPr>
          </a:p>
          <a:p>
            <a:pPr marL="1035050" lvl="2" indent="-342900" eaLnBrk="1" hangingPunct="1">
              <a:spcBef>
                <a:spcPts val="0"/>
              </a:spcBef>
              <a:buClrTx/>
              <a:buSzPct val="100000"/>
              <a:buFont typeface="Wingdings" panose="05000000000000000000" pitchFamily="2" charset="2"/>
              <a:buChar char="§"/>
              <a:defRPr/>
            </a:pPr>
            <a:r>
              <a:rPr lang="en-US" dirty="0">
                <a:solidFill>
                  <a:schemeClr val="accent1">
                    <a:lumMod val="10000"/>
                  </a:schemeClr>
                </a:solidFill>
                <a:ea typeface="ＭＳ Ｐゴシック"/>
              </a:rPr>
              <a:t>2 traffic control</a:t>
            </a:r>
          </a:p>
          <a:p>
            <a:pPr marL="693737" lvl="2" indent="0" eaLnBrk="1" hangingPunct="1">
              <a:spcBef>
                <a:spcPts val="0"/>
              </a:spcBef>
              <a:buClrTx/>
              <a:buSzPct val="100000"/>
              <a:buNone/>
              <a:defRPr/>
            </a:pPr>
            <a:endParaRPr lang="en-US" sz="1500" dirty="0">
              <a:solidFill>
                <a:schemeClr val="accent1">
                  <a:lumMod val="10000"/>
                </a:schemeClr>
              </a:solidFill>
              <a:ea typeface="ＭＳ Ｐゴシック"/>
            </a:endParaRPr>
          </a:p>
          <a:p>
            <a:pPr marL="693738" lvl="1" indent="-292100" eaLnBrk="1" hangingPunct="1">
              <a:spcBef>
                <a:spcPts val="0"/>
              </a:spcBef>
              <a:defRPr/>
            </a:pPr>
            <a:r>
              <a:rPr lang="en-US" sz="2400" dirty="0">
                <a:solidFill>
                  <a:schemeClr val="accent1">
                    <a:lumMod val="10000"/>
                  </a:schemeClr>
                </a:solidFill>
                <a:ea typeface="ＭＳ Ｐゴシック"/>
              </a:rPr>
              <a:t>8 additional firefighters are required for each sub-station.</a:t>
            </a:r>
          </a:p>
          <a:p>
            <a:pPr marL="693738" lvl="1" indent="-292100" eaLnBrk="1" hangingPunct="1">
              <a:spcBef>
                <a:spcPts val="0"/>
              </a:spcBef>
              <a:defRPr/>
            </a:pPr>
            <a:endParaRPr lang="en-US" sz="1500" dirty="0">
              <a:solidFill>
                <a:schemeClr val="accent1">
                  <a:lumMod val="10000"/>
                </a:schemeClr>
              </a:solidFill>
              <a:ea typeface="ＭＳ Ｐゴシック"/>
            </a:endParaRPr>
          </a:p>
          <a:p>
            <a:pPr marL="693738" lvl="1" indent="-292100" eaLnBrk="1" hangingPunct="1">
              <a:spcBef>
                <a:spcPts val="0"/>
              </a:spcBef>
              <a:defRPr/>
            </a:pPr>
            <a:r>
              <a:rPr lang="en-US" sz="2400" dirty="0">
                <a:solidFill>
                  <a:schemeClr val="accent1">
                    <a:lumMod val="10000"/>
                  </a:schemeClr>
                </a:solidFill>
                <a:ea typeface="ＭＳ Ｐゴシック"/>
              </a:rPr>
              <a:t>See example of official NCSFA form.</a:t>
            </a:r>
          </a:p>
          <a:p>
            <a:endParaRPr lang="en-US" dirty="0"/>
          </a:p>
        </p:txBody>
      </p:sp>
    </p:spTree>
    <p:extLst>
      <p:ext uri="{BB962C8B-B14F-4D97-AF65-F5344CB8AC3E}">
        <p14:creationId xmlns:p14="http://schemas.microsoft.com/office/powerpoint/2010/main" val="41715913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idx="1"/>
          </p:nvPr>
        </p:nvSpPr>
        <p:spPr>
          <a:xfrm>
            <a:off x="2743200" y="1298448"/>
            <a:ext cx="6096000" cy="3810000"/>
          </a:xfrm>
        </p:spPr>
        <p:txBody>
          <a:bodyPr/>
          <a:lstStyle/>
          <a:p>
            <a:pPr eaLnBrk="1" hangingPunct="1">
              <a:spcBef>
                <a:spcPts val="0"/>
              </a:spcBef>
              <a:buSzPct val="100000"/>
              <a:buFont typeface="Wingdings" panose="05000000000000000000" pitchFamily="2" charset="2"/>
              <a:buChar char="§"/>
              <a:defRPr/>
            </a:pPr>
            <a:r>
              <a:rPr lang="en-US" sz="2400" dirty="0">
                <a:solidFill>
                  <a:schemeClr val="bg2">
                    <a:lumMod val="50000"/>
                  </a:schemeClr>
                </a:solidFill>
                <a:ea typeface="+mn-ea"/>
                <a:cs typeface="+mn-cs"/>
              </a:rPr>
              <a:t>Junior Members and / or those members less than 18 years of age:</a:t>
            </a:r>
          </a:p>
          <a:p>
            <a:pPr eaLnBrk="1" hangingPunct="1">
              <a:spcBef>
                <a:spcPts val="0"/>
              </a:spcBef>
              <a:buFont typeface="Monotype Sorts" pitchFamily="2" charset="2"/>
              <a:buNone/>
              <a:defRPr/>
            </a:pPr>
            <a:endParaRPr lang="en-US" sz="1500" dirty="0">
              <a:solidFill>
                <a:schemeClr val="bg2">
                  <a:lumMod val="50000"/>
                </a:schemeClr>
              </a:solidFill>
              <a:ea typeface="+mn-ea"/>
              <a:cs typeface="+mn-cs"/>
            </a:endParaRPr>
          </a:p>
          <a:p>
            <a:pPr marL="690563" lvl="1" indent="-350838" eaLnBrk="1" hangingPunct="1">
              <a:spcBef>
                <a:spcPts val="0"/>
              </a:spcBef>
              <a:buFont typeface="Arial" panose="020B0604020202020204" pitchFamily="34" charset="0"/>
              <a:buChar char="–"/>
              <a:defRPr/>
            </a:pPr>
            <a:r>
              <a:rPr lang="en-US" sz="2400" dirty="0">
                <a:solidFill>
                  <a:schemeClr val="bg2">
                    <a:lumMod val="50000"/>
                  </a:schemeClr>
                </a:solidFill>
              </a:rPr>
              <a:t>will NOT be credited as part of the 20 / 8 member roster.</a:t>
            </a:r>
          </a:p>
          <a:p>
            <a:pPr marL="690563" lvl="1" indent="-350838" eaLnBrk="1" hangingPunct="1">
              <a:spcBef>
                <a:spcPts val="0"/>
              </a:spcBef>
              <a:buNone/>
              <a:defRPr/>
            </a:pPr>
            <a:r>
              <a:rPr lang="en-US" sz="1400" dirty="0">
                <a:solidFill>
                  <a:schemeClr val="bg2">
                    <a:lumMod val="50000"/>
                  </a:schemeClr>
                </a:solidFill>
              </a:rPr>
              <a:t>  </a:t>
            </a:r>
          </a:p>
          <a:p>
            <a:pPr marL="690563" lvl="1" indent="-350838" eaLnBrk="1" hangingPunct="1">
              <a:spcBef>
                <a:spcPts val="0"/>
              </a:spcBef>
              <a:buFont typeface="Arial" panose="020B0604020202020204" pitchFamily="34" charset="0"/>
              <a:buChar char="–"/>
              <a:defRPr/>
            </a:pPr>
            <a:r>
              <a:rPr lang="en-US" sz="2400" dirty="0">
                <a:solidFill>
                  <a:schemeClr val="bg2">
                    <a:lumMod val="50000"/>
                  </a:schemeClr>
                </a:solidFill>
              </a:rPr>
              <a:t>will NOT be credited towards minimum 12 / 4 member average response requirement.</a:t>
            </a:r>
          </a:p>
        </p:txBody>
      </p:sp>
      <p:sp>
        <p:nvSpPr>
          <p:cNvPr id="2" name="Title 1"/>
          <p:cNvSpPr>
            <a:spLocks noGrp="1"/>
          </p:cNvSpPr>
          <p:nvPr>
            <p:ph type="title"/>
          </p:nvPr>
        </p:nvSpPr>
        <p:spPr>
          <a:xfrm>
            <a:off x="1143000" y="228600"/>
            <a:ext cx="8001000" cy="800219"/>
          </a:xfrm>
        </p:spPr>
        <p:txBody>
          <a:bodyPr/>
          <a:lstStyle/>
          <a:p>
            <a:r>
              <a:rPr lang="en-US" b="1" dirty="0"/>
              <a:t>9S / 9E Inspections - Personnel</a:t>
            </a:r>
          </a:p>
        </p:txBody>
      </p:sp>
    </p:spTree>
    <p:custDataLst>
      <p:tags r:id="rId1"/>
    </p:custDataLst>
    <p:extLst>
      <p:ext uri="{BB962C8B-B14F-4D97-AF65-F5344CB8AC3E}">
        <p14:creationId xmlns:p14="http://schemas.microsoft.com/office/powerpoint/2010/main" val="153276106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1905000" cy="4800600"/>
          </a:xfrm>
        </p:spPr>
        <p:txBody>
          <a:bodyPr/>
          <a:lstStyle/>
          <a:p>
            <a:pPr>
              <a:buSzPct val="100000"/>
              <a:buFont typeface="Wingdings" panose="05000000000000000000" pitchFamily="2" charset="2"/>
              <a:buChar char="§"/>
            </a:pPr>
            <a:r>
              <a:rPr lang="en-US" sz="2400" dirty="0"/>
              <a:t>Sample of NCSFA Roster.</a:t>
            </a:r>
          </a:p>
          <a:p>
            <a:pPr>
              <a:buSzPct val="100000"/>
              <a:buFont typeface="Wingdings" panose="05000000000000000000" pitchFamily="2" charset="2"/>
              <a:buChar char="§"/>
            </a:pPr>
            <a:endParaRPr lang="en-US" sz="24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1928"/>
            <a:ext cx="4937760" cy="6377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646954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9S / 9E Inspections – Service Test</a:t>
            </a:r>
          </a:p>
        </p:txBody>
      </p:sp>
      <p:sp>
        <p:nvSpPr>
          <p:cNvPr id="3" name="Content Placeholder 2"/>
          <p:cNvSpPr>
            <a:spLocks noGrp="1"/>
          </p:cNvSpPr>
          <p:nvPr>
            <p:ph idx="1"/>
          </p:nvPr>
        </p:nvSpPr>
        <p:spPr>
          <a:xfrm>
            <a:off x="2743200" y="1298448"/>
            <a:ext cx="6172200" cy="4800600"/>
          </a:xfrm>
        </p:spPr>
        <p:txBody>
          <a:bodyPr/>
          <a:lstStyle/>
          <a:p>
            <a:pPr eaLnBrk="1" hangingPunct="1">
              <a:spcBef>
                <a:spcPts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Service Test on Engine. </a:t>
            </a:r>
          </a:p>
          <a:p>
            <a:pPr eaLnBrk="1" hangingPunct="1">
              <a:spcBef>
                <a:spcPts val="0"/>
              </a:spcBef>
              <a:buClr>
                <a:srgbClr val="020200"/>
              </a:buClr>
              <a:buSzPct val="75000"/>
              <a:buFont typeface="Arial" charset="0"/>
              <a:buChar char="●"/>
              <a:defRPr/>
            </a:pPr>
            <a:endParaRPr lang="en-US" altLang="en-US" sz="1500" dirty="0">
              <a:solidFill>
                <a:schemeClr val="accent1">
                  <a:lumMod val="10000"/>
                </a:schemeClr>
              </a:solidFill>
              <a:ea typeface="ＭＳ Ｐゴシック" pitchFamily="34" charset="-128"/>
            </a:endParaRP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Must be signed.</a:t>
            </a:r>
          </a:p>
          <a:p>
            <a:pPr marL="693738" lvl="1" indent="-292100" eaLnBrk="1" hangingPunct="1">
              <a:spcBef>
                <a:spcPts val="0"/>
              </a:spcBef>
              <a:defRPr/>
            </a:pPr>
            <a:endParaRPr lang="en-US" altLang="en-US" sz="1500" dirty="0">
              <a:solidFill>
                <a:schemeClr val="accent1">
                  <a:lumMod val="10000"/>
                </a:schemeClr>
              </a:solidFill>
              <a:ea typeface="ＭＳ Ｐゴシック" pitchFamily="34" charset="-128"/>
            </a:endParaRP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See example on following slide</a:t>
            </a:r>
            <a:r>
              <a:rPr lang="en-US" altLang="en-US" sz="2400" dirty="0">
                <a:ea typeface="ＭＳ Ｐゴシック" pitchFamily="34" charset="-128"/>
              </a:rPr>
              <a:t>.</a:t>
            </a:r>
          </a:p>
          <a:p>
            <a:endParaRPr lang="en-US" dirty="0"/>
          </a:p>
        </p:txBody>
      </p:sp>
    </p:spTree>
    <p:extLst>
      <p:ext uri="{BB962C8B-B14F-4D97-AF65-F5344CB8AC3E}">
        <p14:creationId xmlns:p14="http://schemas.microsoft.com/office/powerpoint/2010/main" val="228273705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1203960" y="384048"/>
          <a:ext cx="6492240" cy="6171634"/>
        </p:xfrm>
        <a:graphic>
          <a:graphicData uri="http://schemas.openxmlformats.org/presentationml/2006/ole">
            <mc:AlternateContent xmlns:mc="http://schemas.openxmlformats.org/markup-compatibility/2006">
              <mc:Choice xmlns:v="urn:schemas-microsoft-com:vml" Requires="v">
                <p:oleObj spid="_x0000_s9255" name="Worksheet" r:id="rId3" imgW="8543849" imgH="9239402" progId="Excel.Sheet.8">
                  <p:embed/>
                </p:oleObj>
              </mc:Choice>
              <mc:Fallback>
                <p:oleObj name="Worksheet" r:id="rId3" imgW="8543849" imgH="9239402"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960" y="384048"/>
                        <a:ext cx="6492240" cy="6171634"/>
                      </a:xfrm>
                      <a:prstGeom prst="rect">
                        <a:avLst/>
                      </a:prstGeom>
                      <a:solidFill>
                        <a:schemeClr val="bg1"/>
                      </a:solidFill>
                      <a:ln w="9525">
                        <a:solidFill>
                          <a:srgbClr val="003366"/>
                        </a:solidFill>
                        <a:miter lim="800000"/>
                        <a:headEnd/>
                        <a:tailEnd/>
                      </a:ln>
                    </p:spPr>
                  </p:pic>
                </p:oleObj>
              </mc:Fallback>
            </mc:AlternateContent>
          </a:graphicData>
        </a:graphic>
      </p:graphicFrame>
    </p:spTree>
    <p:extLst>
      <p:ext uri="{BB962C8B-B14F-4D97-AF65-F5344CB8AC3E}">
        <p14:creationId xmlns:p14="http://schemas.microsoft.com/office/powerpoint/2010/main" val="14465582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9S / 9E Inspections – Weight Tickets</a:t>
            </a:r>
          </a:p>
        </p:txBody>
      </p:sp>
      <p:sp>
        <p:nvSpPr>
          <p:cNvPr id="3" name="Content Placeholder 2"/>
          <p:cNvSpPr>
            <a:spLocks noGrp="1"/>
          </p:cNvSpPr>
          <p:nvPr>
            <p:ph idx="1"/>
          </p:nvPr>
        </p:nvSpPr>
        <p:spPr>
          <a:xfrm>
            <a:off x="2743200" y="1673352"/>
            <a:ext cx="6172200" cy="4800600"/>
          </a:xfrm>
        </p:spPr>
        <p:txBody>
          <a:bodyPr/>
          <a:lstStyle/>
          <a:p>
            <a:pPr marL="288925" indent="-288925" eaLnBrk="1" hangingPunct="1">
              <a:spcBef>
                <a:spcPts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Certified weight tickets with following:</a:t>
            </a:r>
          </a:p>
          <a:p>
            <a:pPr marL="0" indent="0" eaLnBrk="1" hangingPunct="1">
              <a:spcBef>
                <a:spcPts val="0"/>
              </a:spcBef>
              <a:buSzPct val="100000"/>
              <a:buNone/>
              <a:defRPr/>
            </a:pPr>
            <a:endParaRPr lang="en-US" altLang="en-US" sz="1200" dirty="0">
              <a:solidFill>
                <a:schemeClr val="accent1">
                  <a:lumMod val="10000"/>
                </a:schemeClr>
              </a:solidFill>
              <a:ea typeface="ＭＳ Ｐゴシック" pitchFamily="34" charset="-128"/>
            </a:endParaRPr>
          </a:p>
          <a:p>
            <a:pPr marL="693738" lvl="1" indent="-349250" eaLnBrk="1" hangingPunct="1">
              <a:spcBef>
                <a:spcPts val="0"/>
              </a:spcBef>
              <a:defRPr/>
            </a:pPr>
            <a:r>
              <a:rPr lang="en-US" altLang="en-US" sz="2400" dirty="0">
                <a:solidFill>
                  <a:schemeClr val="accent1">
                    <a:lumMod val="10000"/>
                  </a:schemeClr>
                </a:solidFill>
                <a:ea typeface="ＭＳ Ｐゴシック" pitchFamily="34" charset="-128"/>
              </a:rPr>
              <a:t>Apparatus owner (fire dept. name)</a:t>
            </a:r>
          </a:p>
          <a:p>
            <a:pPr marL="693738" lvl="1" indent="-34925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349250" eaLnBrk="1" hangingPunct="1">
              <a:spcBef>
                <a:spcPts val="0"/>
              </a:spcBef>
              <a:defRPr/>
            </a:pPr>
            <a:r>
              <a:rPr lang="en-US" altLang="en-US" sz="2400" dirty="0">
                <a:solidFill>
                  <a:schemeClr val="accent1">
                    <a:lumMod val="10000"/>
                  </a:schemeClr>
                </a:solidFill>
                <a:ea typeface="ＭＳ Ｐゴシック" pitchFamily="34" charset="-128"/>
              </a:rPr>
              <a:t>Apparatus number</a:t>
            </a:r>
          </a:p>
          <a:p>
            <a:pPr marL="34448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349250" eaLnBrk="1" hangingPunct="1">
              <a:spcBef>
                <a:spcPts val="0"/>
              </a:spcBef>
              <a:defRPr/>
            </a:pPr>
            <a:r>
              <a:rPr lang="en-US" altLang="en-US" sz="2400" dirty="0">
                <a:solidFill>
                  <a:schemeClr val="accent1">
                    <a:lumMod val="10000"/>
                  </a:schemeClr>
                </a:solidFill>
                <a:ea typeface="ＭＳ Ｐゴシック" pitchFamily="34" charset="-128"/>
              </a:rPr>
              <a:t>Date weight obtained</a:t>
            </a:r>
          </a:p>
          <a:p>
            <a:pPr marL="34448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349250" eaLnBrk="1" hangingPunct="1">
              <a:spcBef>
                <a:spcPts val="0"/>
              </a:spcBef>
              <a:defRPr/>
            </a:pPr>
            <a:r>
              <a:rPr lang="en-US" altLang="en-US" sz="2400" dirty="0">
                <a:solidFill>
                  <a:schemeClr val="accent1">
                    <a:lumMod val="10000"/>
                  </a:schemeClr>
                </a:solidFill>
                <a:ea typeface="ＭＳ Ｐゴシック" pitchFamily="34" charset="-128"/>
              </a:rPr>
              <a:t>Gross weight of apparatus</a:t>
            </a:r>
          </a:p>
          <a:p>
            <a:pPr marL="34448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349250" eaLnBrk="1" hangingPunct="1">
              <a:spcBef>
                <a:spcPts val="0"/>
              </a:spcBef>
              <a:defRPr/>
            </a:pPr>
            <a:r>
              <a:rPr lang="en-US" altLang="en-US" sz="2400" dirty="0">
                <a:solidFill>
                  <a:schemeClr val="accent1">
                    <a:lumMod val="10000"/>
                  </a:schemeClr>
                </a:solidFill>
                <a:ea typeface="ＭＳ Ｐゴシック" pitchFamily="34" charset="-128"/>
              </a:rPr>
              <a:t>Certification (of scales) stamp on ticket</a:t>
            </a:r>
          </a:p>
          <a:p>
            <a:pPr marL="34448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349250" eaLnBrk="1" hangingPunct="1">
              <a:spcBef>
                <a:spcPts val="0"/>
              </a:spcBef>
              <a:defRPr/>
            </a:pPr>
            <a:r>
              <a:rPr lang="en-US" altLang="en-US" sz="2400" dirty="0">
                <a:solidFill>
                  <a:schemeClr val="accent1">
                    <a:lumMod val="10000"/>
                  </a:schemeClr>
                </a:solidFill>
                <a:ea typeface="ＭＳ Ｐゴシック" pitchFamily="34" charset="-128"/>
              </a:rPr>
              <a:t>Signature of weighmaster (person conducting the weight measurement)</a:t>
            </a:r>
          </a:p>
          <a:p>
            <a:endParaRPr lang="en-US" dirty="0"/>
          </a:p>
        </p:txBody>
      </p:sp>
    </p:spTree>
    <p:extLst>
      <p:ext uri="{BB962C8B-B14F-4D97-AF65-F5344CB8AC3E}">
        <p14:creationId xmlns:p14="http://schemas.microsoft.com/office/powerpoint/2010/main" val="9385517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924800" cy="1508105"/>
          </a:xfrm>
        </p:spPr>
        <p:txBody>
          <a:bodyPr/>
          <a:lstStyle/>
          <a:p>
            <a:r>
              <a:rPr lang="en-US" b="1" dirty="0"/>
              <a:t>9S / 9E Inspections – Weight Tickets</a:t>
            </a:r>
          </a:p>
        </p:txBody>
      </p:sp>
      <p:pic>
        <p:nvPicPr>
          <p:cNvPr id="4" name="Picture 3" descr="slid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1752600"/>
            <a:ext cx="8251825" cy="3657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810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9S / 9E Inspections – Clothing Form</a:t>
            </a:r>
          </a:p>
        </p:txBody>
      </p:sp>
      <p:sp>
        <p:nvSpPr>
          <p:cNvPr id="3" name="Content Placeholder 2"/>
          <p:cNvSpPr>
            <a:spLocks noGrp="1"/>
          </p:cNvSpPr>
          <p:nvPr>
            <p:ph idx="1"/>
          </p:nvPr>
        </p:nvSpPr>
        <p:spPr>
          <a:xfrm>
            <a:off x="2743200" y="1673352"/>
            <a:ext cx="6172200" cy="4800600"/>
          </a:xfrm>
        </p:spPr>
        <p:txBody>
          <a:bodyPr/>
          <a:lstStyle/>
          <a:p>
            <a:pPr eaLnBrk="1" hangingPunct="1">
              <a:spcBef>
                <a:spcPts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Personnel Protective Clothing Form.</a:t>
            </a:r>
          </a:p>
          <a:p>
            <a:pPr eaLnBrk="1" hangingPunct="1">
              <a:spcBef>
                <a:spcPts val="0"/>
              </a:spcBef>
              <a:buSzPct val="75000"/>
              <a:buFont typeface="Wingdings" panose="05000000000000000000" pitchFamily="2" charset="2"/>
              <a:buChar char="§"/>
              <a:defRPr/>
            </a:pPr>
            <a:endParaRPr lang="en-US" altLang="en-US" sz="1500" dirty="0">
              <a:solidFill>
                <a:schemeClr val="accent1">
                  <a:lumMod val="10000"/>
                </a:schemeClr>
              </a:solidFill>
              <a:ea typeface="ＭＳ Ｐゴシック" pitchFamily="34" charset="-128"/>
            </a:endParaRPr>
          </a:p>
          <a:p>
            <a:pPr marL="690563" lvl="1" indent="-288925" eaLnBrk="1" hangingPunct="1">
              <a:spcBef>
                <a:spcPts val="0"/>
              </a:spcBef>
              <a:buClrTx/>
              <a:buFont typeface="Arial" panose="020B0604020202020204" pitchFamily="34" charset="0"/>
              <a:buChar char="–"/>
              <a:defRPr/>
            </a:pPr>
            <a:r>
              <a:rPr lang="en-US" altLang="en-US" sz="2400" dirty="0">
                <a:solidFill>
                  <a:schemeClr val="accent1">
                    <a:lumMod val="10000"/>
                  </a:schemeClr>
                </a:solidFill>
                <a:ea typeface="ＭＳ Ｐゴシック" pitchFamily="34" charset="-128"/>
              </a:rPr>
              <a:t>See example on following slide.</a:t>
            </a:r>
          </a:p>
          <a:p>
            <a:pPr>
              <a:spcBef>
                <a:spcPts val="0"/>
              </a:spcBef>
              <a:buFont typeface="Wingdings" panose="05000000000000000000" pitchFamily="2" charset="2"/>
              <a:buChar char="§"/>
            </a:pPr>
            <a:endParaRPr lang="en-US" sz="2400" dirty="0"/>
          </a:p>
        </p:txBody>
      </p:sp>
    </p:spTree>
    <p:extLst>
      <p:ext uri="{BB962C8B-B14F-4D97-AF65-F5344CB8AC3E}">
        <p14:creationId xmlns:p14="http://schemas.microsoft.com/office/powerpoint/2010/main" val="13033976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212848" y="384048"/>
          <a:ext cx="4735513" cy="6234113"/>
        </p:xfrm>
        <a:graphic>
          <a:graphicData uri="http://schemas.openxmlformats.org/presentationml/2006/ole">
            <mc:AlternateContent xmlns:mc="http://schemas.openxmlformats.org/markup-compatibility/2006">
              <mc:Choice xmlns:v="urn:schemas-microsoft-com:vml" Requires="v">
                <p:oleObj spid="_x0000_s10279" name="Document" r:id="rId3" imgW="4173628" imgH="5666446" progId="Word.Document.8">
                  <p:embed/>
                </p:oleObj>
              </mc:Choice>
              <mc:Fallback>
                <p:oleObj name="Document" r:id="rId3" imgW="4173628" imgH="56664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48" y="384048"/>
                        <a:ext cx="4735513" cy="6234113"/>
                      </a:xfrm>
                      <a:prstGeom prst="rect">
                        <a:avLst/>
                      </a:prstGeom>
                      <a:solidFill>
                        <a:schemeClr val="bg1"/>
                      </a:solidFill>
                      <a:ln w="6350">
                        <a:solidFill>
                          <a:schemeClr val="bg2"/>
                        </a:solidFill>
                        <a:miter lim="800000"/>
                        <a:headEnd/>
                        <a:tailEnd/>
                      </a:ln>
                    </p:spPr>
                  </p:pic>
                </p:oleObj>
              </mc:Fallback>
            </mc:AlternateContent>
          </a:graphicData>
        </a:graphic>
      </p:graphicFrame>
    </p:spTree>
    <p:extLst>
      <p:ext uri="{BB962C8B-B14F-4D97-AF65-F5344CB8AC3E}">
        <p14:creationId xmlns:p14="http://schemas.microsoft.com/office/powerpoint/2010/main" val="354268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GOAL:</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ea typeface="MS PGothic" charset="0"/>
                <a:cs typeface="MS PGothic" charset="0"/>
              </a:rPr>
              <a:t>To assist fire departments and rescue squads in assuring that all state and federal benefits are pursued for the surviving spouse and/or family and provide other services, as requested by the department, squad or family.</a:t>
            </a:r>
          </a:p>
          <a:p>
            <a:pPr marL="0" indent="0">
              <a:buNone/>
            </a:pPr>
            <a:endParaRPr lang="en-US" dirty="0"/>
          </a:p>
        </p:txBody>
      </p:sp>
    </p:spTree>
    <p:extLst>
      <p:ext uri="{BB962C8B-B14F-4D97-AF65-F5344CB8AC3E}">
        <p14:creationId xmlns:p14="http://schemas.microsoft.com/office/powerpoint/2010/main" val="45652744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924800" cy="1508105"/>
          </a:xfrm>
        </p:spPr>
        <p:txBody>
          <a:bodyPr/>
          <a:lstStyle/>
          <a:p>
            <a:r>
              <a:rPr lang="en-US" b="1" dirty="0"/>
              <a:t>9S / 9E Inspections – Alarm Logs</a:t>
            </a:r>
          </a:p>
        </p:txBody>
      </p:sp>
      <p:sp>
        <p:nvSpPr>
          <p:cNvPr id="3" name="Content Placeholder 2"/>
          <p:cNvSpPr>
            <a:spLocks noGrp="1"/>
          </p:cNvSpPr>
          <p:nvPr>
            <p:ph idx="1"/>
          </p:nvPr>
        </p:nvSpPr>
        <p:spPr>
          <a:xfrm>
            <a:off x="2743200" y="1298448"/>
            <a:ext cx="6172200" cy="4800600"/>
          </a:xfrm>
        </p:spPr>
        <p:txBody>
          <a:bodyPr/>
          <a:lstStyle/>
          <a:p>
            <a:pPr eaLnBrk="1" hangingPunct="1">
              <a:spcBef>
                <a:spcPts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Review of alarm logs (call reports)</a:t>
            </a:r>
          </a:p>
          <a:p>
            <a:pPr marL="0" indent="0" eaLnBrk="1" hangingPunct="1">
              <a:spcBef>
                <a:spcPts val="0"/>
              </a:spcBef>
              <a:buSzPct val="100000"/>
              <a:buNone/>
              <a:defRPr/>
            </a:pPr>
            <a:r>
              <a:rPr lang="en-US" altLang="en-US" sz="1200" dirty="0">
                <a:solidFill>
                  <a:schemeClr val="accent1">
                    <a:lumMod val="10000"/>
                  </a:schemeClr>
                </a:solidFill>
                <a:ea typeface="ＭＳ Ｐゴシック" pitchFamily="34" charset="-128"/>
              </a:rPr>
              <a:t> </a:t>
            </a: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Required to verify response to reported structural alarms.</a:t>
            </a:r>
          </a:p>
          <a:p>
            <a:pPr marL="40163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Your inspector will review for:</a:t>
            </a:r>
          </a:p>
          <a:p>
            <a:pPr marL="40163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1035050" lvl="2" indent="-342900" eaLnBrk="1" hangingPunct="1">
              <a:spcBef>
                <a:spcPts val="0"/>
              </a:spcBef>
              <a:buClrTx/>
              <a:buSzPct val="100000"/>
              <a:buFont typeface="Wingdings" panose="05000000000000000000" pitchFamily="2" charset="2"/>
              <a:buChar char="§"/>
              <a:defRPr/>
            </a:pPr>
            <a:r>
              <a:rPr lang="en-US" altLang="en-US" dirty="0">
                <a:solidFill>
                  <a:schemeClr val="accent1">
                    <a:lumMod val="10000"/>
                  </a:schemeClr>
                </a:solidFill>
                <a:ea typeface="ＭＳ Ｐゴシック" pitchFamily="34" charset="-128"/>
              </a:rPr>
              <a:t>date, time and location.</a:t>
            </a:r>
          </a:p>
          <a:p>
            <a:pPr marL="914400" lvl="2" indent="-222250" eaLnBrk="1" hangingPunct="1">
              <a:spcBef>
                <a:spcPts val="0"/>
              </a:spcBef>
              <a:buClrTx/>
              <a:buSzPct val="100000"/>
              <a:buFont typeface="Wingdings" panose="05000000000000000000" pitchFamily="2" charset="2"/>
              <a:buChar char="§"/>
              <a:defRPr/>
            </a:pPr>
            <a:endParaRPr lang="en-US" altLang="en-US" sz="1200" dirty="0">
              <a:solidFill>
                <a:schemeClr val="accent1">
                  <a:lumMod val="10000"/>
                </a:schemeClr>
              </a:solidFill>
              <a:ea typeface="ＭＳ Ｐゴシック" pitchFamily="34" charset="-128"/>
            </a:endParaRPr>
          </a:p>
          <a:p>
            <a:pPr marL="1035050" lvl="2" indent="-342900" eaLnBrk="1" hangingPunct="1">
              <a:spcBef>
                <a:spcPts val="0"/>
              </a:spcBef>
              <a:buClrTx/>
              <a:buSzPct val="100000"/>
              <a:buFont typeface="Wingdings" panose="05000000000000000000" pitchFamily="2" charset="2"/>
              <a:buChar char="§"/>
              <a:defRPr/>
            </a:pPr>
            <a:r>
              <a:rPr lang="en-US" altLang="en-US" dirty="0">
                <a:solidFill>
                  <a:schemeClr val="accent1">
                    <a:lumMod val="10000"/>
                  </a:schemeClr>
                </a:solidFill>
                <a:ea typeface="ＭＳ Ｐゴシック" pitchFamily="34" charset="-128"/>
              </a:rPr>
              <a:t>response of 4 personnel and 1 engine on reported structure fires.</a:t>
            </a:r>
          </a:p>
          <a:p>
            <a:pPr marL="914400" lvl="2" indent="-222250" eaLnBrk="1" hangingPunct="1">
              <a:spcBef>
                <a:spcPts val="0"/>
              </a:spcBef>
              <a:buClrTx/>
              <a:buSzPct val="100000"/>
              <a:buFont typeface="Wingdings" panose="05000000000000000000" pitchFamily="2" charset="2"/>
              <a:buChar char="§"/>
              <a:defRPr/>
            </a:pPr>
            <a:endParaRPr lang="en-US" altLang="en-US" sz="1200" dirty="0">
              <a:solidFill>
                <a:schemeClr val="accent1">
                  <a:lumMod val="10000"/>
                </a:schemeClr>
              </a:solidFill>
              <a:ea typeface="ＭＳ Ｐゴシック" pitchFamily="34" charset="-128"/>
            </a:endParaRPr>
          </a:p>
          <a:p>
            <a:pPr marL="1035050" lvl="2" indent="-342900" eaLnBrk="1" hangingPunct="1">
              <a:spcBef>
                <a:spcPts val="0"/>
              </a:spcBef>
              <a:buClrTx/>
              <a:buSzPct val="100000"/>
              <a:buFont typeface="Wingdings" panose="05000000000000000000" pitchFamily="2" charset="2"/>
              <a:buChar char="§"/>
              <a:defRPr/>
            </a:pPr>
            <a:r>
              <a:rPr lang="en-US" altLang="en-US" dirty="0">
                <a:solidFill>
                  <a:schemeClr val="accent1">
                    <a:lumMod val="10000"/>
                  </a:schemeClr>
                </a:solidFill>
                <a:ea typeface="ＭＳ Ｐゴシック" pitchFamily="34" charset="-128"/>
              </a:rPr>
              <a:t>plus any additional information pertinent to the alarm.</a:t>
            </a:r>
          </a:p>
          <a:p>
            <a:pPr>
              <a:spcBef>
                <a:spcPts val="0"/>
              </a:spcBef>
            </a:pPr>
            <a:endParaRPr lang="en-US" dirty="0"/>
          </a:p>
        </p:txBody>
      </p:sp>
    </p:spTree>
    <p:extLst>
      <p:ext uri="{BB962C8B-B14F-4D97-AF65-F5344CB8AC3E}">
        <p14:creationId xmlns:p14="http://schemas.microsoft.com/office/powerpoint/2010/main" val="356721867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9S / 9E Inspections – Attendance Logs</a:t>
            </a:r>
          </a:p>
        </p:txBody>
      </p:sp>
      <p:sp>
        <p:nvSpPr>
          <p:cNvPr id="3" name="Content Placeholder 2"/>
          <p:cNvSpPr>
            <a:spLocks noGrp="1"/>
          </p:cNvSpPr>
          <p:nvPr>
            <p:ph idx="1"/>
          </p:nvPr>
        </p:nvSpPr>
        <p:spPr>
          <a:xfrm>
            <a:off x="2743200" y="1673352"/>
            <a:ext cx="6172200" cy="4800600"/>
          </a:xfrm>
        </p:spPr>
        <p:txBody>
          <a:bodyPr/>
          <a:lstStyle/>
          <a:p>
            <a:pPr eaLnBrk="1" hangingPunct="1">
              <a:spcBef>
                <a:spcPts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Review of department membership attendance logs:</a:t>
            </a:r>
          </a:p>
          <a:p>
            <a:pPr marL="0" indent="0" eaLnBrk="1" hangingPunct="1">
              <a:spcBef>
                <a:spcPts val="0"/>
              </a:spcBef>
              <a:buSzPct val="100000"/>
              <a:buNone/>
              <a:defRPr/>
            </a:pPr>
            <a:endParaRPr lang="en-US" altLang="en-US" sz="1200" dirty="0">
              <a:solidFill>
                <a:schemeClr val="accent1">
                  <a:lumMod val="10000"/>
                </a:schemeClr>
              </a:solidFill>
              <a:ea typeface="ＭＳ Ｐゴシック" pitchFamily="34" charset="-128"/>
            </a:endParaRP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for both drills and meetings.  </a:t>
            </a:r>
          </a:p>
          <a:p>
            <a:pPr marL="693738" lvl="1" indent="-292100" eaLnBrk="1" hangingPunct="1">
              <a:spcBef>
                <a:spcPts val="0"/>
              </a:spcBef>
              <a:defRPr/>
            </a:pPr>
            <a:endParaRPr lang="en-US" altLang="en-US" sz="1200" dirty="0">
              <a:solidFill>
                <a:schemeClr val="accent1">
                  <a:lumMod val="10000"/>
                </a:schemeClr>
              </a:solidFill>
              <a:ea typeface="ＭＳ Ｐゴシック" pitchFamily="34" charset="-128"/>
            </a:endParaRP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accurate records must be maintained to validate attendance of the department membership to drills and meetings.</a:t>
            </a:r>
          </a:p>
          <a:p>
            <a:pPr marL="401638" lvl="1" indent="0" eaLnBrk="1" hangingPunct="1">
              <a:spcBef>
                <a:spcPts val="0"/>
              </a:spcBef>
              <a:buNone/>
              <a:defRPr/>
            </a:pPr>
            <a:endParaRPr lang="en-US" altLang="en-US" sz="1200" dirty="0">
              <a:solidFill>
                <a:schemeClr val="accent1">
                  <a:lumMod val="10000"/>
                </a:schemeClr>
              </a:solidFill>
              <a:ea typeface="ＭＳ Ｐゴシック" pitchFamily="34" charset="-128"/>
            </a:endParaRPr>
          </a:p>
          <a:p>
            <a:pPr marL="693738" lvl="1" indent="-292100" eaLnBrk="1" hangingPunct="1">
              <a:spcBef>
                <a:spcPts val="0"/>
              </a:spcBef>
              <a:defRPr/>
            </a:pPr>
            <a:r>
              <a:rPr lang="en-US" altLang="en-US" sz="2400" dirty="0">
                <a:solidFill>
                  <a:schemeClr val="accent1">
                    <a:lumMod val="10000"/>
                  </a:schemeClr>
                </a:solidFill>
                <a:ea typeface="ＭＳ Ｐゴシック" pitchFamily="34" charset="-128"/>
              </a:rPr>
              <a:t>minimum of 36 hours attendance required by each member, per year.</a:t>
            </a:r>
          </a:p>
          <a:p>
            <a:endParaRPr lang="en-US" sz="2400" dirty="0"/>
          </a:p>
        </p:txBody>
      </p:sp>
    </p:spTree>
    <p:extLst>
      <p:ext uri="{BB962C8B-B14F-4D97-AF65-F5344CB8AC3E}">
        <p14:creationId xmlns:p14="http://schemas.microsoft.com/office/powerpoint/2010/main" val="65032412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9S / 9E Inspections Drills / Meetings</a:t>
            </a:r>
          </a:p>
        </p:txBody>
      </p:sp>
      <p:sp>
        <p:nvSpPr>
          <p:cNvPr id="3" name="Content Placeholder 2"/>
          <p:cNvSpPr>
            <a:spLocks noGrp="1"/>
          </p:cNvSpPr>
          <p:nvPr>
            <p:ph idx="1"/>
          </p:nvPr>
        </p:nvSpPr>
        <p:spPr>
          <a:xfrm>
            <a:off x="2743200" y="1673352"/>
            <a:ext cx="6172200" cy="4879848"/>
          </a:xfrm>
        </p:spPr>
        <p:txBody>
          <a:bodyPr/>
          <a:lstStyle/>
          <a:p>
            <a:pPr marL="344488" lvl="1" indent="-344488" eaLnBrk="1" hangingPunct="1">
              <a:spcBef>
                <a:spcPts val="0"/>
              </a:spcBef>
              <a:buClr>
                <a:srgbClr val="993300"/>
              </a:buClr>
              <a:buFont typeface="Wingdings" panose="05000000000000000000" pitchFamily="2" charset="2"/>
              <a:buChar char="§"/>
              <a:defRPr/>
            </a:pPr>
            <a:r>
              <a:rPr lang="en-US" sz="2400" dirty="0">
                <a:solidFill>
                  <a:schemeClr val="bg2">
                    <a:lumMod val="50000"/>
                  </a:schemeClr>
                </a:solidFill>
              </a:rPr>
              <a:t>Departments are required to provide a minimum of 48 hours of drills and meetings per year.</a:t>
            </a:r>
          </a:p>
          <a:p>
            <a:pPr marL="344488" lvl="1" indent="-344488" eaLnBrk="1" hangingPunct="1">
              <a:spcBef>
                <a:spcPts val="0"/>
              </a:spcBef>
              <a:buClr>
                <a:srgbClr val="993300"/>
              </a:buClr>
              <a:buFont typeface="Wingdings" panose="05000000000000000000" pitchFamily="2" charset="2"/>
              <a:buChar char="§"/>
              <a:defRPr/>
            </a:pPr>
            <a:endParaRPr lang="en-US" sz="1500" dirty="0">
              <a:solidFill>
                <a:schemeClr val="bg2">
                  <a:lumMod val="50000"/>
                </a:schemeClr>
              </a:solidFill>
            </a:endParaRPr>
          </a:p>
          <a:p>
            <a:pPr marL="344488" lvl="1" indent="-344488" eaLnBrk="1" hangingPunct="1">
              <a:spcBef>
                <a:spcPts val="0"/>
              </a:spcBef>
              <a:buClr>
                <a:srgbClr val="993300"/>
              </a:buClr>
              <a:buFont typeface="Wingdings" panose="05000000000000000000" pitchFamily="2" charset="2"/>
              <a:buChar char="§"/>
              <a:defRPr/>
            </a:pPr>
            <a:r>
              <a:rPr lang="en-US" sz="2400" dirty="0">
                <a:solidFill>
                  <a:schemeClr val="bg2">
                    <a:lumMod val="50000"/>
                  </a:schemeClr>
                </a:solidFill>
              </a:rPr>
              <a:t>Firefighters are required to attend a minimum of 36 hours of training drills per year.</a:t>
            </a:r>
            <a:endParaRPr lang="en-US" dirty="0"/>
          </a:p>
          <a:p>
            <a:pPr marL="0" lvl="1" indent="0" eaLnBrk="1" hangingPunct="1">
              <a:spcBef>
                <a:spcPts val="0"/>
              </a:spcBef>
              <a:buClr>
                <a:srgbClr val="993300"/>
              </a:buClr>
              <a:buNone/>
              <a:defRPr/>
            </a:pPr>
            <a:endParaRPr lang="en-US" sz="2400" dirty="0">
              <a:solidFill>
                <a:schemeClr val="bg2">
                  <a:lumMod val="50000"/>
                </a:schemeClr>
              </a:solidFill>
            </a:endParaRPr>
          </a:p>
        </p:txBody>
      </p:sp>
      <p:pic>
        <p:nvPicPr>
          <p:cNvPr id="4" name="Picture 12" descr="firedeptncr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255" y="4572000"/>
            <a:ext cx="31416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07946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9S / 9E Inspections - Inventory</a:t>
            </a:r>
          </a:p>
        </p:txBody>
      </p:sp>
      <p:sp>
        <p:nvSpPr>
          <p:cNvPr id="3" name="Content Placeholder 2"/>
          <p:cNvSpPr>
            <a:spLocks noGrp="1"/>
          </p:cNvSpPr>
          <p:nvPr>
            <p:ph idx="1"/>
          </p:nvPr>
        </p:nvSpPr>
        <p:spPr>
          <a:xfrm>
            <a:off x="2743200" y="1298448"/>
            <a:ext cx="6172200" cy="4800600"/>
          </a:xfrm>
        </p:spPr>
        <p:txBody>
          <a:bodyPr/>
          <a:lstStyle/>
          <a:p>
            <a:pPr eaLnBrk="1" hangingPunct="1">
              <a:spcBef>
                <a:spcPct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Apparatus Equipment Inventory</a:t>
            </a:r>
          </a:p>
          <a:p>
            <a:pPr eaLnBrk="1" hangingPunct="1">
              <a:spcBef>
                <a:spcPct val="0"/>
              </a:spcBef>
              <a:buFont typeface="Monotype Sorts" pitchFamily="2" charset="2"/>
              <a:buNone/>
              <a:defRPr/>
            </a:pPr>
            <a:endParaRPr lang="en-US" altLang="en-US" sz="1500" dirty="0">
              <a:solidFill>
                <a:schemeClr val="accent1">
                  <a:lumMod val="10000"/>
                </a:schemeClr>
              </a:solidFill>
              <a:ea typeface="ＭＳ Ｐゴシック" pitchFamily="34" charset="-128"/>
            </a:endParaRPr>
          </a:p>
          <a:p>
            <a:pPr marL="690563" lvl="1" indent="-288925" eaLnBrk="1" hangingPunct="1">
              <a:spcBef>
                <a:spcPct val="0"/>
              </a:spcBef>
              <a:defRPr/>
            </a:pPr>
            <a:r>
              <a:rPr lang="en-US" altLang="en-US" sz="2400" dirty="0">
                <a:solidFill>
                  <a:schemeClr val="accent1">
                    <a:lumMod val="10000"/>
                  </a:schemeClr>
                </a:solidFill>
                <a:ea typeface="ＭＳ Ｐゴシック" pitchFamily="34" charset="-128"/>
              </a:rPr>
              <a:t>Individual check-off sheets covering maintenance requirements will be reviewed.</a:t>
            </a:r>
          </a:p>
          <a:p>
            <a:pPr marL="690563" lvl="1" indent="-288925" eaLnBrk="1" hangingPunct="1">
              <a:spcBef>
                <a:spcPct val="0"/>
              </a:spcBef>
              <a:buFontTx/>
              <a:buNone/>
              <a:defRPr/>
            </a:pPr>
            <a:endParaRPr lang="en-US" altLang="en-US" sz="1500" dirty="0">
              <a:solidFill>
                <a:schemeClr val="accent1">
                  <a:lumMod val="10000"/>
                </a:schemeClr>
              </a:solidFill>
              <a:ea typeface="ＭＳ Ｐゴシック" pitchFamily="34" charset="-128"/>
            </a:endParaRPr>
          </a:p>
          <a:p>
            <a:pPr marL="690563" lvl="1" indent="-288925" eaLnBrk="1" hangingPunct="1">
              <a:spcBef>
                <a:spcPct val="0"/>
              </a:spcBef>
              <a:defRPr/>
            </a:pPr>
            <a:r>
              <a:rPr lang="en-US" altLang="en-US" sz="2400" dirty="0">
                <a:solidFill>
                  <a:schemeClr val="accent1">
                    <a:lumMod val="10000"/>
                  </a:schemeClr>
                </a:solidFill>
                <a:ea typeface="ＭＳ Ｐゴシック" pitchFamily="34" charset="-128"/>
              </a:rPr>
              <a:t>The inspector will look for:</a:t>
            </a:r>
          </a:p>
          <a:p>
            <a:pPr marL="690563" lvl="1" indent="-288925" eaLnBrk="1" hangingPunct="1">
              <a:spcBef>
                <a:spcPct val="0"/>
              </a:spcBef>
              <a:buFontTx/>
              <a:buNone/>
              <a:defRPr/>
            </a:pPr>
            <a:endParaRPr lang="en-US" altLang="en-US" sz="1500" dirty="0">
              <a:solidFill>
                <a:schemeClr val="accent1">
                  <a:lumMod val="10000"/>
                </a:schemeClr>
              </a:solidFill>
              <a:ea typeface="ＭＳ Ｐゴシック" pitchFamily="34" charset="-128"/>
            </a:endParaRPr>
          </a:p>
          <a:p>
            <a:pPr marL="1025525" lvl="2" indent="-342900" eaLnBrk="1" hangingPunct="1">
              <a:spcBef>
                <a:spcPct val="0"/>
              </a:spcBef>
              <a:buClrTx/>
              <a:buSzPct val="100000"/>
              <a:buFont typeface="Wingdings" panose="05000000000000000000" pitchFamily="2" charset="2"/>
              <a:buChar char="§"/>
              <a:defRPr/>
            </a:pPr>
            <a:r>
              <a:rPr lang="en-US" altLang="en-US" dirty="0">
                <a:solidFill>
                  <a:schemeClr val="accent1">
                    <a:lumMod val="10000"/>
                  </a:schemeClr>
                </a:solidFill>
                <a:ea typeface="ＭＳ Ｐゴシック" pitchFamily="34" charset="-128"/>
              </a:rPr>
              <a:t>date of equipment inventory check.</a:t>
            </a:r>
          </a:p>
          <a:p>
            <a:pPr marL="968375" lvl="2" indent="-285750" eaLnBrk="1" hangingPunct="1">
              <a:spcBef>
                <a:spcPct val="0"/>
              </a:spcBef>
              <a:buClrTx/>
              <a:buSzPct val="100000"/>
              <a:buFont typeface="Wingdings" panose="05000000000000000000" pitchFamily="2" charset="2"/>
              <a:buChar char="§"/>
              <a:defRPr/>
            </a:pPr>
            <a:endParaRPr lang="en-US" altLang="en-US" sz="1500" dirty="0">
              <a:solidFill>
                <a:schemeClr val="accent1">
                  <a:lumMod val="10000"/>
                </a:schemeClr>
              </a:solidFill>
              <a:ea typeface="ＭＳ Ｐゴシック" pitchFamily="34" charset="-128"/>
            </a:endParaRPr>
          </a:p>
          <a:p>
            <a:pPr marL="1025525" lvl="2" indent="-342900" eaLnBrk="1" hangingPunct="1">
              <a:spcBef>
                <a:spcPct val="0"/>
              </a:spcBef>
              <a:buClrTx/>
              <a:buSzPct val="100000"/>
              <a:buFont typeface="Wingdings" panose="05000000000000000000" pitchFamily="2" charset="2"/>
              <a:buChar char="§"/>
              <a:defRPr/>
            </a:pPr>
            <a:r>
              <a:rPr lang="en-US" altLang="en-US" dirty="0">
                <a:solidFill>
                  <a:schemeClr val="accent1">
                    <a:lumMod val="10000"/>
                  </a:schemeClr>
                </a:solidFill>
                <a:ea typeface="ＭＳ Ｐゴシック" pitchFamily="34" charset="-128"/>
              </a:rPr>
              <a:t>notes of condition of equipment.</a:t>
            </a:r>
          </a:p>
          <a:p>
            <a:pPr marL="968375" lvl="2" indent="-285750" eaLnBrk="1" hangingPunct="1">
              <a:spcBef>
                <a:spcPct val="0"/>
              </a:spcBef>
              <a:buClrTx/>
              <a:buSzPct val="100000"/>
              <a:buFont typeface="Wingdings" panose="05000000000000000000" pitchFamily="2" charset="2"/>
              <a:buChar char="§"/>
              <a:defRPr/>
            </a:pPr>
            <a:endParaRPr lang="en-US" altLang="en-US" sz="1500" dirty="0">
              <a:solidFill>
                <a:schemeClr val="accent1">
                  <a:lumMod val="10000"/>
                </a:schemeClr>
              </a:solidFill>
              <a:ea typeface="ＭＳ Ｐゴシック" pitchFamily="34" charset="-128"/>
            </a:endParaRPr>
          </a:p>
          <a:p>
            <a:pPr marL="1025525" lvl="2" indent="-342900" eaLnBrk="1" hangingPunct="1">
              <a:spcBef>
                <a:spcPct val="0"/>
              </a:spcBef>
              <a:buClrTx/>
              <a:buSzPct val="100000"/>
              <a:buFont typeface="Wingdings" panose="05000000000000000000" pitchFamily="2" charset="2"/>
              <a:buChar char="§"/>
              <a:defRPr/>
            </a:pPr>
            <a:r>
              <a:rPr lang="en-US" altLang="en-US" dirty="0">
                <a:solidFill>
                  <a:schemeClr val="accent1">
                    <a:lumMod val="10000"/>
                  </a:schemeClr>
                </a:solidFill>
                <a:ea typeface="ＭＳ Ｐゴシック" pitchFamily="34" charset="-128"/>
              </a:rPr>
              <a:t>resolution of any problems / concerns.</a:t>
            </a:r>
          </a:p>
          <a:p>
            <a:endParaRPr lang="en-US" dirty="0"/>
          </a:p>
        </p:txBody>
      </p:sp>
    </p:spTree>
    <p:extLst>
      <p:ext uri="{BB962C8B-B14F-4D97-AF65-F5344CB8AC3E}">
        <p14:creationId xmlns:p14="http://schemas.microsoft.com/office/powerpoint/2010/main" val="32112342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9S / 9E Inspections - Maintenance</a:t>
            </a:r>
          </a:p>
        </p:txBody>
      </p:sp>
      <p:sp>
        <p:nvSpPr>
          <p:cNvPr id="3" name="Content Placeholder 2"/>
          <p:cNvSpPr>
            <a:spLocks noGrp="1"/>
          </p:cNvSpPr>
          <p:nvPr>
            <p:ph idx="1"/>
          </p:nvPr>
        </p:nvSpPr>
        <p:spPr>
          <a:xfrm>
            <a:off x="2743200" y="1673352"/>
            <a:ext cx="6172200" cy="4800600"/>
          </a:xfrm>
        </p:spPr>
        <p:txBody>
          <a:bodyPr/>
          <a:lstStyle/>
          <a:p>
            <a:pPr marL="457200" lvl="1" indent="-457200" eaLnBrk="1" hangingPunct="1">
              <a:spcBef>
                <a:spcPts val="0"/>
              </a:spcBef>
              <a:buClr>
                <a:srgbClr val="993300"/>
              </a:buClr>
              <a:buFont typeface="Wingdings" panose="05000000000000000000" pitchFamily="2" charset="2"/>
              <a:buChar char="§"/>
              <a:defRPr/>
            </a:pPr>
            <a:r>
              <a:rPr lang="en-US" altLang="en-US" sz="2400" dirty="0">
                <a:solidFill>
                  <a:srgbClr val="0C1C1D"/>
                </a:solidFill>
                <a:ea typeface="ＭＳ Ｐゴシック" pitchFamily="34" charset="-128"/>
              </a:rPr>
              <a:t>Maintenance Check-off Sheet </a:t>
            </a:r>
          </a:p>
          <a:p>
            <a:pPr marL="457200" lvl="2" indent="-457200" eaLnBrk="1" hangingPunct="1">
              <a:spcBef>
                <a:spcPts val="0"/>
              </a:spcBef>
              <a:buFont typeface="Wingdings" panose="05000000000000000000" pitchFamily="2" charset="2"/>
              <a:buChar char="§"/>
              <a:defRPr/>
            </a:pPr>
            <a:endParaRPr lang="en-US" altLang="en-US" sz="1500" dirty="0">
              <a:solidFill>
                <a:srgbClr val="0C1C1D"/>
              </a:solidFill>
              <a:ea typeface="ＭＳ Ｐゴシック" pitchFamily="34" charset="-128"/>
            </a:endParaRPr>
          </a:p>
          <a:p>
            <a:pPr marL="744538" lvl="2" indent="-342900" eaLnBrk="1" hangingPunct="1">
              <a:spcBef>
                <a:spcPts val="0"/>
              </a:spcBef>
              <a:buClrTx/>
              <a:buSzPct val="100000"/>
              <a:buFont typeface="Arial" panose="020B0604020202020204" pitchFamily="34" charset="0"/>
              <a:buChar char="–"/>
              <a:defRPr/>
            </a:pPr>
            <a:r>
              <a:rPr lang="en-US" altLang="en-US" dirty="0">
                <a:solidFill>
                  <a:srgbClr val="0C1C1D"/>
                </a:solidFill>
                <a:ea typeface="ＭＳ Ｐゴシック" pitchFamily="34" charset="-128"/>
              </a:rPr>
              <a:t>All required ‘first out’ apparatus must have Apparatus Equipment and Maintenance Check-off Sheets.</a:t>
            </a:r>
          </a:p>
          <a:p>
            <a:pPr marL="457200" lvl="2" indent="-457200" eaLnBrk="1" hangingPunct="1">
              <a:spcBef>
                <a:spcPts val="0"/>
              </a:spcBef>
              <a:buFont typeface="Wingdings" panose="05000000000000000000" pitchFamily="2" charset="2"/>
              <a:buChar char="§"/>
              <a:defRPr/>
            </a:pPr>
            <a:endParaRPr lang="en-US" altLang="en-US" sz="1500" dirty="0">
              <a:solidFill>
                <a:srgbClr val="0C1C1D"/>
              </a:solidFill>
              <a:ea typeface="ＭＳ Ｐゴシック" pitchFamily="34" charset="-128"/>
            </a:endParaRPr>
          </a:p>
          <a:p>
            <a:pPr marL="744537" lvl="2" indent="-342900" eaLnBrk="1" hangingPunct="1">
              <a:spcBef>
                <a:spcPts val="0"/>
              </a:spcBef>
              <a:buClrTx/>
              <a:buSzPct val="100000"/>
              <a:buFont typeface="Arial" panose="020B0604020202020204" pitchFamily="34" charset="0"/>
              <a:buChar char="–"/>
              <a:defRPr/>
            </a:pPr>
            <a:r>
              <a:rPr lang="en-US" altLang="en-US" dirty="0">
                <a:solidFill>
                  <a:srgbClr val="0C1C1D"/>
                </a:solidFill>
                <a:ea typeface="ＭＳ Ｐゴシック" pitchFamily="34" charset="-128"/>
              </a:rPr>
              <a:t>Maintenance sheets must be checked monthly.</a:t>
            </a:r>
          </a:p>
          <a:p>
            <a:pPr>
              <a:spcBef>
                <a:spcPts val="0"/>
              </a:spcBef>
              <a:buFont typeface="Wingdings" panose="05000000000000000000" pitchFamily="2" charset="2"/>
              <a:buChar char="§"/>
            </a:pPr>
            <a:endParaRPr lang="en-US" sz="2400" dirty="0"/>
          </a:p>
        </p:txBody>
      </p:sp>
    </p:spTree>
    <p:extLst>
      <p:ext uri="{BB962C8B-B14F-4D97-AF65-F5344CB8AC3E}">
        <p14:creationId xmlns:p14="http://schemas.microsoft.com/office/powerpoint/2010/main" val="138983948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Equipment - Engine</a:t>
            </a:r>
          </a:p>
        </p:txBody>
      </p:sp>
      <p:sp>
        <p:nvSpPr>
          <p:cNvPr id="3" name="Content Placeholder 2"/>
          <p:cNvSpPr>
            <a:spLocks noGrp="1"/>
          </p:cNvSpPr>
          <p:nvPr>
            <p:ph idx="1"/>
          </p:nvPr>
        </p:nvSpPr>
        <p:spPr/>
        <p:txBody>
          <a:bodyPr/>
          <a:lstStyle/>
          <a:p>
            <a:pPr eaLnBrk="1" hangingPunct="1">
              <a:spcBef>
                <a:spcPct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Engine Minimum Requirements</a:t>
            </a:r>
          </a:p>
          <a:p>
            <a:pPr eaLnBrk="1" hangingPunct="1">
              <a:spcBef>
                <a:spcPct val="0"/>
              </a:spcBef>
              <a:buFont typeface="Monotype Sorts" pitchFamily="2" charset="2"/>
              <a:buNone/>
              <a:defRPr/>
            </a:pPr>
            <a:endParaRPr lang="en-US" altLang="en-US" sz="1400" dirty="0">
              <a:solidFill>
                <a:schemeClr val="accent1">
                  <a:lumMod val="10000"/>
                </a:schemeClr>
              </a:solidFill>
              <a:ea typeface="ＭＳ Ｐゴシック" pitchFamily="34" charset="-128"/>
            </a:endParaRPr>
          </a:p>
          <a:p>
            <a:pPr marL="747712"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750 GPM UL Approved Fire Pump</a:t>
            </a:r>
          </a:p>
          <a:p>
            <a:pPr marL="682625" lvl="1" indent="-277813" eaLnBrk="1" hangingPunct="1">
              <a:spcBef>
                <a:spcPct val="0"/>
              </a:spcBef>
              <a:buFont typeface="Arial" panose="020B0604020202020204" pitchFamily="34" charset="0"/>
              <a:buChar char="–"/>
              <a:defRPr/>
            </a:pPr>
            <a:endParaRPr lang="en-US" altLang="en-US" sz="1200" dirty="0">
              <a:solidFill>
                <a:schemeClr val="accent1">
                  <a:lumMod val="10000"/>
                </a:schemeClr>
              </a:solidFill>
            </a:endParaRPr>
          </a:p>
          <a:p>
            <a:pPr marL="747712"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500 Gallon Water Tan</a:t>
            </a:r>
            <a:r>
              <a:rPr lang="en-US" altLang="en-US" dirty="0">
                <a:solidFill>
                  <a:schemeClr val="accent1">
                    <a:lumMod val="10000"/>
                  </a:schemeClr>
                </a:solidFill>
              </a:rPr>
              <a:t>k</a:t>
            </a:r>
          </a:p>
          <a:p>
            <a:pPr marL="404812" lvl="1" indent="0" eaLnBrk="1" hangingPunct="1">
              <a:spcBef>
                <a:spcPct val="0"/>
              </a:spcBef>
              <a:buNone/>
              <a:defRPr/>
            </a:pPr>
            <a:endParaRPr lang="en-US" altLang="en-US" sz="1200" dirty="0">
              <a:solidFill>
                <a:schemeClr val="accent1">
                  <a:lumMod val="10000"/>
                </a:schemeClr>
              </a:solidFill>
            </a:endParaRPr>
          </a:p>
          <a:p>
            <a:pPr marL="747712"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GVW Plate</a:t>
            </a:r>
          </a:p>
          <a:p>
            <a:pPr marL="682625" lvl="1" indent="-277813" eaLnBrk="1" hangingPunct="1">
              <a:spcBef>
                <a:spcPct val="0"/>
              </a:spcBef>
              <a:buFont typeface="Arial" panose="020B0604020202020204" pitchFamily="34" charset="0"/>
              <a:buChar char="–"/>
              <a:defRPr/>
            </a:pPr>
            <a:endParaRPr lang="en-US" altLang="en-US" sz="1200" dirty="0">
              <a:solidFill>
                <a:schemeClr val="accent1">
                  <a:lumMod val="10000"/>
                </a:schemeClr>
              </a:solidFill>
            </a:endParaRPr>
          </a:p>
          <a:p>
            <a:pPr marL="747712"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Annual Vehicle Safety Inspection</a:t>
            </a:r>
          </a:p>
        </p:txBody>
      </p:sp>
    </p:spTree>
    <p:extLst>
      <p:ext uri="{BB962C8B-B14F-4D97-AF65-F5344CB8AC3E}">
        <p14:creationId xmlns:p14="http://schemas.microsoft.com/office/powerpoint/2010/main" val="229534245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Equipment - Tanker</a:t>
            </a:r>
          </a:p>
        </p:txBody>
      </p:sp>
      <p:sp>
        <p:nvSpPr>
          <p:cNvPr id="3" name="Content Placeholder 2"/>
          <p:cNvSpPr>
            <a:spLocks noGrp="1"/>
          </p:cNvSpPr>
          <p:nvPr>
            <p:ph idx="1"/>
          </p:nvPr>
        </p:nvSpPr>
        <p:spPr>
          <a:xfrm>
            <a:off x="2743200" y="1295400"/>
            <a:ext cx="6248400" cy="5181600"/>
          </a:xfrm>
        </p:spPr>
        <p:txBody>
          <a:bodyPr/>
          <a:lstStyle/>
          <a:p>
            <a:pPr eaLnBrk="1" hangingPunct="1">
              <a:spcBef>
                <a:spcPct val="0"/>
              </a:spcBef>
              <a:buSzPct val="100000"/>
              <a:buFont typeface="Wingdings" panose="05000000000000000000" pitchFamily="2" charset="2"/>
              <a:buChar char="§"/>
              <a:defRPr/>
            </a:pPr>
            <a:r>
              <a:rPr lang="en-US" altLang="en-US" sz="2400" dirty="0">
                <a:solidFill>
                  <a:schemeClr val="accent1">
                    <a:lumMod val="10000"/>
                  </a:schemeClr>
                </a:solidFill>
                <a:ea typeface="ＭＳ Ｐゴシック" pitchFamily="34" charset="-128"/>
              </a:rPr>
              <a:t>Minimum Tanker Requirements</a:t>
            </a:r>
          </a:p>
          <a:p>
            <a:pPr marL="0" indent="0" eaLnBrk="1" hangingPunct="1">
              <a:spcBef>
                <a:spcPct val="0"/>
              </a:spcBef>
              <a:buFont typeface="Monotype Sorts" pitchFamily="2" charset="2"/>
              <a:buNone/>
              <a:defRPr/>
            </a:pPr>
            <a:endParaRPr lang="en-US" altLang="en-US" sz="1200" dirty="0">
              <a:solidFill>
                <a:schemeClr val="accent1">
                  <a:lumMod val="10000"/>
                </a:schemeClr>
              </a:solidFill>
              <a:ea typeface="ＭＳ Ｐゴシック" pitchFamily="34" charset="-128"/>
            </a:endParaRPr>
          </a:p>
          <a:p>
            <a:pPr marL="693737"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Minimum 1,000 Gallon Water Capacity </a:t>
            </a:r>
          </a:p>
          <a:p>
            <a:pPr marL="693737" lvl="1" indent="-342900" eaLnBrk="1" hangingPunct="1">
              <a:spcBef>
                <a:spcPct val="0"/>
              </a:spcBef>
              <a:buFont typeface="Arial" panose="020B0604020202020204" pitchFamily="34" charset="0"/>
              <a:buChar char="–"/>
              <a:defRPr/>
            </a:pPr>
            <a:endParaRPr lang="en-US" altLang="en-US" sz="1500" dirty="0">
              <a:solidFill>
                <a:schemeClr val="accent1">
                  <a:lumMod val="10000"/>
                </a:schemeClr>
              </a:solidFill>
            </a:endParaRPr>
          </a:p>
          <a:p>
            <a:pPr marL="693737"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Adequate Hose for Filling &amp; Dumping</a:t>
            </a:r>
          </a:p>
          <a:p>
            <a:pPr marL="693737" lvl="1" indent="-342900" eaLnBrk="1" hangingPunct="1">
              <a:spcBef>
                <a:spcPct val="0"/>
              </a:spcBef>
              <a:buFont typeface="Arial" panose="020B0604020202020204" pitchFamily="34" charset="0"/>
              <a:buChar char="–"/>
              <a:defRPr/>
            </a:pPr>
            <a:endParaRPr lang="en-US" altLang="en-US" sz="1500" dirty="0">
              <a:solidFill>
                <a:schemeClr val="accent1">
                  <a:lumMod val="10000"/>
                </a:schemeClr>
              </a:solidFill>
            </a:endParaRPr>
          </a:p>
          <a:p>
            <a:pPr marL="693737"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Properly Baffled</a:t>
            </a:r>
          </a:p>
          <a:p>
            <a:pPr marL="693737" lvl="1" indent="-342900" eaLnBrk="1" hangingPunct="1">
              <a:spcBef>
                <a:spcPct val="0"/>
              </a:spcBef>
              <a:buFont typeface="Arial" panose="020B0604020202020204" pitchFamily="34" charset="0"/>
              <a:buChar char="–"/>
              <a:defRPr/>
            </a:pPr>
            <a:endParaRPr lang="en-US" altLang="en-US" sz="1500" dirty="0">
              <a:solidFill>
                <a:schemeClr val="accent1">
                  <a:lumMod val="10000"/>
                </a:schemeClr>
              </a:solidFill>
            </a:endParaRPr>
          </a:p>
          <a:p>
            <a:pPr marL="693737"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G.V.W. Plate</a:t>
            </a:r>
          </a:p>
          <a:p>
            <a:pPr marL="693737" lvl="1" indent="-342900" eaLnBrk="1" hangingPunct="1">
              <a:spcBef>
                <a:spcPct val="0"/>
              </a:spcBef>
              <a:buFont typeface="Arial" panose="020B0604020202020204" pitchFamily="34" charset="0"/>
              <a:buChar char="–"/>
              <a:defRPr/>
            </a:pPr>
            <a:endParaRPr lang="en-US" altLang="en-US" sz="1500" dirty="0">
              <a:solidFill>
                <a:schemeClr val="accent1">
                  <a:lumMod val="10000"/>
                </a:schemeClr>
              </a:solidFill>
            </a:endParaRPr>
          </a:p>
          <a:p>
            <a:pPr marL="693737" lvl="1" indent="-342900" eaLnBrk="1" hangingPunct="1">
              <a:spcBef>
                <a:spcPct val="0"/>
              </a:spcBef>
              <a:buFont typeface="Arial" panose="020B0604020202020204" pitchFamily="34" charset="0"/>
              <a:buChar char="–"/>
              <a:defRPr/>
            </a:pPr>
            <a:r>
              <a:rPr lang="en-US" altLang="en-US" sz="2400" dirty="0">
                <a:solidFill>
                  <a:schemeClr val="accent1">
                    <a:lumMod val="10000"/>
                  </a:schemeClr>
                </a:solidFill>
              </a:rPr>
              <a:t>Annual Vehicle Safety Inspection</a:t>
            </a:r>
          </a:p>
          <a:p>
            <a:endParaRPr lang="en-US" dirty="0"/>
          </a:p>
        </p:txBody>
      </p:sp>
      <p:pic>
        <p:nvPicPr>
          <p:cNvPr id="4" name="Picture 855" descr="tanker4"/>
          <p:cNvPicPr>
            <a:picLocks noChangeAspect="1" noChangeArrowheads="1"/>
          </p:cNvPicPr>
          <p:nvPr/>
        </p:nvPicPr>
        <p:blipFill rotWithShape="1">
          <a:blip r:embed="rId2">
            <a:extLst>
              <a:ext uri="{28A0092B-C50C-407E-A947-70E740481C1C}">
                <a14:useLocalDpi xmlns:a14="http://schemas.microsoft.com/office/drawing/2010/main" val="0"/>
              </a:ext>
            </a:extLst>
          </a:blip>
          <a:srcRect t="19315" b="6779"/>
          <a:stretch/>
        </p:blipFill>
        <p:spPr bwMode="auto">
          <a:xfrm>
            <a:off x="3505200" y="4777274"/>
            <a:ext cx="2819400" cy="157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5198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Vehicle Safety Inspections</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altLang="en-US" sz="2400" dirty="0">
                <a:solidFill>
                  <a:schemeClr val="accent1">
                    <a:lumMod val="10000"/>
                  </a:schemeClr>
                </a:solidFill>
                <a:ea typeface="+mn-ea"/>
                <a:cs typeface="Arial" charset="0"/>
              </a:rPr>
              <a:t>Your OSFM Inspector will expect you to provide the necessary documentation on your apparatus and vehicles to verify the N.C. or Federal Vehicle Safety Inspections have been completed and are current.</a:t>
            </a:r>
          </a:p>
          <a:p>
            <a:endParaRPr lang="en-US" dirty="0"/>
          </a:p>
        </p:txBody>
      </p:sp>
    </p:spTree>
    <p:extLst>
      <p:ext uri="{BB962C8B-B14F-4D97-AF65-F5344CB8AC3E}">
        <p14:creationId xmlns:p14="http://schemas.microsoft.com/office/powerpoint/2010/main" val="154176372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228600"/>
            <a:ext cx="8001000" cy="800100"/>
          </a:xfrm>
        </p:spPr>
        <p:txBody>
          <a:bodyPr/>
          <a:lstStyle/>
          <a:p>
            <a:r>
              <a:rPr lang="en-US" b="1" dirty="0"/>
              <a:t>Vehicle Safety Inspections</a:t>
            </a:r>
          </a:p>
        </p:txBody>
      </p:sp>
      <p:sp>
        <p:nvSpPr>
          <p:cNvPr id="3" name="Content Placeholder 2"/>
          <p:cNvSpPr>
            <a:spLocks noGrp="1"/>
          </p:cNvSpPr>
          <p:nvPr>
            <p:ph idx="1"/>
          </p:nvPr>
        </p:nvSpPr>
        <p:spPr>
          <a:xfrm>
            <a:off x="304800" y="1295400"/>
            <a:ext cx="8763000" cy="4800600"/>
          </a:xfrm>
        </p:spPr>
        <p:txBody>
          <a:bodyPr/>
          <a:lstStyle/>
          <a:p>
            <a:pPr marL="0" indent="0">
              <a:spcBef>
                <a:spcPts val="0"/>
              </a:spcBef>
              <a:buNone/>
              <a:tabLst>
                <a:tab pos="3770313" algn="r"/>
                <a:tab pos="4459288" algn="l"/>
              </a:tabLst>
            </a:pPr>
            <a:r>
              <a:rPr lang="en-US" sz="2400" b="1" dirty="0"/>
              <a:t>Apparatus/Vehicle Weight	</a:t>
            </a:r>
            <a:r>
              <a:rPr lang="en-US" sz="2400" dirty="0"/>
              <a:t>	</a:t>
            </a:r>
            <a:r>
              <a:rPr lang="en-US" sz="2400" b="1" dirty="0"/>
              <a:t>Type of Inspection Require</a:t>
            </a:r>
            <a:r>
              <a:rPr lang="en-US" sz="2400" dirty="0"/>
              <a:t>d</a:t>
            </a:r>
          </a:p>
          <a:p>
            <a:pPr marL="0" indent="0">
              <a:spcBef>
                <a:spcPts val="0"/>
              </a:spcBef>
              <a:buNone/>
              <a:tabLst>
                <a:tab pos="4572000" algn="l"/>
              </a:tabLst>
            </a:pPr>
            <a:endParaRPr lang="en-US" sz="1500" dirty="0"/>
          </a:p>
          <a:p>
            <a:pPr marL="914400" indent="0">
              <a:spcBef>
                <a:spcPts val="0"/>
              </a:spcBef>
              <a:buClrTx/>
              <a:buSzPct val="100000"/>
              <a:buNone/>
              <a:tabLst>
                <a:tab pos="3770313" algn="r"/>
                <a:tab pos="4459288" algn="l"/>
              </a:tabLst>
            </a:pPr>
            <a:r>
              <a:rPr lang="en-US" sz="2400" dirty="0"/>
              <a:t>	10,000 lbs. or less	N.C. Inspection</a:t>
            </a:r>
          </a:p>
          <a:p>
            <a:pPr marL="0" indent="0">
              <a:spcBef>
                <a:spcPts val="0"/>
              </a:spcBef>
              <a:buNone/>
              <a:tabLst>
                <a:tab pos="4572000" algn="l"/>
              </a:tabLst>
            </a:pPr>
            <a:endParaRPr lang="en-US" sz="1500" dirty="0"/>
          </a:p>
          <a:p>
            <a:pPr marL="914400" indent="0">
              <a:spcBef>
                <a:spcPts val="0"/>
              </a:spcBef>
              <a:buClrTx/>
              <a:buSzPct val="100000"/>
              <a:buNone/>
              <a:tabLst>
                <a:tab pos="3770313" algn="r"/>
                <a:tab pos="4459288" algn="l"/>
              </a:tabLst>
            </a:pPr>
            <a:r>
              <a:rPr lang="en-US" sz="2400" dirty="0"/>
              <a:t>	10,001 lbs. or more	N.C. or Federal Inspection</a:t>
            </a:r>
          </a:p>
        </p:txBody>
      </p:sp>
      <p:cxnSp>
        <p:nvCxnSpPr>
          <p:cNvPr id="7" name="Straight Connector 6"/>
          <p:cNvCxnSpPr/>
          <p:nvPr/>
        </p:nvCxnSpPr>
        <p:spPr bwMode="auto">
          <a:xfrm>
            <a:off x="1295400" y="2362200"/>
            <a:ext cx="7086600"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9" name="Straight Connector 8"/>
          <p:cNvCxnSpPr/>
          <p:nvPr/>
        </p:nvCxnSpPr>
        <p:spPr bwMode="auto">
          <a:xfrm>
            <a:off x="1295400" y="1828800"/>
            <a:ext cx="7086600"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1" name="Straight Connector 10"/>
          <p:cNvCxnSpPr/>
          <p:nvPr/>
        </p:nvCxnSpPr>
        <p:spPr bwMode="auto">
          <a:xfrm>
            <a:off x="4495800" y="1371600"/>
            <a:ext cx="0" cy="1524000"/>
          </a:xfrm>
          <a:prstGeom prst="line">
            <a:avLst/>
          </a:prstGeom>
          <a:solidFill>
            <a:schemeClr val="accent1"/>
          </a:solidFill>
          <a:ln w="9525"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176432197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Vehicle Safety Inspections</a:t>
            </a:r>
          </a:p>
        </p:txBody>
      </p:sp>
      <p:sp>
        <p:nvSpPr>
          <p:cNvPr id="3" name="Content Placeholder 2"/>
          <p:cNvSpPr>
            <a:spLocks noGrp="1"/>
          </p:cNvSpPr>
          <p:nvPr>
            <p:ph idx="1"/>
          </p:nvPr>
        </p:nvSpPr>
        <p:spPr>
          <a:xfrm>
            <a:off x="2743200" y="1295400"/>
            <a:ext cx="6172200" cy="5562600"/>
          </a:xfrm>
        </p:spPr>
        <p:txBody>
          <a:bodyPr/>
          <a:lstStyle/>
          <a:p>
            <a:pPr marL="342900" lvl="1" indent="-342900" eaLnBrk="1" hangingPunct="1">
              <a:spcBef>
                <a:spcPts val="0"/>
              </a:spcBef>
              <a:buClr>
                <a:srgbClr val="993300"/>
              </a:buClr>
              <a:buFont typeface="Wingdings" panose="05000000000000000000" pitchFamily="2" charset="2"/>
              <a:buChar char="§"/>
              <a:defRPr/>
            </a:pPr>
            <a:r>
              <a:rPr lang="en-US" sz="2200" dirty="0">
                <a:ea typeface="ＭＳ Ｐゴシック"/>
                <a:cs typeface="ＭＳ Ｐゴシック"/>
              </a:rPr>
              <a:t>Federal Safety Inspections of Apparatus</a:t>
            </a:r>
          </a:p>
          <a:p>
            <a:pPr marL="339725" lvl="1" indent="-339725" eaLnBrk="1" hangingPunct="1">
              <a:spcBef>
                <a:spcPts val="0"/>
              </a:spcBef>
              <a:buSzPct val="75000"/>
              <a:buFontTx/>
              <a:buNone/>
              <a:defRPr/>
            </a:pPr>
            <a:endParaRPr lang="en-US" sz="1200" dirty="0">
              <a:ea typeface="ＭＳ Ｐゴシック"/>
              <a:cs typeface="ＭＳ Ｐゴシック"/>
            </a:endParaRPr>
          </a:p>
          <a:p>
            <a:pPr marL="690563" lvl="2" indent="-288925" eaLnBrk="1" hangingPunct="1">
              <a:spcBef>
                <a:spcPts val="0"/>
              </a:spcBef>
              <a:buClrTx/>
              <a:buSzPct val="100000"/>
              <a:buFont typeface="Arial" panose="020B0604020202020204" pitchFamily="34" charset="0"/>
              <a:buChar char="–"/>
              <a:defRPr/>
            </a:pPr>
            <a:r>
              <a:rPr lang="en-US" sz="2200" dirty="0">
                <a:ea typeface="ＭＳ Ｐゴシック"/>
                <a:cs typeface="ＭＳ Ｐゴシック"/>
              </a:rPr>
              <a:t>Fire department must forward copies of the inspection paperwork to N.C. DMV for recording.</a:t>
            </a:r>
          </a:p>
          <a:p>
            <a:pPr marL="401638" lvl="2" indent="0" eaLnBrk="1" hangingPunct="1">
              <a:spcBef>
                <a:spcPts val="0"/>
              </a:spcBef>
              <a:buClrTx/>
              <a:buSzPct val="100000"/>
              <a:buNone/>
              <a:defRPr/>
            </a:pPr>
            <a:endParaRPr lang="en-US" sz="1200" dirty="0">
              <a:ea typeface="ＭＳ Ｐゴシック"/>
              <a:cs typeface="ＭＳ Ｐゴシック"/>
            </a:endParaRPr>
          </a:p>
          <a:p>
            <a:pPr marL="1150938" lvl="2" indent="0" eaLnBrk="1" hangingPunct="1">
              <a:spcBef>
                <a:spcPts val="0"/>
              </a:spcBef>
              <a:buClrTx/>
              <a:buFontTx/>
              <a:buNone/>
              <a:defRPr/>
            </a:pPr>
            <a:r>
              <a:rPr lang="en-US" sz="2200" dirty="0">
                <a:ea typeface="ＭＳ Ｐゴシック"/>
                <a:cs typeface="ＭＳ Ｐゴシック"/>
              </a:rPr>
              <a:t>Stephen Saucier</a:t>
            </a:r>
          </a:p>
          <a:p>
            <a:pPr marL="1150938" lvl="2" indent="0" eaLnBrk="1" hangingPunct="1">
              <a:spcBef>
                <a:spcPts val="0"/>
              </a:spcBef>
              <a:buClrTx/>
              <a:buFontTx/>
              <a:buNone/>
              <a:defRPr/>
            </a:pPr>
            <a:r>
              <a:rPr lang="en-US" sz="2200" dirty="0">
                <a:ea typeface="ＭＳ Ｐゴシック"/>
                <a:cs typeface="Arial" pitchFamily="34" charset="0"/>
              </a:rPr>
              <a:t>Safety &amp; Emissions Inspection</a:t>
            </a:r>
          </a:p>
          <a:p>
            <a:pPr marL="1150938" lvl="2" indent="0" eaLnBrk="1" hangingPunct="1">
              <a:spcBef>
                <a:spcPts val="0"/>
              </a:spcBef>
              <a:buClrTx/>
              <a:buFontTx/>
              <a:buNone/>
              <a:defRPr/>
            </a:pPr>
            <a:r>
              <a:rPr lang="en-US" sz="2200" dirty="0">
                <a:ea typeface="ＭＳ Ｐゴシック"/>
                <a:cs typeface="Arial" pitchFamily="34" charset="0"/>
              </a:rPr>
              <a:t>1100 New Bern Ave. Room 104</a:t>
            </a:r>
          </a:p>
          <a:p>
            <a:pPr marL="1150938" lvl="2" indent="0" eaLnBrk="1" hangingPunct="1">
              <a:spcBef>
                <a:spcPts val="0"/>
              </a:spcBef>
              <a:buClrTx/>
              <a:buFontTx/>
              <a:buNone/>
              <a:defRPr/>
            </a:pPr>
            <a:r>
              <a:rPr lang="en-US" sz="2200" dirty="0">
                <a:ea typeface="ＭＳ Ｐゴシック"/>
                <a:cs typeface="Arial" pitchFamily="34" charset="0"/>
              </a:rPr>
              <a:t>Raleigh, NC 27699</a:t>
            </a:r>
          </a:p>
          <a:p>
            <a:pPr marL="1150938" lvl="2" indent="0" eaLnBrk="1" hangingPunct="1">
              <a:spcBef>
                <a:spcPts val="0"/>
              </a:spcBef>
              <a:buClrTx/>
              <a:buFontTx/>
              <a:buNone/>
              <a:defRPr/>
            </a:pPr>
            <a:r>
              <a:rPr lang="en-US" sz="2200" dirty="0">
                <a:ea typeface="ＭＳ Ｐゴシック"/>
                <a:cs typeface="Arial" pitchFamily="34" charset="0"/>
              </a:rPr>
              <a:t>ssaucier@ncdot.gov          </a:t>
            </a:r>
          </a:p>
          <a:p>
            <a:pPr marL="1150938" lvl="2" indent="0" eaLnBrk="1" hangingPunct="1">
              <a:spcBef>
                <a:spcPts val="0"/>
              </a:spcBef>
              <a:buClrTx/>
              <a:buFontTx/>
              <a:buNone/>
              <a:defRPr/>
            </a:pPr>
            <a:r>
              <a:rPr lang="en-US" sz="2200" dirty="0">
                <a:ea typeface="ＭＳ Ｐゴシック"/>
                <a:cs typeface="Arial" pitchFamily="34" charset="0"/>
              </a:rPr>
              <a:t>Phone: (919) 861-3037  </a:t>
            </a:r>
          </a:p>
          <a:p>
            <a:pPr marL="1150938" lvl="2" indent="0" eaLnBrk="1" hangingPunct="1">
              <a:spcBef>
                <a:spcPts val="0"/>
              </a:spcBef>
              <a:buClrTx/>
              <a:buFontTx/>
              <a:buNone/>
              <a:defRPr/>
            </a:pPr>
            <a:r>
              <a:rPr lang="en-US" sz="1200" dirty="0">
                <a:ea typeface="ＭＳ Ｐゴシック"/>
                <a:cs typeface="Arial" pitchFamily="34" charset="0"/>
              </a:rPr>
              <a:t>           </a:t>
            </a:r>
          </a:p>
          <a:p>
            <a:pPr marL="1033462" lvl="2" indent="-342900" eaLnBrk="1" hangingPunct="1">
              <a:spcBef>
                <a:spcPts val="0"/>
              </a:spcBef>
              <a:buClrTx/>
              <a:buSzPct val="100000"/>
              <a:buFont typeface="Wingdings" panose="05000000000000000000" pitchFamily="2" charset="2"/>
              <a:buChar char="§"/>
              <a:defRPr/>
            </a:pPr>
            <a:r>
              <a:rPr lang="en-US" sz="2200" dirty="0">
                <a:ea typeface="ＭＳ Ｐゴシック"/>
                <a:cs typeface="ＭＳ Ｐゴシック"/>
              </a:rPr>
              <a:t>Failure to do so will result in financial penalties, per vehicle, levied against the non-compliant department.</a:t>
            </a:r>
          </a:p>
          <a:p>
            <a:pPr lvl="3" eaLnBrk="1" hangingPunct="1">
              <a:spcBef>
                <a:spcPts val="0"/>
              </a:spcBef>
              <a:defRPr/>
            </a:pPr>
            <a:endParaRPr lang="en-US" dirty="0">
              <a:solidFill>
                <a:schemeClr val="tx2">
                  <a:lumMod val="95000"/>
                  <a:lumOff val="5000"/>
                </a:schemeClr>
              </a:solidFill>
              <a:ea typeface="ＭＳ Ｐゴシック"/>
              <a:cs typeface="ＭＳ Ｐゴシック"/>
            </a:endParaRPr>
          </a:p>
        </p:txBody>
      </p:sp>
    </p:spTree>
    <p:extLst>
      <p:ext uri="{BB962C8B-B14F-4D97-AF65-F5344CB8AC3E}">
        <p14:creationId xmlns:p14="http://schemas.microsoft.com/office/powerpoint/2010/main" val="1541568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Available Assistance</a:t>
            </a:r>
            <a:endParaRPr lang="en-US" b="1" dirty="0"/>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sz="2400" dirty="0">
                <a:ea typeface="ＭＳ Ｐゴシック" charset="0"/>
              </a:rPr>
              <a:t>Aid in filing paperwork for benefits</a:t>
            </a:r>
          </a:p>
          <a:p>
            <a:pPr marL="0" lvl="1" indent="0">
              <a:spcBef>
                <a:spcPts val="0"/>
              </a:spcBef>
              <a:buClr>
                <a:srgbClr val="993300"/>
              </a:buClr>
              <a:buNone/>
            </a:pPr>
            <a:endParaRPr lang="en-US" sz="1500" dirty="0">
              <a:ea typeface="ＭＳ Ｐゴシック" charset="0"/>
            </a:endParaRPr>
          </a:p>
          <a:p>
            <a:pPr marL="342900" lvl="1" indent="-342900">
              <a:spcBef>
                <a:spcPts val="0"/>
              </a:spcBef>
              <a:buClr>
                <a:srgbClr val="993300"/>
              </a:buClr>
              <a:buFont typeface="Wingdings" panose="05000000000000000000" pitchFamily="2" charset="2"/>
              <a:buChar char="§"/>
            </a:pPr>
            <a:r>
              <a:rPr lang="en-US" sz="2400" dirty="0">
                <a:ea typeface="ＭＳ Ｐゴシック" charset="0"/>
              </a:rPr>
              <a:t>Honor Guard Protocols (Drum and Pipes)</a:t>
            </a:r>
          </a:p>
          <a:p>
            <a:pPr marL="342900" lvl="1" indent="-342900">
              <a:spcBef>
                <a:spcPts val="0"/>
              </a:spcBef>
              <a:buClr>
                <a:srgbClr val="993300"/>
              </a:buClr>
              <a:buFont typeface="Wingdings" panose="05000000000000000000" pitchFamily="2" charset="2"/>
              <a:buChar char="§"/>
            </a:pPr>
            <a:endParaRPr lang="en-US" sz="1500" dirty="0">
              <a:ea typeface="ＭＳ Ｐゴシック" charset="0"/>
            </a:endParaRPr>
          </a:p>
          <a:p>
            <a:pPr marL="342900" lvl="1" indent="-342900">
              <a:spcBef>
                <a:spcPts val="0"/>
              </a:spcBef>
              <a:buClr>
                <a:srgbClr val="993300"/>
              </a:buClr>
              <a:buFont typeface="Wingdings" panose="05000000000000000000" pitchFamily="2" charset="2"/>
              <a:buChar char="§"/>
            </a:pPr>
            <a:r>
              <a:rPr lang="en-US" sz="2400" dirty="0">
                <a:ea typeface="ＭＳ Ｐゴシック" charset="0"/>
              </a:rPr>
              <a:t>Funeral Protocols / Reception</a:t>
            </a:r>
          </a:p>
          <a:p>
            <a:pPr marL="0" lvl="1" indent="0">
              <a:spcBef>
                <a:spcPts val="0"/>
              </a:spcBef>
              <a:buClr>
                <a:srgbClr val="993300"/>
              </a:buClr>
              <a:buNone/>
            </a:pPr>
            <a:endParaRPr lang="en-US" sz="1500" dirty="0">
              <a:ea typeface="ＭＳ Ｐゴシック" charset="0"/>
            </a:endParaRPr>
          </a:p>
          <a:p>
            <a:pPr marL="342900" lvl="1" indent="-342900">
              <a:spcBef>
                <a:spcPts val="0"/>
              </a:spcBef>
              <a:buClr>
                <a:srgbClr val="993300"/>
              </a:buClr>
              <a:buFont typeface="Wingdings" panose="05000000000000000000" pitchFamily="2" charset="2"/>
              <a:buChar char="§"/>
            </a:pPr>
            <a:r>
              <a:rPr lang="en-US" sz="2400" dirty="0">
                <a:ea typeface="ＭＳ Ｐゴシック" charset="0"/>
              </a:rPr>
              <a:t>FD / Rescue Staff Assignments</a:t>
            </a:r>
          </a:p>
          <a:p>
            <a:pPr marL="0" lvl="1" indent="0">
              <a:spcBef>
                <a:spcPts val="0"/>
              </a:spcBef>
              <a:buClr>
                <a:srgbClr val="993300"/>
              </a:buClr>
              <a:buNone/>
            </a:pPr>
            <a:endParaRPr lang="en-US" sz="1500" dirty="0">
              <a:ea typeface="ＭＳ Ｐゴシック" charset="0"/>
            </a:endParaRPr>
          </a:p>
          <a:p>
            <a:pPr marL="342900" lvl="1" indent="-342900">
              <a:spcBef>
                <a:spcPts val="0"/>
              </a:spcBef>
              <a:buClr>
                <a:srgbClr val="993300"/>
              </a:buClr>
              <a:buFont typeface="Wingdings" panose="05000000000000000000" pitchFamily="2" charset="2"/>
              <a:buChar char="§"/>
            </a:pPr>
            <a:r>
              <a:rPr lang="en-US" sz="2400" dirty="0">
                <a:ea typeface="ＭＳ Ｐゴシック" charset="0"/>
              </a:rPr>
              <a:t>Eulogy Guidelines</a:t>
            </a:r>
          </a:p>
          <a:p>
            <a:pPr marL="0" lvl="1" indent="0">
              <a:spcBef>
                <a:spcPts val="0"/>
              </a:spcBef>
              <a:buClr>
                <a:srgbClr val="993300"/>
              </a:buClr>
              <a:buNone/>
            </a:pPr>
            <a:endParaRPr lang="en-US" sz="1500" dirty="0">
              <a:ea typeface="ＭＳ Ｐゴシック" charset="0"/>
            </a:endParaRPr>
          </a:p>
          <a:p>
            <a:pPr marL="342900" lvl="1" indent="-342900">
              <a:spcBef>
                <a:spcPts val="0"/>
              </a:spcBef>
              <a:buClr>
                <a:srgbClr val="993300"/>
              </a:buClr>
              <a:buFont typeface="Wingdings" panose="05000000000000000000" pitchFamily="2" charset="2"/>
              <a:buChar char="§"/>
            </a:pPr>
            <a:r>
              <a:rPr lang="en-US" sz="2400" dirty="0">
                <a:ea typeface="ＭＳ Ｐゴシック" charset="0"/>
              </a:rPr>
              <a:t>Chaplain List</a:t>
            </a:r>
          </a:p>
          <a:p>
            <a:pPr marL="0" indent="0">
              <a:buNone/>
            </a:pPr>
            <a:endParaRPr lang="en-US" dirty="0"/>
          </a:p>
        </p:txBody>
      </p:sp>
    </p:spTree>
    <p:extLst>
      <p:ext uri="{BB962C8B-B14F-4D97-AF65-F5344CB8AC3E}">
        <p14:creationId xmlns:p14="http://schemas.microsoft.com/office/powerpoint/2010/main" val="9355635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Fire Station Buildings</a:t>
            </a:r>
          </a:p>
        </p:txBody>
      </p:sp>
      <p:sp>
        <p:nvSpPr>
          <p:cNvPr id="3" name="Content Placeholder 2"/>
          <p:cNvSpPr>
            <a:spLocks noGrp="1"/>
          </p:cNvSpPr>
          <p:nvPr>
            <p:ph idx="1"/>
          </p:nvPr>
        </p:nvSpPr>
        <p:spPr/>
        <p:txBody>
          <a:bodyPr/>
          <a:lstStyle/>
          <a:p>
            <a:pPr marL="457200" lvl="1" indent="-457200">
              <a:spcBef>
                <a:spcPts val="0"/>
              </a:spcBef>
              <a:buClr>
                <a:srgbClr val="993300"/>
              </a:buClr>
              <a:buFont typeface="Wingdings" panose="05000000000000000000" pitchFamily="2" charset="2"/>
              <a:buChar char="§"/>
            </a:pPr>
            <a:r>
              <a:rPr lang="en-US" altLang="en-US" sz="2400" dirty="0">
                <a:solidFill>
                  <a:srgbClr val="0D0D0D"/>
                </a:solidFill>
                <a:ea typeface="ＭＳ Ｐゴシック" pitchFamily="34" charset="-128"/>
              </a:rPr>
              <a:t>All fire station buildings shall provide suitable heating, as well as all weather protection of the department’s response equipment.</a:t>
            </a:r>
          </a:p>
          <a:p>
            <a:pPr marL="0" lvl="1" indent="0">
              <a:spcBef>
                <a:spcPts val="0"/>
              </a:spcBef>
              <a:buClr>
                <a:srgbClr val="993300"/>
              </a:buClr>
              <a:buNone/>
            </a:pPr>
            <a:endParaRPr lang="en-US" altLang="en-US" sz="2400" dirty="0">
              <a:solidFill>
                <a:srgbClr val="0D0D0D"/>
              </a:solidFill>
              <a:ea typeface="ＭＳ Ｐゴシック" pitchFamily="34" charset="-128"/>
            </a:endParaRPr>
          </a:p>
          <a:p>
            <a:endParaRPr lang="en-US" dirty="0"/>
          </a:p>
        </p:txBody>
      </p:sp>
      <p:pic>
        <p:nvPicPr>
          <p:cNvPr id="4" name="Picture 12" descr="firestationral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200400"/>
            <a:ext cx="41894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4819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N.C. OSFM Fire Ratings Inspectors</a:t>
            </a:r>
          </a:p>
        </p:txBody>
      </p:sp>
      <p:sp>
        <p:nvSpPr>
          <p:cNvPr id="3" name="Content Placeholder 2"/>
          <p:cNvSpPr>
            <a:spLocks noGrp="1"/>
          </p:cNvSpPr>
          <p:nvPr>
            <p:ph idx="1"/>
          </p:nvPr>
        </p:nvSpPr>
        <p:spPr>
          <a:xfrm>
            <a:off x="2743200" y="1673352"/>
            <a:ext cx="6172200" cy="3355848"/>
          </a:xfrm>
        </p:spPr>
        <p:txBody>
          <a:bodyPr/>
          <a:lstStyle/>
          <a:p>
            <a:pPr algn="just">
              <a:spcBef>
                <a:spcPts val="0"/>
              </a:spcBef>
              <a:buSzPct val="100000"/>
              <a:buFont typeface="Wingdings" panose="05000000000000000000" pitchFamily="2" charset="2"/>
              <a:buChar char="§"/>
              <a:defRPr/>
            </a:pPr>
            <a:r>
              <a:rPr lang="en-US" sz="2100" dirty="0">
                <a:cs typeface="Arial" pitchFamily="34" charset="0"/>
              </a:rPr>
              <a:t>Davie Summey / Davie.Summey@ncdoi.gov</a:t>
            </a:r>
          </a:p>
          <a:p>
            <a:pPr algn="just">
              <a:spcBef>
                <a:spcPts val="0"/>
              </a:spcBef>
              <a:buFont typeface="Arial" panose="020B0604020202020204" pitchFamily="34" charset="0"/>
              <a:buChar char="•"/>
              <a:defRPr/>
            </a:pPr>
            <a:endParaRPr lang="en-US" sz="1000" dirty="0">
              <a:cs typeface="Arial" pitchFamily="34" charset="0"/>
            </a:endParaRPr>
          </a:p>
          <a:p>
            <a:pPr algn="just">
              <a:spcBef>
                <a:spcPts val="0"/>
              </a:spcBef>
              <a:buSzPct val="100000"/>
              <a:buFont typeface="Wingdings" panose="05000000000000000000" pitchFamily="2" charset="2"/>
              <a:buChar char="§"/>
              <a:defRPr/>
            </a:pPr>
            <a:r>
              <a:rPr lang="en-US" sz="2100" dirty="0">
                <a:cs typeface="Arial" pitchFamily="34" charset="0"/>
              </a:rPr>
              <a:t>Tony Bailey / Tony.Bailey@ncdoi.gov</a:t>
            </a:r>
          </a:p>
          <a:p>
            <a:pPr algn="just">
              <a:spcBef>
                <a:spcPts val="0"/>
              </a:spcBef>
              <a:buFont typeface="Arial" panose="020B0604020202020204" pitchFamily="34" charset="0"/>
              <a:buChar char="•"/>
              <a:defRPr/>
            </a:pPr>
            <a:endParaRPr lang="en-US" sz="1000" dirty="0">
              <a:cs typeface="Arial" pitchFamily="34" charset="0"/>
            </a:endParaRPr>
          </a:p>
          <a:p>
            <a:pPr algn="just">
              <a:spcBef>
                <a:spcPts val="0"/>
              </a:spcBef>
              <a:buSzPct val="100000"/>
              <a:buFont typeface="Wingdings" panose="05000000000000000000" pitchFamily="2" charset="2"/>
              <a:buChar char="§"/>
              <a:defRPr/>
            </a:pPr>
            <a:r>
              <a:rPr lang="en-US" sz="2100" dirty="0">
                <a:cs typeface="Arial" pitchFamily="34" charset="0"/>
              </a:rPr>
              <a:t>Chet Hill / Chet.Hill@ncdoi.gov</a:t>
            </a:r>
          </a:p>
          <a:p>
            <a:pPr algn="just">
              <a:spcBef>
                <a:spcPts val="0"/>
              </a:spcBef>
              <a:buFont typeface="Arial" panose="020B0604020202020204" pitchFamily="34" charset="0"/>
              <a:buChar char="•"/>
              <a:defRPr/>
            </a:pPr>
            <a:endParaRPr lang="en-US" sz="1000" dirty="0">
              <a:cs typeface="Arial" pitchFamily="34" charset="0"/>
            </a:endParaRPr>
          </a:p>
          <a:p>
            <a:pPr algn="just">
              <a:spcBef>
                <a:spcPts val="0"/>
              </a:spcBef>
              <a:buSzPct val="100000"/>
              <a:buFont typeface="Wingdings" panose="05000000000000000000" pitchFamily="2" charset="2"/>
              <a:buChar char="§"/>
              <a:defRPr/>
            </a:pPr>
            <a:r>
              <a:rPr lang="en-US" sz="2100" dirty="0">
                <a:cs typeface="Arial" pitchFamily="34" charset="0"/>
              </a:rPr>
              <a:t>Vernon Ward / Vernon.Ward@ncdoi.gov</a:t>
            </a:r>
          </a:p>
          <a:p>
            <a:pPr algn="just">
              <a:spcBef>
                <a:spcPts val="0"/>
              </a:spcBef>
              <a:buFont typeface="Arial" panose="020B0604020202020204" pitchFamily="34" charset="0"/>
              <a:buChar char="•"/>
              <a:defRPr/>
            </a:pPr>
            <a:endParaRPr lang="en-US" sz="1000" dirty="0">
              <a:cs typeface="Arial" pitchFamily="34" charset="0"/>
            </a:endParaRPr>
          </a:p>
          <a:p>
            <a:pPr algn="just">
              <a:spcBef>
                <a:spcPts val="0"/>
              </a:spcBef>
              <a:buSzPct val="100000"/>
              <a:buFont typeface="Wingdings" panose="05000000000000000000" pitchFamily="2" charset="2"/>
              <a:buChar char="§"/>
              <a:defRPr/>
            </a:pPr>
            <a:r>
              <a:rPr lang="en-US" sz="2100" dirty="0">
                <a:cs typeface="Arial" pitchFamily="34" charset="0"/>
              </a:rPr>
              <a:t>Deral Raynor / Deral.Raynor@ncdoi.gov</a:t>
            </a:r>
          </a:p>
          <a:p>
            <a:pPr algn="just">
              <a:spcBef>
                <a:spcPts val="0"/>
              </a:spcBef>
              <a:buFont typeface="Arial" panose="020B0604020202020204" pitchFamily="34" charset="0"/>
              <a:buChar char="•"/>
              <a:defRPr/>
            </a:pPr>
            <a:endParaRPr lang="en-US" sz="1000" dirty="0">
              <a:cs typeface="Arial" pitchFamily="34" charset="0"/>
            </a:endParaRPr>
          </a:p>
          <a:p>
            <a:pPr algn="just">
              <a:spcBef>
                <a:spcPts val="0"/>
              </a:spcBef>
              <a:buSzPct val="100000"/>
              <a:buFont typeface="Wingdings" panose="05000000000000000000" pitchFamily="2" charset="2"/>
              <a:buChar char="§"/>
              <a:defRPr/>
            </a:pPr>
            <a:r>
              <a:rPr lang="en-US" sz="2100" dirty="0">
                <a:cs typeface="Arial" pitchFamily="34" charset="0"/>
              </a:rPr>
              <a:t>Terry Young / Terry.Young@ncdoi.gov</a:t>
            </a:r>
          </a:p>
          <a:p>
            <a:pPr algn="just">
              <a:spcBef>
                <a:spcPts val="0"/>
              </a:spcBef>
              <a:buSzPct val="100000"/>
              <a:buFont typeface="Wingdings" panose="05000000000000000000" pitchFamily="2" charset="2"/>
              <a:buChar char="§"/>
              <a:defRPr/>
            </a:pPr>
            <a:endParaRPr lang="en-US" sz="1000" dirty="0">
              <a:cs typeface="Arial" pitchFamily="34" charset="0"/>
            </a:endParaRPr>
          </a:p>
          <a:p>
            <a:pPr algn="just">
              <a:spcBef>
                <a:spcPts val="0"/>
              </a:spcBef>
              <a:buSzPct val="100000"/>
              <a:buFont typeface="Wingdings" panose="05000000000000000000" pitchFamily="2" charset="2"/>
              <a:buChar char="§"/>
              <a:defRPr/>
            </a:pPr>
            <a:r>
              <a:rPr lang="en-US" sz="2100" dirty="0">
                <a:cs typeface="Arial" pitchFamily="34" charset="0"/>
              </a:rPr>
              <a:t>Jeremy Hunt / Jeremy.Hunt@ncdoi.gov</a:t>
            </a:r>
          </a:p>
          <a:p>
            <a:pPr>
              <a:spcBef>
                <a:spcPts val="0"/>
              </a:spcBef>
              <a:buFont typeface="Arial" panose="020B0604020202020204" pitchFamily="34" charset="0"/>
              <a:buChar char="•"/>
            </a:pPr>
            <a:endParaRPr lang="en-US" sz="2100" dirty="0"/>
          </a:p>
        </p:txBody>
      </p:sp>
      <p:sp>
        <p:nvSpPr>
          <p:cNvPr id="4" name="Rectangle 5"/>
          <p:cNvSpPr>
            <a:spLocks noChangeArrowheads="1"/>
          </p:cNvSpPr>
          <p:nvPr/>
        </p:nvSpPr>
        <p:spPr bwMode="auto">
          <a:xfrm>
            <a:off x="3048000" y="5151328"/>
            <a:ext cx="472440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3366"/>
              </a:buClr>
              <a:buSzPct val="135000"/>
              <a:buFont typeface="Wingdings" pitchFamily="2" charset="2"/>
              <a:buChar char="w"/>
              <a:defRPr sz="3200">
                <a:solidFill>
                  <a:schemeClr val="bg2"/>
                </a:solidFill>
                <a:latin typeface="Arial" charset="0"/>
              </a:defRPr>
            </a:lvl1pPr>
            <a:lvl2pPr marL="742950" indent="-285750" eaLnBrk="0" hangingPunct="0">
              <a:spcBef>
                <a:spcPct val="20000"/>
              </a:spcBef>
              <a:buClr>
                <a:srgbClr val="003366"/>
              </a:buClr>
              <a:buFont typeface="Wingdings" pitchFamily="2" charset="2"/>
              <a:buChar char="§"/>
              <a:defRPr sz="2800">
                <a:solidFill>
                  <a:schemeClr val="bg2"/>
                </a:solidFill>
                <a:latin typeface="Arial" charset="0"/>
              </a:defRPr>
            </a:lvl2pPr>
            <a:lvl3pPr marL="1143000" indent="-228600" eaLnBrk="0" hangingPunct="0">
              <a:spcBef>
                <a:spcPct val="20000"/>
              </a:spcBef>
              <a:buClr>
                <a:srgbClr val="003366"/>
              </a:buClr>
              <a:buChar char="•"/>
              <a:defRPr sz="2400">
                <a:solidFill>
                  <a:schemeClr val="bg2"/>
                </a:solidFill>
                <a:latin typeface="Arial" charset="0"/>
              </a:defRPr>
            </a:lvl3pPr>
            <a:lvl4pPr marL="1600200" indent="-228600" eaLnBrk="0" hangingPunct="0">
              <a:spcBef>
                <a:spcPct val="20000"/>
              </a:spcBef>
              <a:buClr>
                <a:srgbClr val="003366"/>
              </a:buClr>
              <a:buChar char="–"/>
              <a:defRPr sz="2000">
                <a:solidFill>
                  <a:schemeClr val="bg2"/>
                </a:solidFill>
                <a:latin typeface="Arial" charset="0"/>
              </a:defRPr>
            </a:lvl4pPr>
            <a:lvl5pPr marL="2057400" indent="-228600" eaLnBrk="0" hangingPunct="0">
              <a:spcBef>
                <a:spcPct val="20000"/>
              </a:spcBef>
              <a:buClr>
                <a:srgbClr val="003366"/>
              </a:buClr>
              <a:buChar char="»"/>
              <a:defRPr sz="2000">
                <a:solidFill>
                  <a:schemeClr val="bg2"/>
                </a:solidFill>
                <a:latin typeface="Arial" charset="0"/>
              </a:defRPr>
            </a:lvl5pPr>
            <a:lvl6pPr marL="2514600" indent="-228600" eaLnBrk="0" fontAlgn="base" hangingPunct="0">
              <a:spcBef>
                <a:spcPct val="20000"/>
              </a:spcBef>
              <a:spcAft>
                <a:spcPct val="0"/>
              </a:spcAft>
              <a:buClr>
                <a:srgbClr val="003366"/>
              </a:buClr>
              <a:buChar char="»"/>
              <a:defRPr sz="2000">
                <a:solidFill>
                  <a:schemeClr val="bg2"/>
                </a:solidFill>
                <a:latin typeface="Arial" charset="0"/>
              </a:defRPr>
            </a:lvl6pPr>
            <a:lvl7pPr marL="2971800" indent="-228600" eaLnBrk="0" fontAlgn="base" hangingPunct="0">
              <a:spcBef>
                <a:spcPct val="20000"/>
              </a:spcBef>
              <a:spcAft>
                <a:spcPct val="0"/>
              </a:spcAft>
              <a:buClr>
                <a:srgbClr val="003366"/>
              </a:buClr>
              <a:buChar char="»"/>
              <a:defRPr sz="2000">
                <a:solidFill>
                  <a:schemeClr val="bg2"/>
                </a:solidFill>
                <a:latin typeface="Arial" charset="0"/>
              </a:defRPr>
            </a:lvl7pPr>
            <a:lvl8pPr marL="3429000" indent="-228600" eaLnBrk="0" fontAlgn="base" hangingPunct="0">
              <a:spcBef>
                <a:spcPct val="20000"/>
              </a:spcBef>
              <a:spcAft>
                <a:spcPct val="0"/>
              </a:spcAft>
              <a:buClr>
                <a:srgbClr val="003366"/>
              </a:buClr>
              <a:buChar char="»"/>
              <a:defRPr sz="2000">
                <a:solidFill>
                  <a:schemeClr val="bg2"/>
                </a:solidFill>
                <a:latin typeface="Arial" charset="0"/>
              </a:defRPr>
            </a:lvl8pPr>
            <a:lvl9pPr marL="3886200" indent="-228600" eaLnBrk="0" fontAlgn="base" hangingPunct="0">
              <a:spcBef>
                <a:spcPct val="20000"/>
              </a:spcBef>
              <a:spcAft>
                <a:spcPct val="0"/>
              </a:spcAft>
              <a:buClr>
                <a:srgbClr val="003366"/>
              </a:buClr>
              <a:buChar char="»"/>
              <a:defRPr sz="2000">
                <a:solidFill>
                  <a:schemeClr val="bg2"/>
                </a:solidFill>
                <a:latin typeface="Arial" charset="0"/>
              </a:defRPr>
            </a:lvl9pPr>
          </a:lstStyle>
          <a:p>
            <a:pPr eaLnBrk="1" hangingPunct="1">
              <a:spcBef>
                <a:spcPts val="0"/>
              </a:spcBef>
              <a:buClrTx/>
              <a:buSzTx/>
              <a:buFont typeface="Wingdings" pitchFamily="2" charset="2"/>
              <a:buNone/>
              <a:defRPr/>
            </a:pPr>
            <a:r>
              <a:rPr lang="en-US" altLang="en-US" sz="1900" dirty="0">
                <a:ea typeface="+mn-ea"/>
                <a:cs typeface="Arial" charset="0"/>
              </a:rPr>
              <a:t>N.C. DOI / Office State Fire Marshal</a:t>
            </a:r>
          </a:p>
          <a:p>
            <a:pPr eaLnBrk="1" hangingPunct="1">
              <a:spcBef>
                <a:spcPts val="0"/>
              </a:spcBef>
              <a:buClrTx/>
              <a:buSzTx/>
              <a:buFont typeface="Wingdings" pitchFamily="2" charset="2"/>
              <a:buNone/>
              <a:defRPr/>
            </a:pPr>
            <a:r>
              <a:rPr lang="en-US" altLang="en-US" sz="1900" dirty="0">
                <a:ea typeface="+mn-ea"/>
                <a:cs typeface="Arial" charset="0"/>
              </a:rPr>
              <a:t>1202 Mail Service Center </a:t>
            </a:r>
          </a:p>
          <a:p>
            <a:pPr eaLnBrk="1" hangingPunct="1">
              <a:spcBef>
                <a:spcPts val="0"/>
              </a:spcBef>
              <a:buClrTx/>
              <a:buSzTx/>
              <a:buFont typeface="Wingdings" pitchFamily="2" charset="2"/>
              <a:buNone/>
              <a:defRPr/>
            </a:pPr>
            <a:r>
              <a:rPr lang="en-US" altLang="en-US" sz="1900" dirty="0">
                <a:ea typeface="+mn-ea"/>
                <a:cs typeface="Arial" charset="0"/>
              </a:rPr>
              <a:t>Raleigh, North Carolina  27699-1202</a:t>
            </a:r>
          </a:p>
          <a:p>
            <a:pPr eaLnBrk="1" hangingPunct="1">
              <a:spcBef>
                <a:spcPts val="0"/>
              </a:spcBef>
              <a:buClrTx/>
              <a:buSzTx/>
              <a:buFont typeface="Wingdings" pitchFamily="2" charset="2"/>
              <a:buNone/>
              <a:defRPr/>
            </a:pPr>
            <a:r>
              <a:rPr lang="en-US" altLang="en-US" sz="1900" dirty="0">
                <a:ea typeface="+mn-ea"/>
                <a:cs typeface="Arial" charset="0"/>
              </a:rPr>
              <a:t>1-800-634-7854 / (919) 647-0000         </a:t>
            </a:r>
          </a:p>
          <a:p>
            <a:pPr eaLnBrk="1" hangingPunct="1">
              <a:spcBef>
                <a:spcPts val="0"/>
              </a:spcBef>
              <a:buClrTx/>
              <a:buSzTx/>
              <a:buFont typeface="Wingdings" pitchFamily="2" charset="2"/>
              <a:buNone/>
              <a:defRPr/>
            </a:pPr>
            <a:r>
              <a:rPr lang="en-US" altLang="en-US" sz="1900" dirty="0">
                <a:ea typeface="+mn-ea"/>
                <a:cs typeface="Arial" charset="0"/>
              </a:rPr>
              <a:t>fax: (919) 715-0063</a:t>
            </a:r>
            <a:endParaRPr lang="en-US" altLang="en-US" sz="1900" dirty="0">
              <a:latin typeface="Times New Roman" pitchFamily="18" charset="0"/>
              <a:ea typeface="+mn-ea"/>
            </a:endParaRPr>
          </a:p>
        </p:txBody>
      </p:sp>
    </p:spTree>
    <p:extLst>
      <p:ext uri="{BB962C8B-B14F-4D97-AF65-F5344CB8AC3E}">
        <p14:creationId xmlns:p14="http://schemas.microsoft.com/office/powerpoint/2010/main" val="1920133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On-duty Fatality Defined?</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ea typeface="MS PGothic" charset="0"/>
                <a:cs typeface="MS PGothic" charset="0"/>
              </a:rPr>
              <a:t>On-duty fatalities include any injury or illness sustained while on-duty that proves fatal.</a:t>
            </a:r>
          </a:p>
          <a:p>
            <a:pPr marL="0" indent="0">
              <a:buNone/>
            </a:pPr>
            <a:endParaRPr lang="en-US" dirty="0"/>
          </a:p>
        </p:txBody>
      </p:sp>
    </p:spTree>
    <p:extLst>
      <p:ext uri="{BB962C8B-B14F-4D97-AF65-F5344CB8AC3E}">
        <p14:creationId xmlns:p14="http://schemas.microsoft.com/office/powerpoint/2010/main" val="195392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On-duty Defined?</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ea typeface="MS PGothic" charset="0"/>
                <a:cs typeface="MS PGothic" charset="0"/>
              </a:rPr>
              <a:t>The term</a:t>
            </a:r>
            <a:r>
              <a:rPr lang="ja-JP" altLang="en-US" sz="2400" dirty="0">
                <a:ea typeface="MS PGothic" charset="0"/>
                <a:cs typeface="MS PGothic" charset="0"/>
              </a:rPr>
              <a:t>‘</a:t>
            </a:r>
            <a:r>
              <a:rPr lang="en-US" altLang="ja-JP" sz="2400" dirty="0">
                <a:ea typeface="MS PGothic" charset="0"/>
                <a:cs typeface="MS PGothic" charset="0"/>
              </a:rPr>
              <a:t>on-duty</a:t>
            </a:r>
            <a:r>
              <a:rPr lang="ja-JP" altLang="en-US" sz="2400" dirty="0">
                <a:ea typeface="MS PGothic" charset="0"/>
                <a:cs typeface="MS PGothic" charset="0"/>
              </a:rPr>
              <a:t>’</a:t>
            </a:r>
            <a:r>
              <a:rPr lang="en-US" altLang="ja-JP" sz="2400" dirty="0">
                <a:ea typeface="MS PGothic" charset="0"/>
                <a:cs typeface="MS PGothic" charset="0"/>
              </a:rPr>
              <a:t>refers to being       involved in operations at the scene of an emergency, whether it is a fire or non-fire incident; responding to or returning from an incident; performing other official duties such as training, maintenance, public education, inspection, and investigations.</a:t>
            </a:r>
          </a:p>
          <a:p>
            <a:pPr marL="0" indent="0">
              <a:buNone/>
            </a:pPr>
            <a:endParaRPr lang="en-US" dirty="0"/>
          </a:p>
        </p:txBody>
      </p:sp>
    </p:spTree>
    <p:extLst>
      <p:ext uri="{BB962C8B-B14F-4D97-AF65-F5344CB8AC3E}">
        <p14:creationId xmlns:p14="http://schemas.microsoft.com/office/powerpoint/2010/main" val="2659522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What You Need to do…</a:t>
            </a:r>
            <a:endParaRPr lang="en-US" b="1" dirty="0"/>
          </a:p>
        </p:txBody>
      </p:sp>
      <p:sp>
        <p:nvSpPr>
          <p:cNvPr id="3" name="Content Placeholder 2"/>
          <p:cNvSpPr>
            <a:spLocks noGrp="1"/>
          </p:cNvSpPr>
          <p:nvPr>
            <p:ph idx="1"/>
          </p:nvPr>
        </p:nvSpPr>
        <p:spPr>
          <a:xfrm>
            <a:off x="2743200" y="1295400"/>
            <a:ext cx="6172200" cy="4800600"/>
          </a:xfrm>
        </p:spPr>
        <p:txBody>
          <a:bodyPr/>
          <a:lstStyle/>
          <a:p>
            <a:pPr eaLnBrk="1" hangingPunct="1">
              <a:spcBef>
                <a:spcPct val="0"/>
              </a:spcBef>
              <a:buSzPct val="100000"/>
              <a:buFont typeface="Wingdings" panose="05000000000000000000" pitchFamily="2" charset="2"/>
              <a:buChar char="§"/>
              <a:tabLst>
                <a:tab pos="2865438" algn="l"/>
              </a:tabLst>
            </a:pPr>
            <a:r>
              <a:rPr lang="en-US" sz="2400" dirty="0">
                <a:latin typeface="Arial" charset="0"/>
                <a:ea typeface="MS PGothic" charset="0"/>
                <a:cs typeface="MS PGothic" charset="0"/>
              </a:rPr>
              <a:t>Call for help! </a:t>
            </a:r>
          </a:p>
          <a:p>
            <a:pPr indent="3175" eaLnBrk="1" hangingPunct="1">
              <a:spcBef>
                <a:spcPct val="0"/>
              </a:spcBef>
              <a:buClrTx/>
              <a:buSzPct val="100000"/>
              <a:buNone/>
              <a:tabLst>
                <a:tab pos="2865438" algn="l"/>
              </a:tabLst>
            </a:pPr>
            <a:r>
              <a:rPr lang="en-US" sz="2400" dirty="0">
                <a:latin typeface="Arial" charset="0"/>
                <a:ea typeface="MS PGothic" charset="0"/>
                <a:cs typeface="MS PGothic" charset="0"/>
              </a:rPr>
              <a:t>Monday through Friday, 8am - 5pm</a:t>
            </a:r>
          </a:p>
          <a:p>
            <a:pPr indent="3175" eaLnBrk="1" hangingPunct="1">
              <a:spcBef>
                <a:spcPct val="0"/>
              </a:spcBef>
              <a:buClrTx/>
              <a:buSzPct val="100000"/>
              <a:buFont typeface="Monotype Sorts" charset="0"/>
              <a:buNone/>
              <a:tabLst>
                <a:tab pos="2865438" algn="l"/>
              </a:tabLst>
            </a:pPr>
            <a:r>
              <a:rPr lang="en-US" sz="2400" dirty="0">
                <a:latin typeface="Arial" charset="0"/>
                <a:ea typeface="MS PGothic" charset="0"/>
                <a:cs typeface="MS PGothic" charset="0"/>
              </a:rPr>
              <a:t>1-800-634-7854</a:t>
            </a:r>
          </a:p>
          <a:p>
            <a:pPr eaLnBrk="1" hangingPunct="1">
              <a:spcBef>
                <a:spcPct val="0"/>
              </a:spcBef>
              <a:buFont typeface="Monotype Sorts" charset="0"/>
              <a:buNone/>
              <a:tabLst>
                <a:tab pos="2865438" algn="l"/>
              </a:tabLst>
            </a:pPr>
            <a:endParaRPr lang="en-US" sz="2200" dirty="0">
              <a:latin typeface="Arial" charset="0"/>
              <a:ea typeface="MS PGothic" charset="0"/>
              <a:cs typeface="MS PGothic" charset="0"/>
            </a:endParaRPr>
          </a:p>
          <a:p>
            <a:pPr marL="346075" indent="0" eaLnBrk="1" hangingPunct="1">
              <a:spcBef>
                <a:spcPct val="0"/>
              </a:spcBef>
              <a:buClrTx/>
              <a:buSzPct val="100000"/>
              <a:buNone/>
              <a:tabLst>
                <a:tab pos="2865438" algn="l"/>
              </a:tabLst>
            </a:pPr>
            <a:r>
              <a:rPr lang="en-US" sz="2200" dirty="0">
                <a:latin typeface="Arial" charset="0"/>
                <a:ea typeface="MS PGothic" charset="0"/>
                <a:cs typeface="MS PGothic" charset="0"/>
              </a:rPr>
              <a:t>After hours:</a:t>
            </a:r>
          </a:p>
          <a:p>
            <a:pPr eaLnBrk="1" hangingPunct="1">
              <a:spcBef>
                <a:spcPct val="0"/>
              </a:spcBef>
              <a:buSzPct val="75000"/>
              <a:buFont typeface="Monotype Sorts" charset="0"/>
              <a:buNone/>
              <a:tabLst>
                <a:tab pos="2865438" algn="l"/>
              </a:tabLst>
            </a:pPr>
            <a:endParaRPr lang="en-US" sz="1500" dirty="0">
              <a:latin typeface="Arial" charset="0"/>
              <a:ea typeface="MS PGothic" charset="0"/>
              <a:cs typeface="MS PGothic" charset="0"/>
            </a:endParaRPr>
          </a:p>
          <a:p>
            <a:pPr eaLnBrk="1" hangingPunct="1">
              <a:spcBef>
                <a:spcPct val="0"/>
              </a:spcBef>
              <a:buSzPct val="75000"/>
              <a:buFont typeface="Monotype Sorts" charset="0"/>
              <a:buNone/>
              <a:tabLst>
                <a:tab pos="3484563" algn="l"/>
              </a:tabLst>
            </a:pPr>
            <a:r>
              <a:rPr lang="en-US" sz="2200" dirty="0">
                <a:solidFill>
                  <a:srgbClr val="993300"/>
                </a:solidFill>
                <a:latin typeface="Arial" charset="0"/>
                <a:ea typeface="MS PGothic" charset="0"/>
                <a:cs typeface="MS PGothic" charset="0"/>
              </a:rPr>
              <a:t>	</a:t>
            </a:r>
            <a:r>
              <a:rPr lang="en-US" sz="2400" dirty="0">
                <a:latin typeface="Arial" charset="0"/>
                <a:ea typeface="MS PGothic" charset="0"/>
                <a:cs typeface="MS PGothic" charset="0"/>
              </a:rPr>
              <a:t>Brian Taylor	Kim Williams</a:t>
            </a:r>
          </a:p>
          <a:p>
            <a:pPr eaLnBrk="1" hangingPunct="1">
              <a:spcBef>
                <a:spcPct val="0"/>
              </a:spcBef>
              <a:buSzPct val="75000"/>
              <a:buFont typeface="Monotype Sorts" charset="0"/>
              <a:buNone/>
              <a:tabLst>
                <a:tab pos="3484563" algn="l"/>
              </a:tabLst>
            </a:pPr>
            <a:r>
              <a:rPr lang="en-US" sz="2400" dirty="0">
                <a:latin typeface="Arial" charset="0"/>
                <a:ea typeface="MS PGothic" charset="0"/>
                <a:cs typeface="MS PGothic" charset="0"/>
              </a:rPr>
              <a:t>	919-218-1511	984-960-7610</a:t>
            </a:r>
          </a:p>
          <a:p>
            <a:pPr eaLnBrk="1" hangingPunct="1">
              <a:spcBef>
                <a:spcPct val="0"/>
              </a:spcBef>
              <a:buSzPct val="75000"/>
              <a:buFont typeface="Monotype Sorts" charset="0"/>
              <a:buNone/>
              <a:tabLst>
                <a:tab pos="3484563" algn="l"/>
              </a:tabLst>
            </a:pPr>
            <a:endParaRPr lang="en-US" sz="1500" dirty="0">
              <a:latin typeface="Arial" charset="0"/>
              <a:ea typeface="MS PGothic" charset="0"/>
              <a:cs typeface="MS PGothic" charset="0"/>
            </a:endParaRPr>
          </a:p>
          <a:p>
            <a:pPr eaLnBrk="1" hangingPunct="1">
              <a:spcBef>
                <a:spcPct val="0"/>
              </a:spcBef>
              <a:buSzPct val="75000"/>
              <a:buFont typeface="Monotype Sorts" charset="0"/>
              <a:buNone/>
              <a:tabLst>
                <a:tab pos="3484563" algn="l"/>
              </a:tabLst>
            </a:pPr>
            <a:r>
              <a:rPr lang="en-US" sz="2400" dirty="0">
                <a:solidFill>
                  <a:srgbClr val="993300"/>
                </a:solidFill>
                <a:latin typeface="Arial" charset="0"/>
                <a:ea typeface="MS PGothic" charset="0"/>
                <a:cs typeface="MS PGothic" charset="0"/>
              </a:rPr>
              <a:t>	</a:t>
            </a:r>
            <a:r>
              <a:rPr lang="en-US" sz="2400" dirty="0">
                <a:latin typeface="Arial" charset="0"/>
                <a:ea typeface="MS PGothic" charset="0"/>
                <a:cs typeface="MS PGothic" charset="0"/>
              </a:rPr>
              <a:t>Derrick Clouston	Mike Williams</a:t>
            </a:r>
          </a:p>
          <a:p>
            <a:pPr eaLnBrk="1" hangingPunct="1">
              <a:spcBef>
                <a:spcPct val="0"/>
              </a:spcBef>
              <a:buSzPct val="75000"/>
              <a:buFont typeface="Monotype Sorts" charset="0"/>
              <a:buNone/>
              <a:tabLst>
                <a:tab pos="3484563" algn="l"/>
              </a:tabLst>
            </a:pPr>
            <a:r>
              <a:rPr lang="en-US" sz="2400" dirty="0">
                <a:latin typeface="Arial" charset="0"/>
                <a:ea typeface="MS PGothic" charset="0"/>
                <a:cs typeface="MS PGothic" charset="0"/>
              </a:rPr>
              <a:t>	919-609-1361	919-368-0643</a:t>
            </a:r>
          </a:p>
          <a:p>
            <a:pPr eaLnBrk="1" hangingPunct="1">
              <a:spcBef>
                <a:spcPct val="0"/>
              </a:spcBef>
              <a:buSzPct val="75000"/>
              <a:buFont typeface="Monotype Sorts" charset="0"/>
              <a:buNone/>
              <a:tabLst>
                <a:tab pos="2865438" algn="l"/>
              </a:tabLst>
            </a:pPr>
            <a:endParaRPr lang="en-US" sz="2200" dirty="0">
              <a:latin typeface="Arial" charset="0"/>
              <a:ea typeface="MS PGothic" charset="0"/>
              <a:cs typeface="MS PGothic" charset="0"/>
            </a:endParaRPr>
          </a:p>
          <a:p>
            <a:pPr eaLnBrk="1" hangingPunct="1">
              <a:spcBef>
                <a:spcPct val="0"/>
              </a:spcBef>
              <a:buSzPct val="100000"/>
              <a:buFont typeface="Wingdings" panose="05000000000000000000" pitchFamily="2" charset="2"/>
              <a:buChar char="§"/>
              <a:tabLst>
                <a:tab pos="2865438" algn="l"/>
              </a:tabLst>
            </a:pPr>
            <a:r>
              <a:rPr lang="en-US" sz="2200" dirty="0">
                <a:latin typeface="Arial" charset="0"/>
                <a:ea typeface="MS PGothic" charset="0"/>
                <a:cs typeface="MS PGothic" charset="0"/>
              </a:rPr>
              <a:t>Start a log</a:t>
            </a:r>
          </a:p>
          <a:p>
            <a:pPr marL="0" indent="0">
              <a:buNone/>
            </a:pPr>
            <a:endParaRPr lang="en-US" dirty="0"/>
          </a:p>
        </p:txBody>
      </p:sp>
    </p:spTree>
    <p:extLst>
      <p:ext uri="{BB962C8B-B14F-4D97-AF65-F5344CB8AC3E}">
        <p14:creationId xmlns:p14="http://schemas.microsoft.com/office/powerpoint/2010/main" val="3844308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ea typeface="MS PGothic" charset="0"/>
                <a:cs typeface="MS PGothic" charset="0"/>
              </a:rPr>
              <a:t>We will not come if we have not been requested to come.</a:t>
            </a:r>
          </a:p>
          <a:p>
            <a:pPr marL="0" indent="0">
              <a:spcBef>
                <a:spcPts val="0"/>
              </a:spcBef>
              <a:buNone/>
            </a:pPr>
            <a:endParaRPr lang="en-US" sz="1500" dirty="0">
              <a:ea typeface="MS PGothic" charset="0"/>
              <a:cs typeface="MS PGothic" charset="0"/>
            </a:endParaRPr>
          </a:p>
          <a:p>
            <a:pPr marL="0" indent="0">
              <a:spcBef>
                <a:spcPts val="0"/>
              </a:spcBef>
              <a:buSzPct val="100000"/>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We will not disseminate information unless cleared by the chief and family.</a:t>
            </a: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We will not give out inaccurate information.</a:t>
            </a:r>
          </a:p>
          <a:p>
            <a:pPr marL="0" indent="0">
              <a:buNone/>
            </a:pPr>
            <a:endParaRPr lang="en-US" dirty="0"/>
          </a:p>
        </p:txBody>
      </p:sp>
      <p:sp>
        <p:nvSpPr>
          <p:cNvPr id="5" name="Title 4"/>
          <p:cNvSpPr>
            <a:spLocks noGrp="1"/>
          </p:cNvSpPr>
          <p:nvPr>
            <p:ph type="title"/>
          </p:nvPr>
        </p:nvSpPr>
        <p:spPr>
          <a:xfrm>
            <a:off x="1143000" y="228600"/>
            <a:ext cx="8001000" cy="800219"/>
          </a:xfrm>
        </p:spPr>
        <p:txBody>
          <a:bodyPr/>
          <a:lstStyle/>
          <a:p>
            <a:r>
              <a:rPr lang="en-US" b="1" dirty="0">
                <a:latin typeface="FrnkGothITC Hv BT" charset="0"/>
                <a:ea typeface="MS PGothic" charset="0"/>
              </a:rPr>
              <a:t>What We Will Not Do:</a:t>
            </a:r>
            <a:endParaRPr lang="en-US" b="1" dirty="0"/>
          </a:p>
        </p:txBody>
      </p:sp>
    </p:spTree>
    <p:extLst>
      <p:ext uri="{BB962C8B-B14F-4D97-AF65-F5344CB8AC3E}">
        <p14:creationId xmlns:p14="http://schemas.microsoft.com/office/powerpoint/2010/main" val="263354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Assistance Team</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ea typeface="MS PGothic" charset="0"/>
                <a:cs typeface="MS PGothic" charset="0"/>
              </a:rPr>
              <a:t>A response team of two N.C. OSFM personnel will arrive within 24 hours, if needed.</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They will need access to a telephone, fax machine, table, etc.</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They will stay as long as you need them.</a:t>
            </a:r>
          </a:p>
          <a:p>
            <a:pPr marL="0" indent="0">
              <a:buNone/>
            </a:pPr>
            <a:endParaRPr lang="en-US" dirty="0"/>
          </a:p>
        </p:txBody>
      </p:sp>
    </p:spTree>
    <p:extLst>
      <p:ext uri="{BB962C8B-B14F-4D97-AF65-F5344CB8AC3E}">
        <p14:creationId xmlns:p14="http://schemas.microsoft.com/office/powerpoint/2010/main" val="2723943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Considerations</a:t>
            </a:r>
            <a:endParaRPr lang="en-US" b="1" dirty="0"/>
          </a:p>
        </p:txBody>
      </p:sp>
      <p:sp>
        <p:nvSpPr>
          <p:cNvPr id="3" name="Content Placeholder 2"/>
          <p:cNvSpPr>
            <a:spLocks noGrp="1"/>
          </p:cNvSpPr>
          <p:nvPr>
            <p:ph idx="1"/>
          </p:nvPr>
        </p:nvSpPr>
        <p:spPr/>
        <p:txBody>
          <a:bodyPr/>
          <a:lstStyle/>
          <a:p>
            <a:pPr eaLnBrk="1" hangingPunct="1">
              <a:lnSpc>
                <a:spcPct val="90000"/>
              </a:lnSpc>
              <a:buSzPct val="100000"/>
              <a:buFont typeface="Wingdings" panose="05000000000000000000" pitchFamily="2" charset="2"/>
              <a:buChar char="§"/>
              <a:tabLst>
                <a:tab pos="914400" algn="l"/>
              </a:tabLst>
            </a:pPr>
            <a:r>
              <a:rPr lang="en-US" sz="2400" dirty="0">
                <a:ea typeface="MS PGothic" charset="0"/>
                <a:cs typeface="MS PGothic" charset="0"/>
              </a:rPr>
              <a:t>Communicate to the family the need for an autopsy to be performed and blood samples to be taken</a:t>
            </a:r>
            <a:r>
              <a:rPr lang="en-US" dirty="0">
                <a:ea typeface="MS PGothic" charset="0"/>
                <a:cs typeface="MS PGothic" charset="0"/>
              </a:rPr>
              <a:t>.  </a:t>
            </a:r>
          </a:p>
          <a:p>
            <a:pPr marL="350838" indent="-350838" eaLnBrk="1" hangingPunct="1">
              <a:lnSpc>
                <a:spcPct val="90000"/>
              </a:lnSpc>
              <a:buFont typeface="Wingdings" charset="0"/>
              <a:buNone/>
              <a:tabLst>
                <a:tab pos="914400" algn="l"/>
              </a:tabLst>
            </a:pPr>
            <a:r>
              <a:rPr lang="en-US" sz="1500" dirty="0">
                <a:ea typeface="MS PGothic" charset="0"/>
                <a:cs typeface="MS PGothic" charset="0"/>
              </a:rPr>
              <a:t>	</a:t>
            </a:r>
            <a:r>
              <a:rPr lang="en-US" sz="1800" dirty="0">
                <a:ea typeface="MS PGothic" charset="0"/>
                <a:cs typeface="MS PGothic" charset="0"/>
              </a:rPr>
              <a:t>	</a:t>
            </a:r>
          </a:p>
          <a:p>
            <a:pPr marL="350838" indent="-350838" eaLnBrk="1" hangingPunct="1">
              <a:lnSpc>
                <a:spcPct val="90000"/>
              </a:lnSpc>
              <a:buFont typeface="Wingdings" charset="0"/>
              <a:buNone/>
              <a:tabLst>
                <a:tab pos="347663" algn="l"/>
              </a:tabLst>
            </a:pPr>
            <a:r>
              <a:rPr lang="en-US" dirty="0">
                <a:ea typeface="MS PGothic" charset="0"/>
                <a:cs typeface="MS PGothic" charset="0"/>
              </a:rPr>
              <a:t>		</a:t>
            </a:r>
            <a:r>
              <a:rPr lang="en-US" sz="2400" b="1" i="1" dirty="0">
                <a:ea typeface="MS PGothic" charset="0"/>
                <a:cs typeface="MS PGothic" charset="0"/>
              </a:rPr>
              <a:t>Why?</a:t>
            </a:r>
            <a:r>
              <a:rPr lang="en-US" sz="2400" dirty="0">
                <a:ea typeface="MS PGothic" charset="0"/>
                <a:cs typeface="MS PGothic" charset="0"/>
              </a:rPr>
              <a:t> A cause of death must be determined in order to avoid a delay in receiving federal benefits.</a:t>
            </a:r>
          </a:p>
          <a:p>
            <a:pPr marL="0" indent="0">
              <a:buNone/>
            </a:pPr>
            <a:endParaRPr lang="en-US" dirty="0"/>
          </a:p>
        </p:txBody>
      </p:sp>
    </p:spTree>
    <p:extLst>
      <p:ext uri="{BB962C8B-B14F-4D97-AF65-F5344CB8AC3E}">
        <p14:creationId xmlns:p14="http://schemas.microsoft.com/office/powerpoint/2010/main" val="64397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8001000" cy="1200329"/>
          </a:xfrm>
        </p:spPr>
        <p:txBody>
          <a:bodyPr/>
          <a:lstStyle/>
          <a:p>
            <a:r>
              <a:rPr lang="en-US" sz="3600" b="1" dirty="0"/>
              <a:t>Requirements and Responsibilities</a:t>
            </a:r>
            <a:br>
              <a:rPr lang="en-US" sz="3600" b="1" dirty="0"/>
            </a:br>
            <a:r>
              <a:rPr lang="en-US" sz="3600" b="1" dirty="0"/>
              <a:t>Why are we Here?</a:t>
            </a:r>
          </a:p>
        </p:txBody>
      </p:sp>
      <p:sp>
        <p:nvSpPr>
          <p:cNvPr id="3" name="Content Placeholder 2"/>
          <p:cNvSpPr>
            <a:spLocks noGrp="1"/>
          </p:cNvSpPr>
          <p:nvPr>
            <p:ph idx="1"/>
          </p:nvPr>
        </p:nvSpPr>
        <p:spPr>
          <a:xfrm>
            <a:off x="2743200" y="1524000"/>
            <a:ext cx="6172200" cy="4800600"/>
          </a:xfrm>
        </p:spPr>
        <p:txBody>
          <a:bodyPr/>
          <a:lstStyle/>
          <a:p>
            <a:pPr>
              <a:buSzPct val="100000"/>
              <a:buFont typeface="Wingdings" panose="05000000000000000000" pitchFamily="2" charset="2"/>
              <a:buChar char="§"/>
            </a:pPr>
            <a:r>
              <a:rPr lang="en-US" dirty="0"/>
              <a:t>Chief 101 started as a result of the 2009 Gateway Conference held in Raleigh NC.</a:t>
            </a:r>
          </a:p>
          <a:p>
            <a:pPr>
              <a:buSzPct val="100000"/>
              <a:buFont typeface="Wingdings" panose="05000000000000000000" pitchFamily="2" charset="2"/>
              <a:buChar char="§"/>
            </a:pPr>
            <a:r>
              <a:rPr lang="en-US" dirty="0"/>
              <a:t>Requirements for the Chief 101 course were placed within the North Carolina Administrative Code as written for Fire Department 9S inspections.</a:t>
            </a:r>
          </a:p>
          <a:p>
            <a:pPr marL="0" indent="0">
              <a:buNone/>
            </a:pPr>
            <a:endParaRPr lang="en-US" dirty="0"/>
          </a:p>
        </p:txBody>
      </p:sp>
    </p:spTree>
    <p:extLst>
      <p:ext uri="{BB962C8B-B14F-4D97-AF65-F5344CB8AC3E}">
        <p14:creationId xmlns:p14="http://schemas.microsoft.com/office/powerpoint/2010/main" val="28009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Additional Considerations</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ea typeface="MS PGothic" charset="0"/>
                <a:cs typeface="MS PGothic" charset="0"/>
              </a:rPr>
              <a:t>Secure all PPE and anything that could be a contributing factor to the death.</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Appoint someone to handle the press/media.</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Have a press release prepared.</a:t>
            </a:r>
          </a:p>
          <a:p>
            <a:pPr marL="0" indent="0">
              <a:buNone/>
            </a:pPr>
            <a:endParaRPr lang="en-US" dirty="0">
              <a:latin typeface="Arial" charset="0"/>
              <a:ea typeface="MS PGothic" charset="0"/>
              <a:cs typeface="MS PGothic" charset="0"/>
            </a:endParaRPr>
          </a:p>
          <a:p>
            <a:pPr marL="0" indent="0">
              <a:buNone/>
            </a:pPr>
            <a:endParaRPr lang="en-US" dirty="0"/>
          </a:p>
        </p:txBody>
      </p:sp>
    </p:spTree>
    <p:extLst>
      <p:ext uri="{BB962C8B-B14F-4D97-AF65-F5344CB8AC3E}">
        <p14:creationId xmlns:p14="http://schemas.microsoft.com/office/powerpoint/2010/main" val="1633122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We will contact:</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ea typeface="MS PGothic" charset="0"/>
                <a:cs typeface="MS PGothic" charset="0"/>
              </a:rPr>
              <a:t>North Carolina Industrial Commission (Worker’s Comp)</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North Carolina Pension Fund</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North Carolina Department of Labor</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North Carolina Firefighters’ Association</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North Carolina Fallen Firefighters Foundation</a:t>
            </a:r>
          </a:p>
          <a:p>
            <a:pPr marL="0" indent="0">
              <a:spcBef>
                <a:spcPts val="0"/>
              </a:spcBef>
              <a:buNone/>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North Carolina Association of Rescue &amp; EMS</a:t>
            </a:r>
          </a:p>
          <a:p>
            <a:pPr marL="0" indent="0">
              <a:buNone/>
            </a:pPr>
            <a:endParaRPr lang="en-US" dirty="0"/>
          </a:p>
        </p:txBody>
      </p:sp>
    </p:spTree>
    <p:extLst>
      <p:ext uri="{BB962C8B-B14F-4D97-AF65-F5344CB8AC3E}">
        <p14:creationId xmlns:p14="http://schemas.microsoft.com/office/powerpoint/2010/main" val="3212917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We will contact:</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ea typeface="MS PGothic" charset="0"/>
                <a:cs typeface="MS PGothic" charset="0"/>
              </a:rPr>
              <a:t>Public Safety Officer’s Benefits</a:t>
            </a: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Volunteer Safety Workers Compensation Fund</a:t>
            </a: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VFIS</a:t>
            </a: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United States Fire Administration</a:t>
            </a: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National Fire Academy</a:t>
            </a:r>
          </a:p>
          <a:p>
            <a:pPr>
              <a:spcBef>
                <a:spcPts val="0"/>
              </a:spcBef>
              <a:buSzPct val="100000"/>
              <a:buFont typeface="Wingdings" panose="05000000000000000000" pitchFamily="2" charset="2"/>
              <a:buChar char="§"/>
            </a:pPr>
            <a:endParaRPr lang="en-US" sz="1500" dirty="0">
              <a:ea typeface="MS PGothic" charset="0"/>
              <a:cs typeface="MS PGothic" charset="0"/>
            </a:endParaRPr>
          </a:p>
          <a:p>
            <a:pPr>
              <a:spcBef>
                <a:spcPts val="0"/>
              </a:spcBef>
              <a:buSzPct val="100000"/>
              <a:buFont typeface="Wingdings" panose="05000000000000000000" pitchFamily="2" charset="2"/>
              <a:buChar char="§"/>
            </a:pPr>
            <a:r>
              <a:rPr lang="en-US" sz="2400" dirty="0">
                <a:ea typeface="MS PGothic" charset="0"/>
                <a:cs typeface="MS PGothic" charset="0"/>
              </a:rPr>
              <a:t>NFPA and NIOSH</a:t>
            </a:r>
          </a:p>
          <a:p>
            <a:pPr marL="0" indent="0">
              <a:buNone/>
            </a:pPr>
            <a:endParaRPr lang="en-US" dirty="0"/>
          </a:p>
        </p:txBody>
      </p:sp>
    </p:spTree>
    <p:extLst>
      <p:ext uri="{BB962C8B-B14F-4D97-AF65-F5344CB8AC3E}">
        <p14:creationId xmlns:p14="http://schemas.microsoft.com/office/powerpoint/2010/main" val="4225542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NCFFF Services</a:t>
            </a:r>
            <a:endParaRPr lang="en-US" b="1" dirty="0"/>
          </a:p>
        </p:txBody>
      </p:sp>
      <p:sp>
        <p:nvSpPr>
          <p:cNvPr id="3" name="Content Placeholder 2"/>
          <p:cNvSpPr>
            <a:spLocks noGrp="1"/>
          </p:cNvSpPr>
          <p:nvPr>
            <p:ph idx="1"/>
          </p:nvPr>
        </p:nvSpPr>
        <p:spPr>
          <a:xfrm>
            <a:off x="2743200" y="1295400"/>
            <a:ext cx="6248400" cy="4800600"/>
          </a:xfrm>
        </p:spPr>
        <p:txBody>
          <a:bodyPr/>
          <a:lstStyle/>
          <a:p>
            <a:pPr marL="342900" lvl="1" indent="-342900">
              <a:spcBef>
                <a:spcPts val="0"/>
              </a:spcBef>
              <a:buClr>
                <a:srgbClr val="993300"/>
              </a:buClr>
              <a:buFont typeface="Wingdings" panose="05000000000000000000" pitchFamily="2" charset="2"/>
              <a:buChar char="§"/>
            </a:pPr>
            <a:r>
              <a:rPr lang="en-US" sz="2400" dirty="0">
                <a:ea typeface="MS PGothic" charset="0"/>
              </a:rPr>
              <a:t>Chaplaincy services in conjunction with:</a:t>
            </a:r>
          </a:p>
          <a:p>
            <a:pPr marL="742950" lvl="2" indent="-342900">
              <a:spcBef>
                <a:spcPts val="0"/>
              </a:spcBef>
              <a:buClrTx/>
              <a:buSzPct val="100000"/>
              <a:buFont typeface="Arial" panose="020B0604020202020204" pitchFamily="34" charset="0"/>
              <a:buChar char="–"/>
            </a:pPr>
            <a:r>
              <a:rPr lang="en-US" dirty="0">
                <a:ea typeface="MS PGothic" charset="0"/>
              </a:rPr>
              <a:t>N.C. State Firefighters’</a:t>
            </a:r>
            <a:r>
              <a:rPr lang="en-US" altLang="ja-JP" dirty="0">
                <a:ea typeface="MS PGothic" charset="0"/>
              </a:rPr>
              <a:t> Association.</a:t>
            </a:r>
          </a:p>
          <a:p>
            <a:pPr marL="742950" lvl="2" indent="-342900">
              <a:spcBef>
                <a:spcPts val="0"/>
              </a:spcBef>
              <a:buClr>
                <a:schemeClr val="bg2"/>
              </a:buClr>
              <a:buSzPct val="100000"/>
              <a:buFont typeface="Arial" panose="020B0604020202020204" pitchFamily="34" charset="0"/>
              <a:buChar char="–"/>
            </a:pPr>
            <a:r>
              <a:rPr lang="en-US" dirty="0">
                <a:ea typeface="MS PGothic" charset="0"/>
              </a:rPr>
              <a:t>N.C. Association of Fire Chiefs.</a:t>
            </a:r>
          </a:p>
          <a:p>
            <a:pPr marL="742950" lvl="2" indent="-342900">
              <a:spcBef>
                <a:spcPts val="0"/>
              </a:spcBef>
              <a:buClr>
                <a:schemeClr val="bg2"/>
              </a:buClr>
              <a:buSzPct val="100000"/>
              <a:buFont typeface="Arial" panose="020B0604020202020204" pitchFamily="34" charset="0"/>
              <a:buChar char="–"/>
            </a:pPr>
            <a:r>
              <a:rPr lang="en-US" dirty="0">
                <a:ea typeface="MS PGothic" charset="0"/>
              </a:rPr>
              <a:t>N.C. Office of State Fire Marshal.</a:t>
            </a:r>
          </a:p>
          <a:p>
            <a:pPr marL="339725" lvl="2" indent="0" eaLnBrk="1" hangingPunct="1">
              <a:spcBef>
                <a:spcPts val="0"/>
              </a:spcBef>
              <a:buClrTx/>
              <a:buSzPct val="100000"/>
              <a:buNone/>
            </a:pPr>
            <a:endParaRPr lang="en-US" sz="1500" dirty="0">
              <a:ea typeface="MS PGothic" charset="0"/>
            </a:endParaRPr>
          </a:p>
          <a:p>
            <a:pPr marL="342900" lvl="1" indent="-342900">
              <a:spcBef>
                <a:spcPts val="0"/>
              </a:spcBef>
              <a:buClr>
                <a:srgbClr val="993300"/>
              </a:buClr>
              <a:buFont typeface="Wingdings" panose="05000000000000000000" pitchFamily="2" charset="2"/>
              <a:buChar char="§"/>
            </a:pPr>
            <a:r>
              <a:rPr lang="en-US" sz="2400" dirty="0">
                <a:ea typeface="MS PGothic" charset="0"/>
              </a:rPr>
              <a:t>Family transport van</a:t>
            </a:r>
          </a:p>
          <a:p>
            <a:pPr marL="342900" lvl="1" indent="-342900">
              <a:spcBef>
                <a:spcPts val="0"/>
              </a:spcBef>
              <a:buClr>
                <a:srgbClr val="993300"/>
              </a:buClr>
              <a:buSzPct val="50000"/>
              <a:buFont typeface="Monotype Sorts" pitchFamily="2" charset="2"/>
              <a:buChar char="n"/>
            </a:pPr>
            <a:endParaRPr lang="en-US" sz="1500" dirty="0">
              <a:ea typeface="MS PGothic" charset="0"/>
            </a:endParaRPr>
          </a:p>
          <a:p>
            <a:pPr marL="342900" lvl="1" indent="-342900">
              <a:spcBef>
                <a:spcPts val="0"/>
              </a:spcBef>
              <a:buClr>
                <a:srgbClr val="993300"/>
              </a:buClr>
              <a:buFont typeface="Wingdings" panose="05000000000000000000" pitchFamily="2" charset="2"/>
              <a:buChar char="§"/>
            </a:pPr>
            <a:r>
              <a:rPr lang="en-US" sz="2400" dirty="0">
                <a:ea typeface="MS PGothic" charset="0"/>
              </a:rPr>
              <a:t>Assists with funeral arrangements / protocol.</a:t>
            </a:r>
          </a:p>
          <a:p>
            <a:pPr marL="0" lvl="1" indent="0">
              <a:spcBef>
                <a:spcPts val="0"/>
              </a:spcBef>
              <a:buClr>
                <a:srgbClr val="993300"/>
              </a:buClr>
              <a:buSzPct val="50000"/>
              <a:buNone/>
            </a:pPr>
            <a:endParaRPr lang="en-US" sz="1500" dirty="0">
              <a:ea typeface="MS PGothic" charset="0"/>
            </a:endParaRPr>
          </a:p>
          <a:p>
            <a:pPr marL="342900" lvl="1" indent="-342900">
              <a:spcBef>
                <a:spcPts val="0"/>
              </a:spcBef>
              <a:buClr>
                <a:srgbClr val="993300"/>
              </a:buClr>
              <a:buFont typeface="Wingdings" panose="05000000000000000000" pitchFamily="2" charset="2"/>
              <a:buChar char="§"/>
            </a:pPr>
            <a:r>
              <a:rPr lang="en-US" sz="2400" dirty="0">
                <a:ea typeface="MS PGothic" charset="0"/>
              </a:rPr>
              <a:t>Serves as a resource for your department.</a:t>
            </a:r>
          </a:p>
          <a:p>
            <a:pPr marL="0" lvl="1" indent="0">
              <a:buClr>
                <a:srgbClr val="993300"/>
              </a:buClr>
              <a:buSzPct val="50000"/>
              <a:buNone/>
            </a:pPr>
            <a:endParaRPr lang="en-US" sz="2400" dirty="0">
              <a:latin typeface="Arial" charset="0"/>
              <a:ea typeface="MS PGothic" charset="0"/>
            </a:endParaRPr>
          </a:p>
          <a:p>
            <a:pPr marL="342900" lvl="1" indent="-342900">
              <a:buClr>
                <a:srgbClr val="993300"/>
              </a:buClr>
              <a:buSzPct val="50000"/>
              <a:buFont typeface="Monotype Sorts" pitchFamily="2" charset="2"/>
              <a:buChar char="n"/>
            </a:pPr>
            <a:endParaRPr lang="en-US" sz="2600" dirty="0">
              <a:latin typeface="Arial" charset="0"/>
              <a:ea typeface="MS PGothic" charset="0"/>
            </a:endParaRPr>
          </a:p>
          <a:p>
            <a:pPr marL="339725" lvl="2" indent="0" eaLnBrk="1" hangingPunct="1">
              <a:spcBef>
                <a:spcPts val="600"/>
              </a:spcBef>
              <a:buClrTx/>
              <a:buSzPct val="100000"/>
              <a:buNone/>
            </a:pPr>
            <a:endParaRPr lang="en-US" sz="2600" dirty="0">
              <a:latin typeface="Arial" charset="0"/>
              <a:ea typeface="MS PGothic" charset="0"/>
            </a:endParaRPr>
          </a:p>
          <a:p>
            <a:pPr marL="0" lvl="1" indent="0">
              <a:buClr>
                <a:srgbClr val="993300"/>
              </a:buClr>
              <a:buSzPct val="50000"/>
              <a:buNone/>
            </a:pPr>
            <a:endParaRPr lang="en-US" sz="2800" dirty="0">
              <a:latin typeface="Arial" charset="0"/>
              <a:ea typeface="MS PGothic" charset="0"/>
            </a:endParaRPr>
          </a:p>
          <a:p>
            <a:pPr marL="0" indent="0">
              <a:buNone/>
            </a:pPr>
            <a:endParaRPr lang="en-US" dirty="0"/>
          </a:p>
        </p:txBody>
      </p:sp>
    </p:spTree>
    <p:extLst>
      <p:ext uri="{BB962C8B-B14F-4D97-AF65-F5344CB8AC3E}">
        <p14:creationId xmlns:p14="http://schemas.microsoft.com/office/powerpoint/2010/main" val="2409829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Family Transport Van</a:t>
            </a:r>
            <a:endParaRPr lang="en-US" b="1" dirty="0"/>
          </a:p>
        </p:txBody>
      </p:sp>
      <p:pic>
        <p:nvPicPr>
          <p:cNvPr id="4" name="Content Placeholder 3" descr="black_v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24225" y="1517650"/>
            <a:ext cx="4448175" cy="2438400"/>
          </a:xfrm>
          <a:prstGeom prst="rect">
            <a:avLst/>
          </a:prstGeom>
        </p:spPr>
      </p:pic>
      <p:sp>
        <p:nvSpPr>
          <p:cNvPr id="5" name="Text Box 4"/>
          <p:cNvSpPr txBox="1">
            <a:spLocks noChangeArrowheads="1"/>
          </p:cNvSpPr>
          <p:nvPr/>
        </p:nvSpPr>
        <p:spPr bwMode="auto">
          <a:xfrm>
            <a:off x="2865582" y="4495800"/>
            <a:ext cx="6096000" cy="1569660"/>
          </a:xfrm>
          <a:prstGeom prst="rect">
            <a:avLst/>
          </a:prstGeom>
          <a:noFill/>
          <a:ln w="9525">
            <a:noFill/>
            <a:miter lim="800000"/>
            <a:headEnd/>
            <a:tailEnd/>
          </a:ln>
          <a:effec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dirty="0">
                <a:solidFill>
                  <a:srgbClr val="020200"/>
                </a:solidFill>
              </a:rPr>
              <a:t>The NCFFF, in cooperation with Hendrick Motors, will provide a passenger family transport van to support families of fallen firefighters. </a:t>
            </a:r>
          </a:p>
        </p:txBody>
      </p:sp>
    </p:spTree>
    <p:extLst>
      <p:ext uri="{BB962C8B-B14F-4D97-AF65-F5344CB8AC3E}">
        <p14:creationId xmlns:p14="http://schemas.microsoft.com/office/powerpoint/2010/main" val="1248359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NCFFF Contact Info</a:t>
            </a:r>
            <a:endParaRPr lang="en-US" b="1" dirty="0"/>
          </a:p>
        </p:txBody>
      </p:sp>
      <p:sp>
        <p:nvSpPr>
          <p:cNvPr id="3" name="Content Placeholder 2"/>
          <p:cNvSpPr>
            <a:spLocks noGrp="1"/>
          </p:cNvSpPr>
          <p:nvPr>
            <p:ph idx="1"/>
          </p:nvPr>
        </p:nvSpPr>
        <p:spPr/>
        <p:txBody>
          <a:bodyPr/>
          <a:lstStyle/>
          <a:p>
            <a:pPr marL="347663" lvl="1" indent="-347663" eaLnBrk="1" hangingPunct="1">
              <a:spcBef>
                <a:spcPts val="0"/>
              </a:spcBef>
              <a:buClr>
                <a:srgbClr val="993300"/>
              </a:buClr>
              <a:buFont typeface="Wingdings" panose="05000000000000000000" pitchFamily="2" charset="2"/>
              <a:buChar char="§"/>
              <a:defRPr/>
            </a:pPr>
            <a:r>
              <a:rPr lang="en-US" altLang="en-US" sz="2400" dirty="0">
                <a:solidFill>
                  <a:srgbClr val="010000"/>
                </a:solidFill>
                <a:ea typeface="ＭＳ Ｐゴシック" charset="0"/>
              </a:rPr>
              <a:t>N.C. Fallen Firefighter Foundation</a:t>
            </a:r>
          </a:p>
          <a:p>
            <a:pPr marL="339725" lvl="1" indent="0" eaLnBrk="1" hangingPunct="1">
              <a:spcBef>
                <a:spcPts val="0"/>
              </a:spcBef>
              <a:buClr>
                <a:srgbClr val="010000"/>
              </a:buClr>
              <a:buNone/>
              <a:defRPr/>
            </a:pPr>
            <a:r>
              <a:rPr lang="en-US" altLang="en-US" sz="2400" dirty="0">
                <a:solidFill>
                  <a:srgbClr val="010000"/>
                </a:solidFill>
                <a:ea typeface="ＭＳ Ｐゴシック" charset="0"/>
              </a:rPr>
              <a:t>2501 Blue Ridge Road </a:t>
            </a:r>
          </a:p>
          <a:p>
            <a:pPr marL="339725" lvl="1" indent="0" eaLnBrk="1" hangingPunct="1">
              <a:spcBef>
                <a:spcPts val="0"/>
              </a:spcBef>
              <a:buClr>
                <a:srgbClr val="010000"/>
              </a:buClr>
              <a:buNone/>
              <a:defRPr/>
            </a:pPr>
            <a:r>
              <a:rPr lang="en-US" altLang="en-US" sz="2400" dirty="0">
                <a:solidFill>
                  <a:srgbClr val="010000"/>
                </a:solidFill>
                <a:ea typeface="ＭＳ Ｐゴシック" charset="0"/>
              </a:rPr>
              <a:t>Suite 150</a:t>
            </a:r>
          </a:p>
          <a:p>
            <a:pPr marL="339725" lvl="1" indent="0" eaLnBrk="1" hangingPunct="1">
              <a:spcBef>
                <a:spcPts val="0"/>
              </a:spcBef>
              <a:buClr>
                <a:srgbClr val="010000"/>
              </a:buClr>
              <a:buNone/>
              <a:defRPr/>
            </a:pPr>
            <a:r>
              <a:rPr lang="en-US" altLang="en-US" sz="2400" dirty="0">
                <a:solidFill>
                  <a:srgbClr val="010000"/>
                </a:solidFill>
                <a:ea typeface="ＭＳ Ｐゴシック" charset="0"/>
              </a:rPr>
              <a:t>Raleigh, NC  27607</a:t>
            </a:r>
          </a:p>
          <a:p>
            <a:pPr marL="339725" lvl="1" indent="0" eaLnBrk="1" hangingPunct="1">
              <a:spcBef>
                <a:spcPts val="0"/>
              </a:spcBef>
              <a:buClr>
                <a:srgbClr val="010000"/>
              </a:buClr>
              <a:buNone/>
              <a:defRPr/>
            </a:pPr>
            <a:endParaRPr lang="en-US" altLang="en-US" sz="2400" dirty="0">
              <a:solidFill>
                <a:srgbClr val="010000"/>
              </a:solidFill>
              <a:ea typeface="ＭＳ Ｐゴシック" charset="0"/>
            </a:endParaRPr>
          </a:p>
          <a:p>
            <a:pPr marL="0" lvl="0" indent="0">
              <a:spcBef>
                <a:spcPts val="0"/>
              </a:spcBef>
              <a:buNone/>
              <a:tabLst>
                <a:tab pos="347663" algn="l"/>
              </a:tabLst>
            </a:pPr>
            <a:r>
              <a:rPr lang="en-US" altLang="en-US" sz="2400" dirty="0">
                <a:solidFill>
                  <a:srgbClr val="010000"/>
                </a:solidFill>
                <a:ea typeface="ＭＳ Ｐゴシック" charset="0"/>
              </a:rPr>
              <a:t>	919-697-5350</a:t>
            </a:r>
          </a:p>
          <a:p>
            <a:pPr marL="0" lvl="0" indent="0">
              <a:spcBef>
                <a:spcPts val="0"/>
              </a:spcBef>
              <a:buNone/>
            </a:pPr>
            <a:endParaRPr lang="en-US" altLang="en-US" sz="2400" dirty="0">
              <a:solidFill>
                <a:srgbClr val="010000"/>
              </a:solidFill>
              <a:ea typeface="ＭＳ Ｐゴシック" charset="0"/>
            </a:endParaRPr>
          </a:p>
          <a:p>
            <a:pPr marL="0" lvl="0" indent="0">
              <a:spcBef>
                <a:spcPts val="0"/>
              </a:spcBef>
              <a:buNone/>
              <a:tabLst>
                <a:tab pos="347663" algn="l"/>
              </a:tabLst>
            </a:pPr>
            <a:r>
              <a:rPr lang="en-US" altLang="en-US" sz="2400" dirty="0">
                <a:solidFill>
                  <a:srgbClr val="010000"/>
                </a:solidFill>
                <a:ea typeface="ＭＳ Ｐゴシック" charset="0"/>
              </a:rPr>
              <a:t>	www.ncfff.org</a:t>
            </a:r>
          </a:p>
          <a:p>
            <a:pPr marL="339725" lvl="1" indent="0" eaLnBrk="1" hangingPunct="1">
              <a:spcBef>
                <a:spcPts val="0"/>
              </a:spcBef>
              <a:buFontTx/>
              <a:buNone/>
              <a:defRPr/>
            </a:pPr>
            <a:endParaRPr lang="en-US" altLang="en-US" sz="2800" dirty="0">
              <a:ea typeface="ＭＳ Ｐゴシック" charset="0"/>
            </a:endParaRPr>
          </a:p>
          <a:p>
            <a:pPr marL="339725" lvl="1" indent="0" eaLnBrk="1" hangingPunct="1">
              <a:spcBef>
                <a:spcPts val="0"/>
              </a:spcBef>
              <a:buFontTx/>
              <a:buNone/>
              <a:defRPr/>
            </a:pPr>
            <a:endParaRPr lang="en-US" altLang="en-US" sz="2800" dirty="0">
              <a:ea typeface="ＭＳ Ｐゴシック" charset="0"/>
            </a:endParaRPr>
          </a:p>
          <a:p>
            <a:pPr marL="339725" lvl="1" indent="0" eaLnBrk="1" hangingPunct="1">
              <a:spcBef>
                <a:spcPts val="0"/>
              </a:spcBef>
              <a:buFontTx/>
              <a:buNone/>
              <a:defRPr/>
            </a:pPr>
            <a:endParaRPr lang="en-US" altLang="en-US" sz="2800" dirty="0">
              <a:ea typeface="ＭＳ Ｐゴシック" charset="0"/>
            </a:endParaRPr>
          </a:p>
          <a:p>
            <a:pPr marL="339725" lvl="1" indent="0" eaLnBrk="1" hangingPunct="1">
              <a:spcBef>
                <a:spcPts val="0"/>
              </a:spcBef>
              <a:buFontTx/>
              <a:buNone/>
              <a:defRPr/>
            </a:pPr>
            <a:endParaRPr lang="en-US" altLang="en-US" sz="2800" dirty="0">
              <a:ea typeface="ＭＳ Ｐゴシック" charset="0"/>
            </a:endParaRPr>
          </a:p>
          <a:p>
            <a:pPr marL="339725" lvl="1" indent="0" eaLnBrk="1" hangingPunct="1">
              <a:spcBef>
                <a:spcPts val="0"/>
              </a:spcBef>
              <a:buFontTx/>
              <a:buNone/>
              <a:defRPr/>
            </a:pPr>
            <a:endParaRPr lang="en-US" altLang="en-US" sz="2800" dirty="0">
              <a:ea typeface="ＭＳ Ｐゴシック" charset="0"/>
            </a:endParaRPr>
          </a:p>
          <a:p>
            <a:pPr marL="339725" lvl="1" indent="0" eaLnBrk="1" hangingPunct="1">
              <a:spcBef>
                <a:spcPts val="0"/>
              </a:spcBef>
              <a:buFontTx/>
              <a:buNone/>
              <a:defRPr/>
            </a:pPr>
            <a:endParaRPr lang="en-US" altLang="en-US" sz="2800" dirty="0">
              <a:ea typeface="ＭＳ Ｐゴシック" charset="0"/>
            </a:endParaRPr>
          </a:p>
        </p:txBody>
      </p:sp>
    </p:spTree>
    <p:extLst>
      <p:ext uri="{BB962C8B-B14F-4D97-AF65-F5344CB8AC3E}">
        <p14:creationId xmlns:p14="http://schemas.microsoft.com/office/powerpoint/2010/main" val="2707541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Dignity Memorial Information</a:t>
            </a:r>
            <a:endParaRPr lang="en-US" b="1" dirty="0"/>
          </a:p>
        </p:txBody>
      </p:sp>
      <p:sp>
        <p:nvSpPr>
          <p:cNvPr id="3" name="Content Placeholder 2"/>
          <p:cNvSpPr>
            <a:spLocks noGrp="1"/>
          </p:cNvSpPr>
          <p:nvPr>
            <p:ph idx="1"/>
          </p:nvPr>
        </p:nvSpPr>
        <p:spPr>
          <a:xfrm>
            <a:off x="2743200" y="1673352"/>
            <a:ext cx="6172200" cy="4800600"/>
          </a:xfrm>
        </p:spPr>
        <p:txBody>
          <a:bodyPr/>
          <a:lstStyle/>
          <a:p>
            <a:pPr>
              <a:spcBef>
                <a:spcPts val="0"/>
              </a:spcBef>
              <a:buSzPct val="100000"/>
              <a:buFont typeface="Wingdings" panose="05000000000000000000" pitchFamily="2" charset="2"/>
              <a:buChar char="§"/>
            </a:pPr>
            <a:r>
              <a:rPr lang="en-US" sz="2400" dirty="0">
                <a:latin typeface="Arial" charset="0"/>
                <a:ea typeface="MS PGothic" charset="0"/>
                <a:cs typeface="MS PGothic" charset="0"/>
              </a:rPr>
              <a:t>The Dignity Memorial Public Servants Program offers dignified and honorable tributes at no cost for career and volunteer firefighters, law enforcement officers, and emergency services personnel who fall in the line of duty. The Dignity Memorial Bereavement Program includes various discounts and other benefits.</a:t>
            </a:r>
          </a:p>
          <a:p>
            <a:pPr marL="0" indent="0">
              <a:spcBef>
                <a:spcPts val="0"/>
              </a:spcBef>
              <a:buNone/>
            </a:pPr>
            <a:endParaRPr lang="en-US" sz="1500" dirty="0">
              <a:latin typeface="Arial" charset="0"/>
              <a:ea typeface="MS PGothic" charset="0"/>
              <a:cs typeface="MS PGothic" charset="0"/>
            </a:endParaRPr>
          </a:p>
          <a:p>
            <a:pPr>
              <a:spcBef>
                <a:spcPts val="0"/>
              </a:spcBef>
              <a:buSzPct val="100000"/>
              <a:buFont typeface="Wingdings" panose="05000000000000000000" pitchFamily="2" charset="2"/>
              <a:buChar char="§"/>
            </a:pPr>
            <a:r>
              <a:rPr lang="en-US" sz="2400" dirty="0">
                <a:latin typeface="Arial" charset="0"/>
                <a:ea typeface="MS PGothic" charset="0"/>
                <a:cs typeface="MS PGothic" charset="0"/>
              </a:rPr>
              <a:t>For more information call 919-828-4311 or go to www.ncpublicservants.com.</a:t>
            </a:r>
          </a:p>
          <a:p>
            <a:endParaRPr lang="en-US" dirty="0"/>
          </a:p>
        </p:txBody>
      </p:sp>
    </p:spTree>
    <p:extLst>
      <p:ext uri="{BB962C8B-B14F-4D97-AF65-F5344CB8AC3E}">
        <p14:creationId xmlns:p14="http://schemas.microsoft.com/office/powerpoint/2010/main" val="1898717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Wilbert Vault Information</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The Wilbert Burial Vault offers a vault at no charge to the family, for career and volunteer firefighters who fall in the line of duty.  </a:t>
            </a:r>
          </a:p>
        </p:txBody>
      </p:sp>
    </p:spTree>
    <p:extLst>
      <p:ext uri="{BB962C8B-B14F-4D97-AF65-F5344CB8AC3E}">
        <p14:creationId xmlns:p14="http://schemas.microsoft.com/office/powerpoint/2010/main" val="3593584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altLang="en-US" b="1" dirty="0"/>
              <a:t>Information Needed:</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Statements from:</a:t>
            </a:r>
          </a:p>
          <a:p>
            <a:pPr marL="0" indent="0">
              <a:buNone/>
            </a:pPr>
            <a:endParaRPr lang="en-US" sz="1200" dirty="0">
              <a:latin typeface="Arial" charset="0"/>
              <a:ea typeface="MS PGothic" charset="0"/>
              <a:cs typeface="MS PGothic" charset="0"/>
            </a:endParaRPr>
          </a:p>
          <a:p>
            <a:pPr marL="685800" lvl="1" indent="-284163" eaLnBrk="1" hangingPunct="1">
              <a:spcBef>
                <a:spcPct val="0"/>
              </a:spcBef>
              <a:buSzPct val="75000"/>
              <a:buFont typeface="Arial" panose="020B0604020202020204" pitchFamily="34" charset="0"/>
              <a:buChar char="̶"/>
            </a:pPr>
            <a:r>
              <a:rPr lang="en-US" sz="2400" dirty="0">
                <a:latin typeface="Arial" charset="0"/>
                <a:ea typeface="MS PGothic" charset="0"/>
              </a:rPr>
              <a:t>The chief    </a:t>
            </a:r>
          </a:p>
          <a:p>
            <a:pPr marL="685800" lvl="1" indent="-284163" eaLnBrk="1" hangingPunct="1">
              <a:spcBef>
                <a:spcPct val="0"/>
              </a:spcBef>
              <a:buFontTx/>
              <a:buNone/>
            </a:pPr>
            <a:r>
              <a:rPr lang="en-US" sz="1200" dirty="0">
                <a:latin typeface="Arial" charset="0"/>
                <a:ea typeface="MS PGothic" charset="0"/>
              </a:rPr>
              <a:t>  </a:t>
            </a:r>
          </a:p>
          <a:p>
            <a:pPr marL="685800" lvl="1" indent="-284163" eaLnBrk="1" hangingPunct="1">
              <a:spcBef>
                <a:spcPct val="0"/>
              </a:spcBef>
              <a:buSzPct val="75000"/>
              <a:buFont typeface="Arial" panose="020B0604020202020204" pitchFamily="34" charset="0"/>
              <a:buChar char="̶"/>
            </a:pPr>
            <a:r>
              <a:rPr lang="en-US" sz="2400" dirty="0">
                <a:latin typeface="Arial" charset="0"/>
                <a:ea typeface="MS PGothic" charset="0"/>
              </a:rPr>
              <a:t>All involved personnel</a:t>
            </a:r>
          </a:p>
          <a:p>
            <a:pPr marL="685800" lvl="1" indent="-284163" eaLnBrk="1" hangingPunct="1">
              <a:spcBef>
                <a:spcPct val="0"/>
              </a:spcBef>
              <a:buFontTx/>
              <a:buNone/>
            </a:pPr>
            <a:r>
              <a:rPr lang="en-US" sz="1200" dirty="0">
                <a:latin typeface="Arial" charset="0"/>
                <a:ea typeface="MS PGothic" charset="0"/>
              </a:rPr>
              <a:t> </a:t>
            </a:r>
          </a:p>
          <a:p>
            <a:pPr marL="685800" lvl="1" indent="-284163" eaLnBrk="1" hangingPunct="1">
              <a:spcBef>
                <a:spcPct val="0"/>
              </a:spcBef>
              <a:buSzPct val="75000"/>
              <a:buFont typeface="Arial" panose="020B0604020202020204" pitchFamily="34" charset="0"/>
              <a:buChar char="̶"/>
            </a:pPr>
            <a:r>
              <a:rPr lang="en-US" sz="2400" dirty="0">
                <a:latin typeface="Arial" charset="0"/>
                <a:ea typeface="MS PGothic" charset="0"/>
              </a:rPr>
              <a:t>Any witnesses</a:t>
            </a:r>
          </a:p>
          <a:p>
            <a:pPr marL="0" indent="0">
              <a:buNone/>
            </a:pPr>
            <a:endParaRPr lang="en-US" dirty="0"/>
          </a:p>
        </p:txBody>
      </p:sp>
    </p:spTree>
    <p:extLst>
      <p:ext uri="{BB962C8B-B14F-4D97-AF65-F5344CB8AC3E}">
        <p14:creationId xmlns:p14="http://schemas.microsoft.com/office/powerpoint/2010/main" val="3943504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Information Needed</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ea typeface="MS PGothic" charset="0"/>
                <a:cs typeface="MS PGothic" charset="0"/>
              </a:rPr>
              <a:t>Copies of the following documents </a:t>
            </a:r>
          </a:p>
          <a:p>
            <a:pPr marL="0" indent="0">
              <a:spcBef>
                <a:spcPts val="0"/>
              </a:spcBef>
              <a:buNone/>
              <a:tabLst>
                <a:tab pos="347663" algn="l"/>
              </a:tabLst>
            </a:pPr>
            <a:r>
              <a:rPr lang="en-US" sz="2400" dirty="0">
                <a:ea typeface="MS PGothic" charset="0"/>
                <a:cs typeface="MS PGothic" charset="0"/>
              </a:rPr>
              <a:t>	(for the deceased):</a:t>
            </a:r>
          </a:p>
          <a:p>
            <a:pPr marL="0" indent="0">
              <a:spcBef>
                <a:spcPts val="0"/>
              </a:spcBef>
              <a:buNone/>
              <a:tabLst>
                <a:tab pos="347663" algn="l"/>
              </a:tabLst>
            </a:pPr>
            <a:endParaRPr lang="en-US" sz="1500" dirty="0">
              <a:ea typeface="MS PGothic" charset="0"/>
              <a:cs typeface="MS PGothic" charset="0"/>
            </a:endParaRPr>
          </a:p>
          <a:p>
            <a:pPr marL="693738" lvl="1" indent="-292100" eaLnBrk="1" hangingPunct="1">
              <a:spcBef>
                <a:spcPts val="0"/>
              </a:spcBef>
            </a:pPr>
            <a:r>
              <a:rPr lang="en-US" sz="2400" dirty="0">
                <a:ea typeface="MS PGothic" charset="0"/>
              </a:rPr>
              <a:t>Driver’s license</a:t>
            </a:r>
          </a:p>
          <a:p>
            <a:pPr marL="693738" lvl="1" indent="-292100" eaLnBrk="1" hangingPunct="1">
              <a:spcBef>
                <a:spcPts val="0"/>
              </a:spcBef>
              <a:buFontTx/>
              <a:buNone/>
            </a:pPr>
            <a:endParaRPr lang="en-US" sz="1500" dirty="0">
              <a:ea typeface="MS PGothic" charset="0"/>
            </a:endParaRPr>
          </a:p>
          <a:p>
            <a:pPr marL="693738" lvl="1" indent="-292100" eaLnBrk="1" hangingPunct="1">
              <a:spcBef>
                <a:spcPts val="0"/>
              </a:spcBef>
            </a:pPr>
            <a:r>
              <a:rPr lang="en-US" sz="2400" dirty="0">
                <a:ea typeface="MS PGothic" charset="0"/>
              </a:rPr>
              <a:t>Social security card   </a:t>
            </a:r>
          </a:p>
          <a:p>
            <a:pPr marL="693738" lvl="1" indent="-292100" eaLnBrk="1" hangingPunct="1">
              <a:spcBef>
                <a:spcPts val="0"/>
              </a:spcBef>
              <a:buFontTx/>
              <a:buNone/>
            </a:pPr>
            <a:r>
              <a:rPr lang="en-US" sz="1500" dirty="0">
                <a:ea typeface="MS PGothic" charset="0"/>
              </a:rPr>
              <a:t>     </a:t>
            </a:r>
          </a:p>
          <a:p>
            <a:pPr marL="693738" lvl="1" indent="-292100" eaLnBrk="1" hangingPunct="1">
              <a:spcBef>
                <a:spcPts val="0"/>
              </a:spcBef>
            </a:pPr>
            <a:r>
              <a:rPr lang="en-US" sz="2400" dirty="0">
                <a:ea typeface="MS PGothic" charset="0"/>
              </a:rPr>
              <a:t>Beneficiary card</a:t>
            </a:r>
          </a:p>
          <a:p>
            <a:pPr marL="693738" lvl="1" indent="-292100" eaLnBrk="1" hangingPunct="1">
              <a:spcBef>
                <a:spcPts val="0"/>
              </a:spcBef>
              <a:buFontTx/>
              <a:buNone/>
            </a:pPr>
            <a:endParaRPr lang="en-US" sz="1500" dirty="0">
              <a:ea typeface="MS PGothic" charset="0"/>
            </a:endParaRPr>
          </a:p>
          <a:p>
            <a:pPr marL="693738" lvl="1" indent="-292100" eaLnBrk="1" hangingPunct="1">
              <a:spcBef>
                <a:spcPts val="0"/>
              </a:spcBef>
            </a:pPr>
            <a:r>
              <a:rPr lang="en-US" sz="2400" dirty="0">
                <a:ea typeface="MS PGothic" charset="0"/>
              </a:rPr>
              <a:t>Training records </a:t>
            </a:r>
          </a:p>
          <a:p>
            <a:pPr marL="0" indent="0">
              <a:buNone/>
            </a:pPr>
            <a:endParaRPr lang="en-US" dirty="0"/>
          </a:p>
        </p:txBody>
      </p:sp>
    </p:spTree>
    <p:extLst>
      <p:ext uri="{BB962C8B-B14F-4D97-AF65-F5344CB8AC3E}">
        <p14:creationId xmlns:p14="http://schemas.microsoft.com/office/powerpoint/2010/main" val="2775221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77200" cy="754053"/>
          </a:xfrm>
        </p:spPr>
        <p:txBody>
          <a:bodyPr/>
          <a:lstStyle/>
          <a:p>
            <a:r>
              <a:rPr lang="en-US" sz="4300" b="1" dirty="0"/>
              <a:t>Requirements and Responsibilities</a:t>
            </a:r>
          </a:p>
        </p:txBody>
      </p:sp>
      <p:sp>
        <p:nvSpPr>
          <p:cNvPr id="3" name="Content Placeholder 2"/>
          <p:cNvSpPr>
            <a:spLocks noGrp="1"/>
          </p:cNvSpPr>
          <p:nvPr>
            <p:ph idx="1"/>
          </p:nvPr>
        </p:nvSpPr>
        <p:spPr>
          <a:xfrm>
            <a:off x="2743200" y="1295400"/>
            <a:ext cx="6172200" cy="5105400"/>
          </a:xfrm>
        </p:spPr>
        <p:txBody>
          <a:bodyPr/>
          <a:lstStyle/>
          <a:p>
            <a:pPr>
              <a:buSzPct val="100000"/>
              <a:buFont typeface="Wingdings" panose="05000000000000000000" pitchFamily="2" charset="2"/>
              <a:buChar char="§"/>
            </a:pPr>
            <a:r>
              <a:rPr lang="en-US" sz="1600" b="1" dirty="0"/>
              <a:t>11 NCAC 05A .0505 DRILLS AND MEETING REQUIREMENTS </a:t>
            </a:r>
            <a:endParaRPr lang="en-US" sz="1600" dirty="0"/>
          </a:p>
          <a:p>
            <a:pPr marL="628650" lvl="1" indent="-282575">
              <a:buNone/>
            </a:pPr>
            <a:r>
              <a:rPr lang="en-US" sz="1600" dirty="0"/>
              <a:t>(a) All members of fire departments shall comply with the drills and meetings requirements of G.S. 58-86-25. </a:t>
            </a:r>
          </a:p>
          <a:p>
            <a:pPr marL="346075" lvl="1" indent="0">
              <a:buNone/>
            </a:pPr>
            <a:r>
              <a:rPr lang="en-US" sz="1600" dirty="0"/>
              <a:t>(b) The chief officer of each fire department shall: </a:t>
            </a:r>
          </a:p>
          <a:p>
            <a:pPr marL="682625" lvl="2" indent="0">
              <a:buNone/>
            </a:pPr>
            <a:r>
              <a:rPr lang="en-US" sz="1600" dirty="0"/>
              <a:t>(1) within one year of appointment, complete a class on basic management of fire department operations and records approved by the North Carolina Fire and Rescue Commission for chief officer based upon National Fire Protection Association (NFPA) standards for chief officer. NFPA Standard 1021 is incorporated into this subchapter by reference, including but not limited to subsequent amendments or editions. NFPA Standard 1021 is available from the National Fire Protection Association at http://www.nfpa.org/ for thirty-seven dollars ($37.00); and </a:t>
            </a:r>
          </a:p>
          <a:p>
            <a:pPr marL="682625" indent="0">
              <a:buSzPct val="100000"/>
              <a:buNone/>
            </a:pPr>
            <a:r>
              <a:rPr lang="en-US" sz="1600" dirty="0"/>
              <a:t>(2) complete the course as described in Subparagraph (1) of this Paragraph, which shall be titled "Chief 101" a minimum of every five years. </a:t>
            </a:r>
          </a:p>
          <a:p>
            <a:pPr marL="0" indent="0">
              <a:buNone/>
            </a:pPr>
            <a:endParaRPr lang="en-US" dirty="0"/>
          </a:p>
        </p:txBody>
      </p:sp>
    </p:spTree>
    <p:extLst>
      <p:ext uri="{BB962C8B-B14F-4D97-AF65-F5344CB8AC3E}">
        <p14:creationId xmlns:p14="http://schemas.microsoft.com/office/powerpoint/2010/main" val="2338682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Information Needed:</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latin typeface="Arial" charset="0"/>
                <a:ea typeface="MS PGothic" charset="0"/>
                <a:cs typeface="MS PGothic" charset="0"/>
              </a:rPr>
              <a:t>Spouse’s information:</a:t>
            </a:r>
          </a:p>
          <a:p>
            <a:pPr marL="693738" lvl="1" indent="-292100" eaLnBrk="1" hangingPunct="1">
              <a:lnSpc>
                <a:spcPct val="150000"/>
              </a:lnSpc>
              <a:spcBef>
                <a:spcPts val="0"/>
              </a:spcBef>
            </a:pPr>
            <a:r>
              <a:rPr lang="en-US" sz="2400" dirty="0">
                <a:latin typeface="Arial" charset="0"/>
                <a:ea typeface="MS PGothic" charset="0"/>
              </a:rPr>
              <a:t>Full name</a:t>
            </a:r>
          </a:p>
          <a:p>
            <a:pPr marL="693738" lvl="1" indent="-292100" eaLnBrk="1" hangingPunct="1">
              <a:lnSpc>
                <a:spcPct val="150000"/>
              </a:lnSpc>
              <a:spcBef>
                <a:spcPts val="0"/>
              </a:spcBef>
            </a:pPr>
            <a:r>
              <a:rPr lang="en-US" sz="2400" dirty="0">
                <a:latin typeface="Arial" charset="0"/>
                <a:ea typeface="MS PGothic" charset="0"/>
              </a:rPr>
              <a:t>Address</a:t>
            </a:r>
          </a:p>
          <a:p>
            <a:pPr marL="693738" lvl="1" indent="-292100" eaLnBrk="1" hangingPunct="1">
              <a:lnSpc>
                <a:spcPct val="150000"/>
              </a:lnSpc>
              <a:spcBef>
                <a:spcPts val="0"/>
              </a:spcBef>
            </a:pPr>
            <a:r>
              <a:rPr lang="en-US" sz="2400" dirty="0">
                <a:latin typeface="Arial" charset="0"/>
                <a:ea typeface="MS PGothic" charset="0"/>
              </a:rPr>
              <a:t>Social security number</a:t>
            </a:r>
          </a:p>
          <a:p>
            <a:pPr marL="401638" lvl="1" indent="0" eaLnBrk="1" hangingPunct="1">
              <a:spcBef>
                <a:spcPts val="0"/>
              </a:spcBef>
              <a:buNone/>
            </a:pPr>
            <a:endParaRPr lang="en-US" sz="2400" dirty="0">
              <a:latin typeface="Arial" charset="0"/>
              <a:ea typeface="MS PGothic" charset="0"/>
            </a:endParaRPr>
          </a:p>
          <a:p>
            <a:pPr>
              <a:spcBef>
                <a:spcPts val="0"/>
              </a:spcBef>
              <a:buSzPct val="100000"/>
              <a:buFont typeface="Wingdings" panose="05000000000000000000" pitchFamily="2" charset="2"/>
              <a:buChar char="§"/>
            </a:pPr>
            <a:r>
              <a:rPr lang="en-US" sz="2400" dirty="0">
                <a:latin typeface="Arial" charset="0"/>
                <a:ea typeface="MS PGothic" charset="0"/>
                <a:cs typeface="MS PGothic" charset="0"/>
              </a:rPr>
              <a:t>Dependent(s) information:</a:t>
            </a:r>
          </a:p>
          <a:p>
            <a:pPr marL="693738" lvl="1" indent="-292100" eaLnBrk="1" hangingPunct="1">
              <a:lnSpc>
                <a:spcPct val="150000"/>
              </a:lnSpc>
              <a:spcBef>
                <a:spcPts val="0"/>
              </a:spcBef>
            </a:pPr>
            <a:r>
              <a:rPr lang="en-US" sz="2400" dirty="0">
                <a:latin typeface="Arial" charset="0"/>
                <a:ea typeface="MS PGothic" charset="0"/>
              </a:rPr>
              <a:t>Full name(s)</a:t>
            </a:r>
          </a:p>
          <a:p>
            <a:pPr marL="693738" lvl="1" indent="-292100" eaLnBrk="1" hangingPunct="1">
              <a:lnSpc>
                <a:spcPct val="150000"/>
              </a:lnSpc>
              <a:spcBef>
                <a:spcPts val="0"/>
              </a:spcBef>
            </a:pPr>
            <a:r>
              <a:rPr lang="en-US" sz="2400" dirty="0">
                <a:latin typeface="Arial" charset="0"/>
                <a:ea typeface="MS PGothic" charset="0"/>
              </a:rPr>
              <a:t> Date(s) of birth(s)</a:t>
            </a:r>
          </a:p>
          <a:p>
            <a:pPr marL="693738" lvl="1" indent="-292100" eaLnBrk="1" hangingPunct="1">
              <a:lnSpc>
                <a:spcPct val="150000"/>
              </a:lnSpc>
              <a:spcBef>
                <a:spcPts val="0"/>
              </a:spcBef>
            </a:pPr>
            <a:r>
              <a:rPr lang="en-US" sz="2400" dirty="0">
                <a:latin typeface="Arial" charset="0"/>
                <a:ea typeface="MS PGothic" charset="0"/>
              </a:rPr>
              <a:t>Social security number(s)</a:t>
            </a:r>
          </a:p>
        </p:txBody>
      </p:sp>
    </p:spTree>
    <p:extLst>
      <p:ext uri="{BB962C8B-B14F-4D97-AF65-F5344CB8AC3E}">
        <p14:creationId xmlns:p14="http://schemas.microsoft.com/office/powerpoint/2010/main" val="592691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altLang="en-US" b="1" dirty="0"/>
              <a:t>Information Needed:</a:t>
            </a:r>
            <a:endParaRPr lang="en-US" b="1" dirty="0"/>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Original Death Certificate</a:t>
            </a:r>
          </a:p>
          <a:p>
            <a:pPr marL="285750" lvl="1">
              <a:spcBef>
                <a:spcPts val="0"/>
              </a:spcBef>
              <a:buClr>
                <a:srgbClr val="993300"/>
              </a:buClr>
              <a:buFont typeface="Wingdings" panose="05000000000000000000" pitchFamily="2" charset="2"/>
              <a:buChar char="§"/>
            </a:pPr>
            <a:endParaRPr lang="en-US" altLang="en-US" sz="1500" dirty="0">
              <a:solidFill>
                <a:srgbClr val="010000"/>
              </a:solidFill>
              <a:ea typeface="ＭＳ Ｐゴシック" charset="0"/>
            </a:endParaRPr>
          </a:p>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Fire Incident Reports w/ original signature</a:t>
            </a:r>
          </a:p>
          <a:p>
            <a:pPr marL="285750" lvl="1">
              <a:spcBef>
                <a:spcPts val="0"/>
              </a:spcBef>
              <a:buClr>
                <a:srgbClr val="993300"/>
              </a:buClr>
              <a:buFont typeface="Wingdings" panose="05000000000000000000" pitchFamily="2" charset="2"/>
              <a:buChar char="§"/>
            </a:pPr>
            <a:endParaRPr lang="en-US" altLang="en-US" sz="1500" dirty="0">
              <a:solidFill>
                <a:srgbClr val="010000"/>
              </a:solidFill>
              <a:ea typeface="ＭＳ Ｐゴシック" charset="0"/>
            </a:endParaRPr>
          </a:p>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Casualty Reports w/ original signature</a:t>
            </a:r>
          </a:p>
          <a:p>
            <a:pPr marL="285750" lvl="1">
              <a:spcBef>
                <a:spcPts val="0"/>
              </a:spcBef>
              <a:buClr>
                <a:srgbClr val="993300"/>
              </a:buClr>
              <a:buFont typeface="Wingdings" panose="05000000000000000000" pitchFamily="2" charset="2"/>
              <a:buChar char="§"/>
            </a:pPr>
            <a:endParaRPr lang="en-US" altLang="en-US" sz="1500" dirty="0">
              <a:solidFill>
                <a:srgbClr val="010000"/>
              </a:solidFill>
              <a:ea typeface="ＭＳ Ｐゴシック" charset="0"/>
            </a:endParaRPr>
          </a:p>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Autopsy Reports w/ original signature</a:t>
            </a:r>
          </a:p>
          <a:p>
            <a:pPr marL="0" indent="0">
              <a:buNone/>
            </a:pPr>
            <a:endParaRPr lang="en-US" dirty="0"/>
          </a:p>
        </p:txBody>
      </p:sp>
    </p:spTree>
    <p:extLst>
      <p:ext uri="{BB962C8B-B14F-4D97-AF65-F5344CB8AC3E}">
        <p14:creationId xmlns:p14="http://schemas.microsoft.com/office/powerpoint/2010/main" val="3505638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altLang="en-US" b="1" dirty="0"/>
              <a:t>Information Needed:</a:t>
            </a:r>
            <a:endParaRPr lang="en-US" b="1" dirty="0"/>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Press release and news articles</a:t>
            </a:r>
          </a:p>
          <a:p>
            <a:pPr marL="285750" lvl="1">
              <a:spcBef>
                <a:spcPts val="0"/>
              </a:spcBef>
              <a:buClr>
                <a:srgbClr val="993300"/>
              </a:buClr>
              <a:buFont typeface="Wingdings" panose="05000000000000000000" pitchFamily="2" charset="2"/>
              <a:buChar char="§"/>
            </a:pPr>
            <a:endParaRPr lang="en-US" altLang="en-US" sz="1500" dirty="0">
              <a:solidFill>
                <a:srgbClr val="010000"/>
              </a:solidFill>
              <a:ea typeface="ＭＳ Ｐゴシック" charset="0"/>
            </a:endParaRPr>
          </a:p>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Marriage license</a:t>
            </a:r>
          </a:p>
          <a:p>
            <a:pPr marL="285750" lvl="1">
              <a:spcBef>
                <a:spcPts val="0"/>
              </a:spcBef>
              <a:buClr>
                <a:srgbClr val="993300"/>
              </a:buClr>
              <a:buFont typeface="Wingdings" panose="05000000000000000000" pitchFamily="2" charset="2"/>
              <a:buChar char="§"/>
            </a:pPr>
            <a:endParaRPr lang="en-US" altLang="en-US" sz="1500" dirty="0">
              <a:solidFill>
                <a:srgbClr val="010000"/>
              </a:solidFill>
              <a:ea typeface="ＭＳ Ｐゴシック" charset="0"/>
            </a:endParaRPr>
          </a:p>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If previous marriage, copies of legal separation and divorce documents</a:t>
            </a:r>
          </a:p>
          <a:p>
            <a:pPr marL="285750" lvl="1">
              <a:spcBef>
                <a:spcPts val="0"/>
              </a:spcBef>
              <a:buClr>
                <a:srgbClr val="993300"/>
              </a:buClr>
              <a:buFont typeface="Wingdings" panose="05000000000000000000" pitchFamily="2" charset="2"/>
              <a:buChar char="§"/>
            </a:pPr>
            <a:endParaRPr lang="en-US" altLang="en-US" sz="1500" dirty="0">
              <a:solidFill>
                <a:srgbClr val="010000"/>
              </a:solidFill>
              <a:ea typeface="ＭＳ Ｐゴシック" charset="0"/>
            </a:endParaRPr>
          </a:p>
          <a:p>
            <a:pPr marL="342900" lvl="1" indent="-342900">
              <a:spcBef>
                <a:spcPts val="0"/>
              </a:spcBef>
              <a:buClr>
                <a:srgbClr val="993300"/>
              </a:buClr>
              <a:buFont typeface="Wingdings" panose="05000000000000000000" pitchFamily="2" charset="2"/>
              <a:buChar char="§"/>
            </a:pPr>
            <a:r>
              <a:rPr lang="en-US" altLang="en-US" sz="2400" dirty="0">
                <a:solidFill>
                  <a:srgbClr val="010000"/>
                </a:solidFill>
                <a:ea typeface="ＭＳ Ｐゴシック" charset="0"/>
              </a:rPr>
              <a:t>Birth certificate for the deceased, spouse and children</a:t>
            </a:r>
          </a:p>
          <a:p>
            <a:pPr marL="0" indent="0">
              <a:buNone/>
            </a:pPr>
            <a:endParaRPr lang="en-US" dirty="0"/>
          </a:p>
        </p:txBody>
      </p:sp>
    </p:spTree>
    <p:extLst>
      <p:ext uri="{BB962C8B-B14F-4D97-AF65-F5344CB8AC3E}">
        <p14:creationId xmlns:p14="http://schemas.microsoft.com/office/powerpoint/2010/main" val="65822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altLang="en-US" b="1" dirty="0"/>
              <a:t>Information Needed:</a:t>
            </a:r>
            <a:endParaRPr lang="en-US" b="1" dirty="0"/>
          </a:p>
        </p:txBody>
      </p:sp>
      <p:sp>
        <p:nvSpPr>
          <p:cNvPr id="3" name="Content Placeholder 2"/>
          <p:cNvSpPr>
            <a:spLocks noGrp="1"/>
          </p:cNvSpPr>
          <p:nvPr>
            <p:ph idx="1"/>
          </p:nvPr>
        </p:nvSpPr>
        <p:spPr/>
        <p:txBody>
          <a:bodyPr/>
          <a:lstStyle/>
          <a:p>
            <a:pPr marL="346075" lvl="1" indent="-346075">
              <a:buClr>
                <a:srgbClr val="993300"/>
              </a:buClr>
              <a:buFont typeface="Wingdings" panose="05000000000000000000" pitchFamily="2" charset="2"/>
              <a:buChar char="§"/>
            </a:pPr>
            <a:r>
              <a:rPr lang="en-US" altLang="en-US" sz="2400" dirty="0">
                <a:ea typeface="ＭＳ Ｐゴシック" charset="0"/>
              </a:rPr>
              <a:t>Senate Bill 37 and House Bill 19 during the 2015 legislative session extended tuition reimbursement to those dependents whose legal guardians were killed in the line of duty.</a:t>
            </a:r>
          </a:p>
          <a:p>
            <a:pPr marL="346075" lvl="1" indent="-346075">
              <a:buClr>
                <a:srgbClr val="993300"/>
              </a:buClr>
              <a:buFont typeface="Wingdings" panose="05000000000000000000" pitchFamily="2" charset="2"/>
              <a:buChar char="§"/>
            </a:pPr>
            <a:endParaRPr lang="en-US" altLang="en-US" sz="1500" dirty="0">
              <a:ea typeface="ＭＳ Ｐゴシック" charset="0"/>
            </a:endParaRPr>
          </a:p>
          <a:p>
            <a:pPr marL="346075" lvl="1" indent="-346075">
              <a:buClr>
                <a:srgbClr val="993300"/>
              </a:buClr>
              <a:buFont typeface="Wingdings" panose="05000000000000000000" pitchFamily="2" charset="2"/>
              <a:buChar char="§"/>
            </a:pPr>
            <a:r>
              <a:rPr lang="en-US" altLang="en-US" sz="2400" dirty="0">
                <a:ea typeface="ＭＳ Ｐゴシック" charset="0"/>
              </a:rPr>
              <a:t>Adoption papers for proof of legal guardianship.</a:t>
            </a:r>
          </a:p>
          <a:p>
            <a:pPr marL="0" lvl="1" indent="0">
              <a:buClr>
                <a:srgbClr val="993300"/>
              </a:buClr>
              <a:buSzPct val="50000"/>
              <a:buNone/>
            </a:pPr>
            <a:endParaRPr lang="en-US" altLang="en-US" sz="2800" dirty="0">
              <a:ea typeface="ＭＳ Ｐゴシック" charset="0"/>
            </a:endParaRPr>
          </a:p>
          <a:p>
            <a:pPr marL="0" indent="0">
              <a:buNone/>
            </a:pPr>
            <a:endParaRPr lang="en-US" dirty="0"/>
          </a:p>
        </p:txBody>
      </p:sp>
    </p:spTree>
    <p:extLst>
      <p:ext uri="{BB962C8B-B14F-4D97-AF65-F5344CB8AC3E}">
        <p14:creationId xmlns:p14="http://schemas.microsoft.com/office/powerpoint/2010/main" val="1621044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altLang="en-US" b="1" dirty="0"/>
              <a:t>Information Needed:</a:t>
            </a:r>
            <a:endParaRPr lang="en-US" b="1" dirty="0"/>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altLang="en-US" sz="2400" dirty="0">
                <a:solidFill>
                  <a:srgbClr val="010000"/>
                </a:solidFill>
              </a:rPr>
              <a:t>Reports (all with original signature):</a:t>
            </a:r>
          </a:p>
          <a:p>
            <a:pPr marL="0" lvl="1" indent="0">
              <a:spcBef>
                <a:spcPts val="0"/>
              </a:spcBef>
              <a:buClr>
                <a:srgbClr val="993300"/>
              </a:buClr>
              <a:buSzPct val="50000"/>
              <a:buNone/>
            </a:pPr>
            <a:endParaRPr lang="en-US" altLang="en-US" sz="1500" dirty="0">
              <a:solidFill>
                <a:srgbClr val="010000"/>
              </a:solidFill>
            </a:endParaRPr>
          </a:p>
          <a:p>
            <a:pPr marL="693738" lvl="1" indent="-292100" eaLnBrk="1" hangingPunct="1">
              <a:spcBef>
                <a:spcPts val="0"/>
              </a:spcBef>
              <a:buClr>
                <a:srgbClr val="010000"/>
              </a:buClr>
              <a:defRPr/>
            </a:pPr>
            <a:r>
              <a:rPr lang="en-US" altLang="en-US" sz="2400" dirty="0">
                <a:solidFill>
                  <a:srgbClr val="010000"/>
                </a:solidFill>
                <a:ea typeface="ＭＳ Ｐゴシック" charset="0"/>
              </a:rPr>
              <a:t>Law Enforcement</a:t>
            </a:r>
          </a:p>
          <a:p>
            <a:pPr marL="693738" lvl="1" indent="-292100" eaLnBrk="1" hangingPunct="1">
              <a:spcBef>
                <a:spcPts val="0"/>
              </a:spcBef>
              <a:buClr>
                <a:srgbClr val="010000"/>
              </a:buClr>
              <a:buNone/>
              <a:defRPr/>
            </a:pPr>
            <a:endParaRPr lang="en-US" altLang="en-US" sz="1500" dirty="0">
              <a:solidFill>
                <a:srgbClr val="010000"/>
              </a:solidFill>
              <a:ea typeface="ＭＳ Ｐゴシック" charset="0"/>
            </a:endParaRPr>
          </a:p>
          <a:p>
            <a:pPr marL="693738" lvl="1" indent="-292100" eaLnBrk="1" hangingPunct="1">
              <a:spcBef>
                <a:spcPts val="0"/>
              </a:spcBef>
              <a:buClr>
                <a:srgbClr val="010000"/>
              </a:buClr>
              <a:defRPr/>
            </a:pPr>
            <a:r>
              <a:rPr lang="en-US" altLang="en-US" sz="2400" dirty="0">
                <a:solidFill>
                  <a:srgbClr val="010000"/>
                </a:solidFill>
                <a:ea typeface="ＭＳ Ｐゴシック" charset="0"/>
              </a:rPr>
              <a:t>Toxicology</a:t>
            </a:r>
          </a:p>
          <a:p>
            <a:pPr marL="693738" lvl="1" indent="-292100" eaLnBrk="1" hangingPunct="1">
              <a:spcBef>
                <a:spcPts val="0"/>
              </a:spcBef>
              <a:buClr>
                <a:srgbClr val="010000"/>
              </a:buClr>
              <a:buNone/>
              <a:defRPr/>
            </a:pPr>
            <a:endParaRPr lang="en-US" altLang="en-US" sz="1500" dirty="0">
              <a:solidFill>
                <a:srgbClr val="010000"/>
              </a:solidFill>
              <a:ea typeface="ＭＳ Ｐゴシック" charset="0"/>
            </a:endParaRPr>
          </a:p>
          <a:p>
            <a:pPr marL="693738" lvl="1" indent="-292100" eaLnBrk="1" hangingPunct="1">
              <a:spcBef>
                <a:spcPts val="0"/>
              </a:spcBef>
              <a:buClr>
                <a:srgbClr val="010000"/>
              </a:buClr>
              <a:defRPr/>
            </a:pPr>
            <a:r>
              <a:rPr lang="en-US" altLang="en-US" sz="2400" dirty="0">
                <a:solidFill>
                  <a:srgbClr val="010000"/>
                </a:solidFill>
                <a:ea typeface="ＭＳ Ｐゴシック" charset="0"/>
              </a:rPr>
              <a:t>Hospital</a:t>
            </a:r>
          </a:p>
          <a:p>
            <a:pPr marL="693738" lvl="1" indent="-292100" eaLnBrk="1" hangingPunct="1">
              <a:spcBef>
                <a:spcPts val="0"/>
              </a:spcBef>
              <a:buClr>
                <a:srgbClr val="010000"/>
              </a:buClr>
              <a:buNone/>
              <a:defRPr/>
            </a:pPr>
            <a:endParaRPr lang="en-US" altLang="en-US" sz="1500" dirty="0">
              <a:solidFill>
                <a:srgbClr val="010000"/>
              </a:solidFill>
              <a:ea typeface="ＭＳ Ｐゴシック" charset="0"/>
            </a:endParaRPr>
          </a:p>
          <a:p>
            <a:pPr marL="693738" lvl="1" indent="-292100" eaLnBrk="1" hangingPunct="1">
              <a:spcBef>
                <a:spcPts val="0"/>
              </a:spcBef>
              <a:buClr>
                <a:srgbClr val="010000"/>
              </a:buClr>
              <a:defRPr/>
            </a:pPr>
            <a:r>
              <a:rPr lang="en-US" altLang="en-US" sz="2400" dirty="0">
                <a:solidFill>
                  <a:srgbClr val="010000"/>
                </a:solidFill>
                <a:ea typeface="ＭＳ Ｐゴシック" charset="0"/>
              </a:rPr>
              <a:t>Ambulance/1st Responder</a:t>
            </a:r>
            <a:endParaRPr lang="en-US" sz="2400" dirty="0">
              <a:solidFill>
                <a:srgbClr val="010000"/>
              </a:solidFill>
            </a:endParaRPr>
          </a:p>
        </p:txBody>
      </p:sp>
    </p:spTree>
    <p:extLst>
      <p:ext uri="{BB962C8B-B14F-4D97-AF65-F5344CB8AC3E}">
        <p14:creationId xmlns:p14="http://schemas.microsoft.com/office/powerpoint/2010/main" val="1965414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Possible Benefits</a:t>
            </a:r>
            <a:endParaRPr lang="en-US" b="1" dirty="0"/>
          </a:p>
        </p:txBody>
      </p:sp>
      <p:sp>
        <p:nvSpPr>
          <p:cNvPr id="3" name="Content Placeholder 2"/>
          <p:cNvSpPr>
            <a:spLocks noGrp="1"/>
          </p:cNvSpPr>
          <p:nvPr>
            <p:ph idx="1"/>
          </p:nvPr>
        </p:nvSpPr>
        <p:spPr>
          <a:xfrm>
            <a:off x="2743200" y="1295400"/>
            <a:ext cx="6172200" cy="5410200"/>
          </a:xfrm>
        </p:spPr>
        <p:txBody>
          <a:bodyPr/>
          <a:lstStyle/>
          <a:p>
            <a:pPr>
              <a:buSzPct val="100000"/>
              <a:buFont typeface="Wingdings" panose="05000000000000000000" pitchFamily="2" charset="2"/>
              <a:buChar char="§"/>
            </a:pPr>
            <a:r>
              <a:rPr lang="en-US" dirty="0"/>
              <a:t>State Line-of-Duty Death Benefit</a:t>
            </a:r>
          </a:p>
          <a:p>
            <a:pPr marL="682625" lvl="1" indent="-277813"/>
            <a:r>
              <a:rPr lang="en-US" i="1" dirty="0"/>
              <a:t>Senate Bill 99 2015 Changes</a:t>
            </a:r>
            <a:endParaRPr lang="en-US" dirty="0"/>
          </a:p>
          <a:p>
            <a:pPr marL="1084263" lvl="2" indent="-342900">
              <a:buClrTx/>
              <a:buFont typeface="Wingdings" panose="05000000000000000000" pitchFamily="2" charset="2"/>
              <a:buChar char="§"/>
            </a:pPr>
            <a:r>
              <a:rPr lang="en-US" dirty="0"/>
              <a:t>Section 9 – Effective July 1, 2015, the payment of the death benefit to the beneficiary is a lump sum payment of $50,000.</a:t>
            </a:r>
          </a:p>
          <a:p>
            <a:pPr marL="741363" lvl="2" indent="0">
              <a:buNone/>
            </a:pPr>
            <a:endParaRPr lang="en-US" sz="1200" dirty="0"/>
          </a:p>
          <a:p>
            <a:pPr>
              <a:buSzPct val="100000"/>
              <a:buFont typeface="Wingdings" panose="05000000000000000000" pitchFamily="2" charset="2"/>
              <a:buChar char="§"/>
            </a:pPr>
            <a:r>
              <a:rPr lang="en-US" sz="2400" dirty="0">
                <a:latin typeface="Arial" charset="0"/>
                <a:ea typeface="MS PGothic" charset="0"/>
                <a:cs typeface="MS PGothic" charset="0"/>
              </a:rPr>
              <a:t>North Carolina State Firefighters'</a:t>
            </a:r>
            <a:r>
              <a:rPr lang="en-US" altLang="ja-JP" sz="2400" dirty="0">
                <a:latin typeface="Arial" charset="0"/>
                <a:ea typeface="MS PGothic" charset="0"/>
                <a:cs typeface="MS PGothic" charset="0"/>
              </a:rPr>
              <a:t>    Association Line of Duty Death $50,000.00 and AD &amp; D $25,000</a:t>
            </a:r>
          </a:p>
          <a:p>
            <a:pPr marL="0" indent="0">
              <a:buSzPct val="100000"/>
              <a:buNone/>
            </a:pPr>
            <a:endParaRPr lang="en-US" altLang="ja-JP" sz="1500" dirty="0">
              <a:latin typeface="Arial" charset="0"/>
              <a:ea typeface="MS PGothic" charset="0"/>
              <a:cs typeface="MS PGothic" charset="0"/>
            </a:endParaRPr>
          </a:p>
          <a:p>
            <a:pPr>
              <a:buSzPct val="100000"/>
              <a:buFont typeface="Wingdings" panose="05000000000000000000" pitchFamily="2" charset="2"/>
              <a:buChar char="§"/>
            </a:pPr>
            <a:r>
              <a:rPr lang="en-US" sz="2400" dirty="0">
                <a:latin typeface="Arial" charset="0"/>
                <a:ea typeface="MS PGothic" charset="0"/>
                <a:cs typeface="MS PGothic" charset="0"/>
              </a:rPr>
              <a:t>N.C. Society of Fire/Rescue           Service Instructors $10,000.00</a:t>
            </a:r>
          </a:p>
          <a:p>
            <a:pPr marL="0" indent="0">
              <a:buNone/>
            </a:pPr>
            <a:endParaRPr lang="en-US" dirty="0">
              <a:latin typeface="Arial" charset="0"/>
              <a:ea typeface="MS PGothic" charset="0"/>
              <a:cs typeface="MS PGothic" charset="0"/>
            </a:endParaRPr>
          </a:p>
        </p:txBody>
      </p:sp>
    </p:spTree>
    <p:extLst>
      <p:ext uri="{BB962C8B-B14F-4D97-AF65-F5344CB8AC3E}">
        <p14:creationId xmlns:p14="http://schemas.microsoft.com/office/powerpoint/2010/main" val="1438483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N. C. State Firefighters'</a:t>
            </a:r>
            <a:r>
              <a:rPr lang="en-US" altLang="ja-JP" b="1" dirty="0">
                <a:latin typeface="FrnkGothITC Hv BT" charset="0"/>
                <a:ea typeface="MS PGothic" charset="0"/>
              </a:rPr>
              <a:t> Association</a:t>
            </a:r>
            <a:endParaRPr lang="en-US" b="1" dirty="0"/>
          </a:p>
        </p:txBody>
      </p:sp>
      <p:sp>
        <p:nvSpPr>
          <p:cNvPr id="3" name="Content Placeholder 2"/>
          <p:cNvSpPr>
            <a:spLocks noGrp="1"/>
          </p:cNvSpPr>
          <p:nvPr>
            <p:ph idx="1"/>
          </p:nvPr>
        </p:nvSpPr>
        <p:spPr>
          <a:xfrm>
            <a:off x="2743200" y="1901952"/>
            <a:ext cx="6172200" cy="4800600"/>
          </a:xfrm>
        </p:spPr>
        <p:txBody>
          <a:bodyPr/>
          <a:lstStyle/>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In addition, a seat belt benefit of         $10,000 will be paid. </a:t>
            </a:r>
          </a:p>
          <a:p>
            <a:pPr marL="0" lvl="0" indent="0">
              <a:spcBef>
                <a:spcPts val="0"/>
              </a:spcBef>
              <a:buSzPct val="100000"/>
              <a:buNone/>
            </a:pPr>
            <a:r>
              <a:rPr lang="en-US" sz="1500" dirty="0">
                <a:solidFill>
                  <a:srgbClr val="010000"/>
                </a:solidFill>
                <a:ea typeface="MS PGothic" charset="0"/>
                <a:cs typeface="MS PGothic" charset="0"/>
              </a:rPr>
              <a:t> </a:t>
            </a:r>
          </a:p>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Full scholarships for college                 education provided for any dependent child. These scholarships essentially cover all expenses except spending money.</a:t>
            </a:r>
          </a:p>
          <a:p>
            <a:pPr marL="0" indent="0">
              <a:buNone/>
            </a:pPr>
            <a:endParaRPr lang="en-US" dirty="0"/>
          </a:p>
        </p:txBody>
      </p:sp>
    </p:spTree>
    <p:extLst>
      <p:ext uri="{BB962C8B-B14F-4D97-AF65-F5344CB8AC3E}">
        <p14:creationId xmlns:p14="http://schemas.microsoft.com/office/powerpoint/2010/main" val="1504143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N. C. State Firefighters'</a:t>
            </a:r>
            <a:r>
              <a:rPr lang="en-US" altLang="ja-JP" b="1" dirty="0">
                <a:latin typeface="FrnkGothITC Hv BT" charset="0"/>
                <a:ea typeface="MS PGothic" charset="0"/>
              </a:rPr>
              <a:t> Assoc. Fraternal Insurance</a:t>
            </a:r>
            <a:endParaRPr lang="en-US" b="1" dirty="0"/>
          </a:p>
        </p:txBody>
      </p:sp>
      <p:sp>
        <p:nvSpPr>
          <p:cNvPr id="3" name="Content Placeholder 2"/>
          <p:cNvSpPr>
            <a:spLocks noGrp="1"/>
          </p:cNvSpPr>
          <p:nvPr>
            <p:ph idx="1"/>
          </p:nvPr>
        </p:nvSpPr>
        <p:spPr>
          <a:xfrm>
            <a:off x="2743200" y="1755648"/>
            <a:ext cx="6172200" cy="4953000"/>
          </a:xfrm>
        </p:spPr>
        <p:txBody>
          <a:bodyPr/>
          <a:lstStyle/>
          <a:p>
            <a:pPr lvl="0">
              <a:buSzPct val="100000"/>
              <a:buFont typeface="Wingdings" panose="05000000000000000000" pitchFamily="2" charset="2"/>
              <a:buChar char="§"/>
            </a:pPr>
            <a:r>
              <a:rPr lang="en-US" sz="2400" dirty="0">
                <a:solidFill>
                  <a:srgbClr val="010000"/>
                </a:solidFill>
                <a:ea typeface="MS PGothic" charset="0"/>
                <a:cs typeface="MS PGothic" charset="0"/>
              </a:rPr>
              <a:t>Available for members under 55 years of age at a cost of $40 per year, per member:</a:t>
            </a:r>
          </a:p>
          <a:p>
            <a:pPr marL="350838" lvl="0" indent="-350838" eaLnBrk="1" hangingPunct="1">
              <a:lnSpc>
                <a:spcPct val="80000"/>
              </a:lnSpc>
              <a:buNone/>
              <a:tabLst>
                <a:tab pos="914400" algn="l"/>
                <a:tab pos="3322638" algn="r"/>
                <a:tab pos="4572000" algn="l"/>
              </a:tabLst>
            </a:pPr>
            <a:endParaRPr lang="en-US" sz="2400" dirty="0">
              <a:solidFill>
                <a:srgbClr val="010000"/>
              </a:solidFill>
              <a:ea typeface="MS PGothic" charset="0"/>
              <a:cs typeface="MS PGothic" charset="0"/>
            </a:endParaRPr>
          </a:p>
          <a:p>
            <a:pPr marL="914400" lvl="0" indent="-914400" eaLnBrk="1" hangingPunct="1">
              <a:lnSpc>
                <a:spcPct val="80000"/>
              </a:lnSpc>
              <a:buNone/>
              <a:tabLst>
                <a:tab pos="914400" algn="l"/>
                <a:tab pos="3657600" algn="l"/>
              </a:tabLst>
            </a:pPr>
            <a:r>
              <a:rPr lang="en-US" sz="2400" dirty="0">
                <a:solidFill>
                  <a:srgbClr val="010000"/>
                </a:solidFill>
                <a:ea typeface="MS PGothic" charset="0"/>
                <a:cs typeface="MS PGothic" charset="0"/>
              </a:rPr>
              <a:t>	35 and under	$ 40,000.00</a:t>
            </a:r>
          </a:p>
          <a:p>
            <a:pPr marL="914400" lvl="0" indent="-914400" eaLnBrk="1" hangingPunct="1">
              <a:lnSpc>
                <a:spcPct val="80000"/>
              </a:lnSpc>
              <a:buNone/>
              <a:tabLst>
                <a:tab pos="914400" algn="l"/>
                <a:tab pos="3657600" algn="l"/>
                <a:tab pos="4572000" algn="l"/>
              </a:tabLst>
            </a:pPr>
            <a:r>
              <a:rPr lang="en-US" sz="2400" dirty="0">
                <a:solidFill>
                  <a:srgbClr val="010000"/>
                </a:solidFill>
                <a:ea typeface="MS PGothic" charset="0"/>
                <a:cs typeface="MS PGothic" charset="0"/>
              </a:rPr>
              <a:t>	36 – 40	$ 30,000.00</a:t>
            </a:r>
          </a:p>
          <a:p>
            <a:pPr marL="914400" lvl="0" indent="-914400" eaLnBrk="1" hangingPunct="1">
              <a:lnSpc>
                <a:spcPct val="80000"/>
              </a:lnSpc>
              <a:buNone/>
              <a:tabLst>
                <a:tab pos="914400" algn="l"/>
                <a:tab pos="3657600" algn="l"/>
                <a:tab pos="4572000" algn="l"/>
              </a:tabLst>
            </a:pPr>
            <a:r>
              <a:rPr lang="en-US" sz="2400" dirty="0">
                <a:solidFill>
                  <a:srgbClr val="010000"/>
                </a:solidFill>
                <a:ea typeface="MS PGothic" charset="0"/>
                <a:cs typeface="MS PGothic" charset="0"/>
              </a:rPr>
              <a:t>	41 – 45	$ 20,000.00</a:t>
            </a:r>
          </a:p>
          <a:p>
            <a:pPr marL="914400" lvl="0" indent="-914400" eaLnBrk="1" hangingPunct="1">
              <a:lnSpc>
                <a:spcPct val="80000"/>
              </a:lnSpc>
              <a:buNone/>
              <a:tabLst>
                <a:tab pos="914400" algn="l"/>
                <a:tab pos="3657600" algn="l"/>
                <a:tab pos="4572000" algn="l"/>
              </a:tabLst>
            </a:pPr>
            <a:r>
              <a:rPr lang="en-US" sz="2400" dirty="0">
                <a:solidFill>
                  <a:srgbClr val="010000"/>
                </a:solidFill>
                <a:ea typeface="MS PGothic" charset="0"/>
                <a:cs typeface="MS PGothic" charset="0"/>
              </a:rPr>
              <a:t>	46 – 50	$ 10,000.00</a:t>
            </a:r>
          </a:p>
          <a:p>
            <a:pPr marL="914400" lvl="0" indent="-914400" eaLnBrk="1" hangingPunct="1">
              <a:lnSpc>
                <a:spcPct val="80000"/>
              </a:lnSpc>
              <a:buNone/>
              <a:tabLst>
                <a:tab pos="914400" algn="l"/>
                <a:tab pos="3657600" algn="l"/>
                <a:tab pos="4572000" algn="l"/>
              </a:tabLst>
            </a:pPr>
            <a:r>
              <a:rPr lang="en-US" sz="2400" dirty="0">
                <a:solidFill>
                  <a:srgbClr val="010000"/>
                </a:solidFill>
                <a:ea typeface="MS PGothic" charset="0"/>
                <a:cs typeface="MS PGothic" charset="0"/>
              </a:rPr>
              <a:t>	51 – 55	$   3,000.00</a:t>
            </a:r>
          </a:p>
          <a:p>
            <a:pPr marL="914400" lvl="0" indent="-914400" eaLnBrk="1" hangingPunct="1">
              <a:lnSpc>
                <a:spcPct val="80000"/>
              </a:lnSpc>
              <a:buNone/>
              <a:tabLst>
                <a:tab pos="914400" algn="l"/>
                <a:tab pos="3657600" algn="l"/>
                <a:tab pos="4572000" algn="l"/>
              </a:tabLst>
            </a:pPr>
            <a:r>
              <a:rPr lang="en-US" sz="2400" dirty="0">
                <a:solidFill>
                  <a:srgbClr val="010000"/>
                </a:solidFill>
                <a:ea typeface="MS PGothic" charset="0"/>
                <a:cs typeface="MS PGothic" charset="0"/>
              </a:rPr>
              <a:t>	56 – 60	$   2,500.00</a:t>
            </a:r>
          </a:p>
          <a:p>
            <a:pPr marL="914400" lvl="0" indent="-914400" eaLnBrk="1" hangingPunct="1">
              <a:lnSpc>
                <a:spcPct val="80000"/>
              </a:lnSpc>
              <a:buNone/>
              <a:tabLst>
                <a:tab pos="914400" algn="l"/>
                <a:tab pos="3657600" algn="l"/>
                <a:tab pos="4572000" algn="l"/>
              </a:tabLst>
            </a:pPr>
            <a:r>
              <a:rPr lang="en-US" sz="2400" dirty="0">
                <a:solidFill>
                  <a:srgbClr val="010000"/>
                </a:solidFill>
                <a:ea typeface="MS PGothic" charset="0"/>
                <a:cs typeface="MS PGothic" charset="0"/>
              </a:rPr>
              <a:t>	61 and over	$   2,000.00</a:t>
            </a:r>
            <a:endParaRPr lang="en-US" sz="2400" dirty="0">
              <a:solidFill>
                <a:srgbClr val="010000"/>
              </a:solidFill>
            </a:endParaRPr>
          </a:p>
        </p:txBody>
      </p:sp>
    </p:spTree>
    <p:extLst>
      <p:ext uri="{BB962C8B-B14F-4D97-AF65-F5344CB8AC3E}">
        <p14:creationId xmlns:p14="http://schemas.microsoft.com/office/powerpoint/2010/main" val="1979024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Possible Benefits</a:t>
            </a:r>
            <a:endParaRPr lang="en-US" b="1" dirty="0"/>
          </a:p>
        </p:txBody>
      </p:sp>
      <p:sp>
        <p:nvSpPr>
          <p:cNvPr id="3" name="Content Placeholder 2"/>
          <p:cNvSpPr>
            <a:spLocks noGrp="1"/>
          </p:cNvSpPr>
          <p:nvPr>
            <p:ph idx="1"/>
          </p:nvPr>
        </p:nvSpPr>
        <p:spPr/>
        <p:txBody>
          <a:bodyPr/>
          <a:lstStyle/>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Federal Public Safety Officers Death Benefits $343,589.00 (2017) + </a:t>
            </a:r>
            <a:r>
              <a:rPr lang="ja-JP" altLang="en-US" sz="2400" dirty="0">
                <a:solidFill>
                  <a:srgbClr val="010000"/>
                </a:solidFill>
                <a:ea typeface="MS PGothic" charset="0"/>
                <a:cs typeface="MS PGothic" charset="0"/>
              </a:rPr>
              <a:t>“</a:t>
            </a:r>
            <a:r>
              <a:rPr lang="en-US" altLang="ja-JP" sz="2400" dirty="0">
                <a:solidFill>
                  <a:srgbClr val="010000"/>
                </a:solidFill>
                <a:ea typeface="MS PGothic" charset="0"/>
                <a:cs typeface="MS PGothic" charset="0"/>
              </a:rPr>
              <a:t>COLA</a:t>
            </a:r>
            <a:r>
              <a:rPr lang="ja-JP" altLang="en-US" sz="2400" dirty="0">
                <a:solidFill>
                  <a:srgbClr val="010000"/>
                </a:solidFill>
                <a:ea typeface="MS PGothic" charset="0"/>
                <a:cs typeface="MS PGothic" charset="0"/>
              </a:rPr>
              <a:t>”</a:t>
            </a:r>
            <a:endParaRPr lang="en-US" altLang="ja-JP" sz="2400" dirty="0">
              <a:solidFill>
                <a:srgbClr val="010000"/>
              </a:solidFill>
              <a:ea typeface="MS PGothic" charset="0"/>
              <a:cs typeface="MS PGothic" charset="0"/>
            </a:endParaRPr>
          </a:p>
          <a:p>
            <a:pPr lvl="0">
              <a:spcBef>
                <a:spcPts val="0"/>
              </a:spcBef>
              <a:buSzPct val="100000"/>
              <a:buFont typeface="Wingdings" panose="05000000000000000000" pitchFamily="2" charset="2"/>
              <a:buChar char="§"/>
            </a:pPr>
            <a:endParaRPr lang="en-US" altLang="ja-JP" sz="1500" dirty="0">
              <a:solidFill>
                <a:srgbClr val="010000"/>
              </a:solidFill>
              <a:ea typeface="MS PGothic" charset="0"/>
              <a:cs typeface="MS PGothic" charset="0"/>
            </a:endParaRPr>
          </a:p>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Workers Compensation $287,350 – $431,000</a:t>
            </a:r>
          </a:p>
          <a:p>
            <a:pPr marL="0" indent="0">
              <a:buNone/>
            </a:pPr>
            <a:endParaRPr lang="en-US" dirty="0"/>
          </a:p>
        </p:txBody>
      </p:sp>
    </p:spTree>
    <p:extLst>
      <p:ext uri="{BB962C8B-B14F-4D97-AF65-F5344CB8AC3E}">
        <p14:creationId xmlns:p14="http://schemas.microsoft.com/office/powerpoint/2010/main" val="3859170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Worker’</a:t>
            </a:r>
            <a:r>
              <a:rPr lang="en-US" altLang="ja-JP" b="1" dirty="0">
                <a:latin typeface="FrnkGothITC Hv BT" charset="0"/>
                <a:ea typeface="MS PGothic" charset="0"/>
              </a:rPr>
              <a:t>s Compensation</a:t>
            </a:r>
            <a:endParaRPr lang="en-US" b="1" dirty="0"/>
          </a:p>
        </p:txBody>
      </p:sp>
      <p:sp>
        <p:nvSpPr>
          <p:cNvPr id="3" name="Content Placeholder 2"/>
          <p:cNvSpPr>
            <a:spLocks noGrp="1"/>
          </p:cNvSpPr>
          <p:nvPr>
            <p:ph idx="1"/>
          </p:nvPr>
        </p:nvSpPr>
        <p:spPr/>
        <p:txBody>
          <a:bodyPr/>
          <a:lstStyle/>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This benefit is calculated at a specific rate equaling 2/3 of his/her weekly wages for 500 weeks.</a:t>
            </a:r>
          </a:p>
          <a:p>
            <a:pPr lvl="0">
              <a:spcBef>
                <a:spcPts val="0"/>
              </a:spcBef>
              <a:buSzPct val="100000"/>
              <a:buFont typeface="Wingdings" panose="05000000000000000000" pitchFamily="2" charset="2"/>
              <a:buChar char="§"/>
            </a:pPr>
            <a:endParaRPr lang="en-US" sz="1500" dirty="0">
              <a:solidFill>
                <a:srgbClr val="010000"/>
              </a:solidFill>
              <a:ea typeface="MS PGothic" charset="0"/>
              <a:cs typeface="MS PGothic" charset="0"/>
            </a:endParaRPr>
          </a:p>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Presently the maximum rate is $862 for career emergency personnel and a minimum rate of $574.70 (2/3 of the maximum) for volunteer emergency personnel.</a:t>
            </a:r>
          </a:p>
        </p:txBody>
      </p:sp>
    </p:spTree>
    <p:extLst>
      <p:ext uri="{BB962C8B-B14F-4D97-AF65-F5344CB8AC3E}">
        <p14:creationId xmlns:p14="http://schemas.microsoft.com/office/powerpoint/2010/main" val="2692372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What is Gateway?</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t>Annual meeting of the various fire and emergency service associations and agencies that is sponsored by the NC State Firefighters' Association.</a:t>
            </a:r>
          </a:p>
          <a:p>
            <a:pPr lvl="1"/>
            <a:r>
              <a:rPr lang="en-US" sz="2400" dirty="0"/>
              <a:t>Discuss various areas of concern and develop  methods to address concerns that all the associations agree upon.</a:t>
            </a:r>
          </a:p>
          <a:p>
            <a:pPr lvl="1"/>
            <a:r>
              <a:rPr lang="en-US" sz="2400" dirty="0"/>
              <a:t>This is a group of </a:t>
            </a:r>
            <a:r>
              <a:rPr lang="en-US" sz="2400" i="1" u="sng" dirty="0"/>
              <a:t>your peers</a:t>
            </a:r>
            <a:r>
              <a:rPr lang="en-US" sz="2400" i="1" dirty="0"/>
              <a:t> </a:t>
            </a:r>
            <a:r>
              <a:rPr lang="en-US" sz="2400" dirty="0"/>
              <a:t>that you elect to represent you in various associations.</a:t>
            </a:r>
          </a:p>
          <a:p>
            <a:pPr marL="0" indent="0">
              <a:buNone/>
            </a:pPr>
            <a:endParaRPr lang="en-US" dirty="0"/>
          </a:p>
        </p:txBody>
      </p:sp>
    </p:spTree>
    <p:extLst>
      <p:ext uri="{BB962C8B-B14F-4D97-AF65-F5344CB8AC3E}">
        <p14:creationId xmlns:p14="http://schemas.microsoft.com/office/powerpoint/2010/main" val="643997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Worker’</a:t>
            </a:r>
            <a:r>
              <a:rPr lang="en-US" altLang="ja-JP" b="1" dirty="0">
                <a:latin typeface="FrnkGothITC Hv BT" charset="0"/>
                <a:ea typeface="MS PGothic" charset="0"/>
              </a:rPr>
              <a:t>s Compensation</a:t>
            </a:r>
            <a:endParaRPr lang="en-US" b="1" dirty="0"/>
          </a:p>
        </p:txBody>
      </p:sp>
      <p:sp>
        <p:nvSpPr>
          <p:cNvPr id="3" name="Content Placeholder 2"/>
          <p:cNvSpPr>
            <a:spLocks noGrp="1"/>
          </p:cNvSpPr>
          <p:nvPr>
            <p:ph idx="1"/>
          </p:nvPr>
        </p:nvSpPr>
        <p:spPr/>
        <p:txBody>
          <a:bodyPr/>
          <a:lstStyle/>
          <a:p>
            <a:pPr lvl="0">
              <a:spcBef>
                <a:spcPts val="0"/>
              </a:spcBef>
              <a:buSzPct val="100000"/>
              <a:buFont typeface="Wingdings" panose="05000000000000000000" pitchFamily="2" charset="2"/>
              <a:buChar char="§"/>
            </a:pPr>
            <a:r>
              <a:rPr lang="en-US" sz="2400" dirty="0">
                <a:solidFill>
                  <a:srgbClr val="010000"/>
                </a:solidFill>
                <a:latin typeface="Arial" charset="0"/>
                <a:ea typeface="MS PGothic" charset="0"/>
                <a:cs typeface="MS PGothic" charset="0"/>
              </a:rPr>
              <a:t>Benefits for minor age beneficiaries are also figured for 500 weeks or until age of 18, whichever is longer.</a:t>
            </a:r>
          </a:p>
          <a:p>
            <a:pPr lvl="0">
              <a:spcBef>
                <a:spcPts val="0"/>
              </a:spcBef>
              <a:buSzPct val="100000"/>
              <a:buFont typeface="Wingdings" panose="05000000000000000000" pitchFamily="2" charset="2"/>
              <a:buChar char="§"/>
            </a:pPr>
            <a:endParaRPr lang="en-US" sz="1500" dirty="0">
              <a:solidFill>
                <a:srgbClr val="010000"/>
              </a:solidFill>
              <a:latin typeface="Arial" charset="0"/>
              <a:ea typeface="MS PGothic" charset="0"/>
              <a:cs typeface="MS PGothic" charset="0"/>
            </a:endParaRPr>
          </a:p>
          <a:p>
            <a:pPr lvl="0">
              <a:spcBef>
                <a:spcPts val="0"/>
              </a:spcBef>
              <a:buSzPct val="100000"/>
              <a:buFont typeface="Wingdings" panose="05000000000000000000" pitchFamily="2" charset="2"/>
              <a:buChar char="§"/>
            </a:pPr>
            <a:r>
              <a:rPr lang="en-US" sz="2400" dirty="0">
                <a:solidFill>
                  <a:srgbClr val="010000"/>
                </a:solidFill>
                <a:latin typeface="Arial" charset="0"/>
                <a:ea typeface="MS PGothic" charset="0"/>
                <a:cs typeface="MS PGothic" charset="0"/>
              </a:rPr>
              <a:t>Part-time emergency personnel rate would be based on the salary paid for those part-time hours worked.</a:t>
            </a:r>
          </a:p>
          <a:p>
            <a:pPr marL="0" indent="0">
              <a:buNone/>
            </a:pPr>
            <a:endParaRPr lang="en-US" dirty="0">
              <a:latin typeface="Arial" charset="0"/>
              <a:ea typeface="MS PGothic" charset="0"/>
              <a:cs typeface="MS PGothic" charset="0"/>
            </a:endParaRPr>
          </a:p>
          <a:p>
            <a:endParaRPr lang="en-US" dirty="0">
              <a:latin typeface="Arial" charset="0"/>
              <a:ea typeface="MS PGothic" charset="0"/>
              <a:cs typeface="MS PGothic" charset="0"/>
            </a:endParaRPr>
          </a:p>
          <a:p>
            <a:endParaRPr lang="en-US" dirty="0"/>
          </a:p>
        </p:txBody>
      </p:sp>
    </p:spTree>
    <p:extLst>
      <p:ext uri="{BB962C8B-B14F-4D97-AF65-F5344CB8AC3E}">
        <p14:creationId xmlns:p14="http://schemas.microsoft.com/office/powerpoint/2010/main" val="4019175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Possible Benefits</a:t>
            </a:r>
            <a:endParaRPr lang="en-US" b="1" dirty="0"/>
          </a:p>
        </p:txBody>
      </p:sp>
      <p:sp>
        <p:nvSpPr>
          <p:cNvPr id="3" name="Content Placeholder 2"/>
          <p:cNvSpPr>
            <a:spLocks noGrp="1"/>
          </p:cNvSpPr>
          <p:nvPr>
            <p:ph idx="1"/>
          </p:nvPr>
        </p:nvSpPr>
        <p:spPr>
          <a:xfrm>
            <a:off x="2743200" y="1295400"/>
            <a:ext cx="6172200" cy="5181600"/>
          </a:xfrm>
        </p:spPr>
        <p:txBody>
          <a:bodyPr/>
          <a:lstStyle/>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Local Relief Fund</a:t>
            </a:r>
          </a:p>
          <a:p>
            <a:pPr lvl="0">
              <a:spcBef>
                <a:spcPts val="0"/>
              </a:spcBef>
              <a:buSzPct val="100000"/>
              <a:buFont typeface="Wingdings" panose="05000000000000000000" pitchFamily="2" charset="2"/>
              <a:buChar char="§"/>
            </a:pPr>
            <a:endParaRPr lang="en-US" sz="1500" dirty="0">
              <a:solidFill>
                <a:srgbClr val="010000"/>
              </a:solidFill>
              <a:ea typeface="MS PGothic" charset="0"/>
              <a:cs typeface="MS PGothic" charset="0"/>
            </a:endParaRPr>
          </a:p>
          <a:p>
            <a:pPr lvl="0">
              <a:spcBef>
                <a:spcPts val="0"/>
              </a:spcBef>
              <a:buSzPct val="100000"/>
              <a:buFont typeface="Wingdings" panose="05000000000000000000" pitchFamily="2" charset="2"/>
              <a:buChar char="§"/>
            </a:pPr>
            <a:r>
              <a:rPr lang="en-US" sz="2400" dirty="0">
                <a:solidFill>
                  <a:srgbClr val="010000"/>
                </a:solidFill>
              </a:rPr>
              <a:t>Pension Fund Reimbursement (Monies paid into fund)</a:t>
            </a:r>
          </a:p>
          <a:p>
            <a:pPr lvl="0">
              <a:spcBef>
                <a:spcPts val="0"/>
              </a:spcBef>
              <a:buSzPct val="100000"/>
              <a:buFont typeface="Wingdings" panose="05000000000000000000" pitchFamily="2" charset="2"/>
              <a:buChar char="§"/>
            </a:pPr>
            <a:endParaRPr lang="en-US" sz="1500" dirty="0">
              <a:solidFill>
                <a:srgbClr val="010000"/>
              </a:solidFill>
            </a:endParaRPr>
          </a:p>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Any department benefits, such as VFIS, Brotherhood Term Life, etc.</a:t>
            </a:r>
          </a:p>
          <a:p>
            <a:pPr lvl="0">
              <a:spcBef>
                <a:spcPts val="0"/>
              </a:spcBef>
              <a:buSzPct val="100000"/>
              <a:buFont typeface="Wingdings" panose="05000000000000000000" pitchFamily="2" charset="2"/>
              <a:buChar char="§"/>
            </a:pPr>
            <a:endParaRPr lang="en-US" sz="1500" dirty="0">
              <a:solidFill>
                <a:srgbClr val="010000"/>
              </a:solidFill>
              <a:ea typeface="MS PGothic" charset="0"/>
              <a:cs typeface="MS PGothic" charset="0"/>
            </a:endParaRPr>
          </a:p>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If a member of NVFC:</a:t>
            </a:r>
          </a:p>
          <a:p>
            <a:pPr marL="692150" lvl="1" indent="-346075">
              <a:spcBef>
                <a:spcPts val="0"/>
              </a:spcBef>
              <a:buClr>
                <a:srgbClr val="010000"/>
              </a:buClr>
              <a:buFont typeface="Arial" panose="020B0604020202020204" pitchFamily="34" charset="0"/>
              <a:buChar char="–"/>
            </a:pPr>
            <a:r>
              <a:rPr lang="en-US" sz="2200" dirty="0">
                <a:solidFill>
                  <a:srgbClr val="010000"/>
                </a:solidFill>
                <a:ea typeface="MS PGothic" charset="0"/>
                <a:cs typeface="MS PGothic" charset="0"/>
              </a:rPr>
              <a:t>$10,000 AD&amp;D (it is doubled to $20,000 if it is emergency response related).</a:t>
            </a:r>
          </a:p>
          <a:p>
            <a:pPr lvl="0">
              <a:spcBef>
                <a:spcPts val="0"/>
              </a:spcBef>
              <a:buSzPct val="100000"/>
              <a:buFont typeface="Wingdings" panose="05000000000000000000" pitchFamily="2" charset="2"/>
              <a:buChar char="§"/>
            </a:pPr>
            <a:endParaRPr lang="en-US" sz="1500" dirty="0">
              <a:solidFill>
                <a:srgbClr val="010000"/>
              </a:solidFill>
              <a:ea typeface="MS PGothic" charset="0"/>
              <a:cs typeface="MS PGothic" charset="0"/>
            </a:endParaRPr>
          </a:p>
          <a:p>
            <a:pPr lvl="0">
              <a:spcBef>
                <a:spcPts val="0"/>
              </a:spcBef>
              <a:buSzPct val="100000"/>
              <a:buFont typeface="Wingdings" panose="05000000000000000000" pitchFamily="2" charset="2"/>
              <a:buChar char="§"/>
            </a:pPr>
            <a:r>
              <a:rPr lang="en-US" sz="2400" dirty="0">
                <a:solidFill>
                  <a:srgbClr val="010000"/>
                </a:solidFill>
                <a:ea typeface="MS PGothic" charset="0"/>
                <a:cs typeface="MS PGothic" charset="0"/>
              </a:rPr>
              <a:t>Each year the chief should review all benefits the department has with its members.</a:t>
            </a:r>
          </a:p>
          <a:p>
            <a:pPr marL="0" indent="0">
              <a:buNone/>
            </a:pPr>
            <a:endParaRPr lang="en-US" dirty="0"/>
          </a:p>
        </p:txBody>
      </p:sp>
    </p:spTree>
    <p:extLst>
      <p:ext uri="{BB962C8B-B14F-4D97-AF65-F5344CB8AC3E}">
        <p14:creationId xmlns:p14="http://schemas.microsoft.com/office/powerpoint/2010/main" val="1966357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State Death Benefit</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This benefit pays a total of $50,000.00 in a lump sum payment.</a:t>
            </a:r>
          </a:p>
          <a:p>
            <a:pPr>
              <a:buSzPct val="100000"/>
              <a:buFont typeface="Wingdings" panose="05000000000000000000" pitchFamily="2" charset="2"/>
              <a:buChar char="§"/>
            </a:pPr>
            <a:endParaRPr lang="en-US" sz="1500" dirty="0">
              <a:latin typeface="Arial" charset="0"/>
              <a:ea typeface="MS PGothic" charset="0"/>
              <a:cs typeface="MS PGothic" charset="0"/>
            </a:endParaRPr>
          </a:p>
          <a:p>
            <a:pPr>
              <a:buSzPct val="100000"/>
              <a:buFont typeface="Wingdings" panose="05000000000000000000" pitchFamily="2" charset="2"/>
              <a:buChar char="§"/>
            </a:pPr>
            <a:r>
              <a:rPr lang="en-US" sz="2400" dirty="0">
                <a:latin typeface="Arial" charset="0"/>
                <a:ea typeface="MS PGothic" charset="0"/>
                <a:cs typeface="MS PGothic" charset="0"/>
              </a:rPr>
              <a:t>No “remarriage” penalty.</a:t>
            </a:r>
            <a:endParaRPr lang="en-US" sz="2400" dirty="0"/>
          </a:p>
        </p:txBody>
      </p:sp>
    </p:spTree>
    <p:extLst>
      <p:ext uri="{BB962C8B-B14F-4D97-AF65-F5344CB8AC3E}">
        <p14:creationId xmlns:p14="http://schemas.microsoft.com/office/powerpoint/2010/main" val="142989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State Death Benefit</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As of July 1, 2003, when a firefighter dies as the direct and proximate result of a heart attack suffered while on duty, within 24 hours after participating in a training exercise, or responding to an emergency situation, the firefighter is presumed to have been killed in the line of duty.</a:t>
            </a:r>
          </a:p>
          <a:p>
            <a:pPr marL="0" indent="0">
              <a:buNone/>
            </a:pPr>
            <a:endParaRPr lang="en-US" dirty="0"/>
          </a:p>
        </p:txBody>
      </p:sp>
    </p:spTree>
    <p:extLst>
      <p:ext uri="{BB962C8B-B14F-4D97-AF65-F5344CB8AC3E}">
        <p14:creationId xmlns:p14="http://schemas.microsoft.com/office/powerpoint/2010/main" val="3970545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N. C. Assoc. of Rescue and Emergency Medical Services</a:t>
            </a:r>
            <a:endParaRPr lang="en-US" b="1" dirty="0"/>
          </a:p>
        </p:txBody>
      </p:sp>
      <p:sp>
        <p:nvSpPr>
          <p:cNvPr id="3" name="Content Placeholder 2"/>
          <p:cNvSpPr>
            <a:spLocks noGrp="1"/>
          </p:cNvSpPr>
          <p:nvPr>
            <p:ph idx="1"/>
          </p:nvPr>
        </p:nvSpPr>
        <p:spPr>
          <a:xfrm>
            <a:off x="2743200" y="1673352"/>
            <a:ext cx="6172200" cy="4800600"/>
          </a:xfrm>
        </p:spPr>
        <p:txBody>
          <a:bodyPr/>
          <a:lstStyle/>
          <a:p>
            <a:pPr>
              <a:buSzPct val="100000"/>
              <a:buFont typeface="Wingdings" panose="05000000000000000000" pitchFamily="2" charset="2"/>
              <a:buChar char="§"/>
            </a:pPr>
            <a:r>
              <a:rPr lang="en-US" sz="2400" dirty="0"/>
              <a:t>Will pay $100,000.00 for a line of duty death.  Upon approval by the Industrial Commission, this benefit will make an initial payment of $20,000 and $20,000 annually until claim is paid in full.</a:t>
            </a:r>
          </a:p>
        </p:txBody>
      </p:sp>
    </p:spTree>
    <p:extLst>
      <p:ext uri="{BB962C8B-B14F-4D97-AF65-F5344CB8AC3E}">
        <p14:creationId xmlns:p14="http://schemas.microsoft.com/office/powerpoint/2010/main" val="1414023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N. C. Assoc. of Rescue and Emergency Medical Services</a:t>
            </a:r>
            <a:endParaRPr lang="en-US" b="1" dirty="0"/>
          </a:p>
        </p:txBody>
      </p:sp>
      <p:sp>
        <p:nvSpPr>
          <p:cNvPr id="3" name="Content Placeholder 2"/>
          <p:cNvSpPr>
            <a:spLocks noGrp="1"/>
          </p:cNvSpPr>
          <p:nvPr>
            <p:ph idx="1"/>
          </p:nvPr>
        </p:nvSpPr>
        <p:spPr>
          <a:xfrm>
            <a:off x="2743200" y="1673352"/>
            <a:ext cx="6172200" cy="4800600"/>
          </a:xfrm>
        </p:spPr>
        <p:txBody>
          <a:bodyPr/>
          <a:lstStyle/>
          <a:p>
            <a:pPr lvl="0">
              <a:spcBef>
                <a:spcPts val="0"/>
              </a:spcBef>
              <a:buSzPct val="100000"/>
              <a:buFont typeface="Wingdings" panose="05000000000000000000" pitchFamily="2" charset="2"/>
              <a:buChar char="§"/>
            </a:pPr>
            <a:r>
              <a:rPr lang="en-US" sz="2400" dirty="0">
                <a:solidFill>
                  <a:srgbClr val="010000"/>
                </a:solidFill>
                <a:latin typeface="Arial" charset="0"/>
                <a:ea typeface="MS PGothic" charset="0"/>
                <a:cs typeface="MS PGothic" charset="0"/>
              </a:rPr>
              <a:t>Dismemberment and/or Accidental Death (coverage is 24 hours a day) $20,000</a:t>
            </a:r>
          </a:p>
          <a:p>
            <a:pPr marL="0" lvl="0" indent="0">
              <a:spcBef>
                <a:spcPts val="0"/>
              </a:spcBef>
              <a:buSzPct val="100000"/>
              <a:buNone/>
            </a:pPr>
            <a:r>
              <a:rPr lang="en-US" sz="1500" dirty="0">
                <a:solidFill>
                  <a:srgbClr val="010000"/>
                </a:solidFill>
                <a:latin typeface="Arial" charset="0"/>
                <a:ea typeface="MS PGothic" charset="0"/>
                <a:cs typeface="MS PGothic" charset="0"/>
              </a:rPr>
              <a:t> </a:t>
            </a:r>
          </a:p>
          <a:p>
            <a:pPr lvl="0">
              <a:spcBef>
                <a:spcPts val="0"/>
              </a:spcBef>
              <a:buSzPct val="100000"/>
              <a:buFont typeface="Wingdings" panose="05000000000000000000" pitchFamily="2" charset="2"/>
              <a:buChar char="§"/>
            </a:pPr>
            <a:r>
              <a:rPr lang="en-US" sz="2400" dirty="0">
                <a:solidFill>
                  <a:srgbClr val="010000"/>
                </a:solidFill>
                <a:latin typeface="Arial" charset="0"/>
                <a:ea typeface="MS PGothic" charset="0"/>
                <a:cs typeface="MS PGothic" charset="0"/>
              </a:rPr>
              <a:t>Natural deaths pay $1,000</a:t>
            </a:r>
          </a:p>
          <a:p>
            <a:pPr marL="0" indent="0">
              <a:buNone/>
            </a:pPr>
            <a:endParaRPr lang="en-US" dirty="0"/>
          </a:p>
        </p:txBody>
      </p:sp>
    </p:spTree>
    <p:extLst>
      <p:ext uri="{BB962C8B-B14F-4D97-AF65-F5344CB8AC3E}">
        <p14:creationId xmlns:p14="http://schemas.microsoft.com/office/powerpoint/2010/main" val="558187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N. C. Assoc. of Rescue and Emergency Medical Services</a:t>
            </a:r>
            <a:endParaRPr lang="en-US" b="1" dirty="0"/>
          </a:p>
        </p:txBody>
      </p:sp>
      <p:sp>
        <p:nvSpPr>
          <p:cNvPr id="3" name="Content Placeholder 2"/>
          <p:cNvSpPr>
            <a:spLocks noGrp="1"/>
          </p:cNvSpPr>
          <p:nvPr>
            <p:ph idx="1"/>
          </p:nvPr>
        </p:nvSpPr>
        <p:spPr>
          <a:xfrm>
            <a:off x="2743200" y="1673352"/>
            <a:ext cx="6172200" cy="4800600"/>
          </a:xfrm>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BENEVOLENT BROTHERHOOD – </a:t>
            </a:r>
            <a:r>
              <a:rPr lang="en-US" sz="2400" i="1" dirty="0">
                <a:latin typeface="Arial" charset="0"/>
                <a:ea typeface="MS PGothic" charset="0"/>
                <a:cs typeface="MS PGothic" charset="0"/>
              </a:rPr>
              <a:t>Must be a member.</a:t>
            </a:r>
          </a:p>
          <a:p>
            <a:pPr marL="0" indent="0">
              <a:buSzPct val="100000"/>
              <a:buNone/>
            </a:pPr>
            <a:endParaRPr lang="en-US" sz="1500" i="1" dirty="0">
              <a:latin typeface="Arial" charset="0"/>
              <a:ea typeface="MS PGothic" charset="0"/>
              <a:cs typeface="MS PGothic" charset="0"/>
            </a:endParaRPr>
          </a:p>
          <a:p>
            <a:pPr marL="687388" indent="-347663">
              <a:buClrTx/>
              <a:buSzPct val="100000"/>
              <a:buFont typeface="Arial" panose="020B0604020202020204" pitchFamily="34" charset="0"/>
              <a:buChar char="–"/>
            </a:pPr>
            <a:r>
              <a:rPr lang="en-US" sz="2400" dirty="0">
                <a:latin typeface="Arial" charset="0"/>
                <a:ea typeface="MS PGothic" charset="0"/>
                <a:cs typeface="MS PGothic" charset="0"/>
              </a:rPr>
              <a:t>Death benefit is $5,500 which is payable upon death of a member in the fund. (Benefit increases $1,000 with each increase in membership of 1,000.)</a:t>
            </a:r>
          </a:p>
          <a:p>
            <a:pPr>
              <a:buSzPct val="100000"/>
              <a:buFont typeface="Wingdings" panose="05000000000000000000" pitchFamily="2" charset="2"/>
              <a:buChar char="§"/>
            </a:pPr>
            <a:endParaRPr lang="en-US" sz="2400" dirty="0"/>
          </a:p>
        </p:txBody>
      </p:sp>
    </p:spTree>
    <p:extLst>
      <p:ext uri="{BB962C8B-B14F-4D97-AF65-F5344CB8AC3E}">
        <p14:creationId xmlns:p14="http://schemas.microsoft.com/office/powerpoint/2010/main" val="4219911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N. C. Assoc. of Rescue and Emergency Medical Services</a:t>
            </a:r>
            <a:endParaRPr lang="en-US" b="1" dirty="0"/>
          </a:p>
        </p:txBody>
      </p:sp>
      <p:sp>
        <p:nvSpPr>
          <p:cNvPr id="3" name="Content Placeholder 2"/>
          <p:cNvSpPr>
            <a:spLocks noGrp="1"/>
          </p:cNvSpPr>
          <p:nvPr>
            <p:ph idx="1"/>
          </p:nvPr>
        </p:nvSpPr>
        <p:spPr>
          <a:xfrm>
            <a:off x="2743200" y="1673352"/>
            <a:ext cx="6172200" cy="4800600"/>
          </a:xfrm>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A spouse and/or dependent(s) of a line of duty death are eligible to receive scholarships and have choice of:</a:t>
            </a:r>
          </a:p>
          <a:p>
            <a:pPr marL="0" indent="0">
              <a:buNone/>
            </a:pPr>
            <a:endParaRPr lang="en-US" sz="1500" dirty="0">
              <a:latin typeface="Arial" charset="0"/>
              <a:ea typeface="MS PGothic" charset="0"/>
              <a:cs typeface="MS PGothic" charset="0"/>
            </a:endParaRPr>
          </a:p>
          <a:p>
            <a:pPr marL="693738" lvl="1" indent="-354013" eaLnBrk="1" hangingPunct="1">
              <a:spcBef>
                <a:spcPct val="0"/>
              </a:spcBef>
            </a:pPr>
            <a:r>
              <a:rPr lang="en-US" sz="2400" dirty="0">
                <a:latin typeface="Arial" charset="0"/>
                <a:ea typeface="MS PGothic" charset="0"/>
              </a:rPr>
              <a:t>Two year scholarship of $2,000</a:t>
            </a:r>
          </a:p>
          <a:p>
            <a:pPr marL="693738" lvl="1" indent="-354013" eaLnBrk="1" hangingPunct="1">
              <a:spcBef>
                <a:spcPct val="0"/>
              </a:spcBef>
              <a:buFontTx/>
              <a:buNone/>
            </a:pPr>
            <a:endParaRPr lang="en-US" sz="1500" dirty="0">
              <a:latin typeface="Arial" charset="0"/>
              <a:ea typeface="MS PGothic" charset="0"/>
            </a:endParaRPr>
          </a:p>
          <a:p>
            <a:pPr marL="693738" lvl="1" indent="-354013" eaLnBrk="1" hangingPunct="1">
              <a:spcBef>
                <a:spcPct val="0"/>
              </a:spcBef>
            </a:pPr>
            <a:r>
              <a:rPr lang="en-US" sz="2400" dirty="0">
                <a:latin typeface="Arial" charset="0"/>
                <a:ea typeface="MS PGothic" charset="0"/>
              </a:rPr>
              <a:t>Four year scholarship of $15,000</a:t>
            </a:r>
          </a:p>
          <a:p>
            <a:pPr marL="0" indent="0">
              <a:buNone/>
            </a:pPr>
            <a:endParaRPr lang="en-US" dirty="0"/>
          </a:p>
        </p:txBody>
      </p:sp>
    </p:spTree>
    <p:extLst>
      <p:ext uri="{BB962C8B-B14F-4D97-AF65-F5344CB8AC3E}">
        <p14:creationId xmlns:p14="http://schemas.microsoft.com/office/powerpoint/2010/main" val="3278136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Pension Fund</a:t>
            </a:r>
            <a:endParaRPr lang="en-US" b="1" dirty="0"/>
          </a:p>
        </p:txBody>
      </p:sp>
      <p:sp>
        <p:nvSpPr>
          <p:cNvPr id="3" name="Content Placeholder 2"/>
          <p:cNvSpPr>
            <a:spLocks noGrp="1"/>
          </p:cNvSpPr>
          <p:nvPr>
            <p:ph idx="1"/>
          </p:nvPr>
        </p:nvSpPr>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2016 Legislative session changed the N.C. Fire and Rescue Squad Pension Fund disbursement in the event of a member death.</a:t>
            </a:r>
          </a:p>
          <a:p>
            <a:pPr>
              <a:buSzPct val="100000"/>
              <a:buFont typeface="Wingdings" panose="05000000000000000000" pitchFamily="2" charset="2"/>
              <a:buChar char="§"/>
            </a:pPr>
            <a:endParaRPr lang="en-US" sz="1500" dirty="0">
              <a:latin typeface="Arial" charset="0"/>
              <a:ea typeface="MS PGothic" charset="0"/>
              <a:cs typeface="MS PGothic" charset="0"/>
            </a:endParaRPr>
          </a:p>
          <a:p>
            <a:pPr marL="682625" indent="-336550">
              <a:buClrTx/>
              <a:buSzPct val="100000"/>
              <a:buFont typeface="Arial" panose="020B0604020202020204" pitchFamily="34" charset="0"/>
              <a:buChar char="–"/>
            </a:pPr>
            <a:r>
              <a:rPr lang="en-US" sz="2400" dirty="0">
                <a:latin typeface="Arial" charset="0"/>
                <a:ea typeface="MS PGothic" charset="0"/>
                <a:cs typeface="MS PGothic" charset="0"/>
              </a:rPr>
              <a:t>If a member is killed in the line of duty their beneficiary will receive their retirement benefit starting at age 55.</a:t>
            </a:r>
          </a:p>
          <a:p>
            <a:pPr marL="0" indent="0">
              <a:buNone/>
            </a:pPr>
            <a:endParaRPr lang="en-US" dirty="0"/>
          </a:p>
        </p:txBody>
      </p:sp>
    </p:spTree>
    <p:extLst>
      <p:ext uri="{BB962C8B-B14F-4D97-AF65-F5344CB8AC3E}">
        <p14:creationId xmlns:p14="http://schemas.microsoft.com/office/powerpoint/2010/main" val="2976917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Public Safety Officer Benefit (PSOB)</a:t>
            </a:r>
            <a:endParaRPr lang="en-US" b="1" dirty="0"/>
          </a:p>
        </p:txBody>
      </p:sp>
      <p:sp>
        <p:nvSpPr>
          <p:cNvPr id="3" name="Content Placeholder 2"/>
          <p:cNvSpPr>
            <a:spLocks noGrp="1"/>
          </p:cNvSpPr>
          <p:nvPr>
            <p:ph idx="1"/>
          </p:nvPr>
        </p:nvSpPr>
        <p:spPr>
          <a:xfrm>
            <a:off x="2743200" y="1444752"/>
            <a:ext cx="6172200" cy="5260848"/>
          </a:xfrm>
        </p:spPr>
        <p:txBody>
          <a:bodyPr/>
          <a:lstStyle/>
          <a:p>
            <a:pPr>
              <a:buSzPct val="100000"/>
              <a:buFont typeface="Wingdings" panose="05000000000000000000" pitchFamily="2" charset="2"/>
              <a:buChar char="§"/>
            </a:pPr>
            <a:r>
              <a:rPr lang="en-US" sz="2400" dirty="0"/>
              <a:t>This benefit is paid as follows:</a:t>
            </a:r>
          </a:p>
          <a:p>
            <a:pPr marL="0" indent="0">
              <a:buNone/>
            </a:pPr>
            <a:endParaRPr lang="en-US" sz="1500" dirty="0"/>
          </a:p>
          <a:p>
            <a:pPr marL="693738" lvl="1" indent="-354013" eaLnBrk="1" hangingPunct="1">
              <a:lnSpc>
                <a:spcPct val="80000"/>
              </a:lnSpc>
              <a:spcBef>
                <a:spcPts val="0"/>
              </a:spcBef>
              <a:tabLst>
                <a:tab pos="693738" algn="l"/>
                <a:tab pos="5029200" algn="l"/>
              </a:tabLst>
              <a:defRPr/>
            </a:pPr>
            <a:r>
              <a:rPr lang="en-US" sz="2400" dirty="0">
                <a:ea typeface="ＭＳ Ｐゴシック" charset="0"/>
              </a:rPr>
              <a:t>Surviving spouse with no dependents receives full payment.</a:t>
            </a:r>
          </a:p>
          <a:p>
            <a:pPr marL="693738" lvl="1" indent="-354013" eaLnBrk="1" hangingPunct="1">
              <a:lnSpc>
                <a:spcPct val="80000"/>
              </a:lnSpc>
              <a:spcBef>
                <a:spcPts val="0"/>
              </a:spcBef>
              <a:buFontTx/>
              <a:buNone/>
              <a:tabLst>
                <a:tab pos="693738" algn="l"/>
                <a:tab pos="5029200" algn="l"/>
              </a:tabLst>
              <a:defRPr/>
            </a:pPr>
            <a:endParaRPr lang="en-US" sz="1500" dirty="0">
              <a:ea typeface="ＭＳ Ｐゴシック" charset="0"/>
            </a:endParaRPr>
          </a:p>
          <a:p>
            <a:pPr marL="693738" lvl="1" indent="-354013" eaLnBrk="1" hangingPunct="1">
              <a:lnSpc>
                <a:spcPct val="80000"/>
              </a:lnSpc>
              <a:spcBef>
                <a:spcPts val="0"/>
              </a:spcBef>
              <a:tabLst>
                <a:tab pos="693738" algn="l"/>
                <a:tab pos="5029200" algn="l"/>
              </a:tabLst>
              <a:defRPr/>
            </a:pPr>
            <a:r>
              <a:rPr lang="en-US" sz="2400" dirty="0">
                <a:ea typeface="ＭＳ Ｐゴシック" charset="0"/>
              </a:rPr>
              <a:t>Surviving spouse with surviving        dependents: The spouse receives half of full amount and the remaining half is divided equally among the dependents.</a:t>
            </a:r>
          </a:p>
          <a:p>
            <a:pPr marL="693738" lvl="1" indent="-354013" eaLnBrk="1" hangingPunct="1">
              <a:lnSpc>
                <a:spcPct val="80000"/>
              </a:lnSpc>
              <a:spcBef>
                <a:spcPts val="0"/>
              </a:spcBef>
              <a:buFontTx/>
              <a:buNone/>
              <a:tabLst>
                <a:tab pos="693738" algn="l"/>
                <a:tab pos="5029200" algn="l"/>
              </a:tabLst>
              <a:defRPr/>
            </a:pPr>
            <a:endParaRPr lang="en-US" sz="1500" dirty="0">
              <a:ea typeface="ＭＳ Ｐゴシック" charset="0"/>
            </a:endParaRPr>
          </a:p>
          <a:p>
            <a:pPr marL="693738" lvl="1" indent="-354013" eaLnBrk="1" hangingPunct="1">
              <a:lnSpc>
                <a:spcPct val="80000"/>
              </a:lnSpc>
              <a:spcBef>
                <a:spcPts val="0"/>
              </a:spcBef>
              <a:tabLst>
                <a:tab pos="693738" algn="l"/>
                <a:tab pos="5029200" algn="l"/>
              </a:tabLst>
              <a:defRPr/>
            </a:pPr>
            <a:r>
              <a:rPr lang="en-US" sz="2400" dirty="0">
                <a:ea typeface="ＭＳ Ｐゴシック" charset="0"/>
              </a:rPr>
              <a:t>If there is no surviving spouse or           dependent, the payment will be made to the surviving parents of the deceased.</a:t>
            </a:r>
          </a:p>
          <a:p>
            <a:pPr marL="339725" lvl="1" indent="0" eaLnBrk="1" hangingPunct="1">
              <a:lnSpc>
                <a:spcPct val="80000"/>
              </a:lnSpc>
              <a:spcBef>
                <a:spcPts val="0"/>
              </a:spcBef>
              <a:buNone/>
              <a:tabLst>
                <a:tab pos="693738" algn="l"/>
                <a:tab pos="5029200" algn="l"/>
              </a:tabLst>
              <a:defRPr/>
            </a:pPr>
            <a:endParaRPr lang="en-US" sz="1500" dirty="0">
              <a:ea typeface="ＭＳ Ｐゴシック" charset="0"/>
            </a:endParaRPr>
          </a:p>
          <a:p>
            <a:pPr>
              <a:buSzPct val="100000"/>
              <a:buFont typeface="Wingdings" panose="05000000000000000000" pitchFamily="2" charset="2"/>
              <a:buChar char="§"/>
            </a:pPr>
            <a:r>
              <a:rPr lang="en-US" sz="2400" dirty="0"/>
              <a:t>This benefit is no</a:t>
            </a:r>
            <a:r>
              <a:rPr lang="en-US" sz="2400" dirty="0">
                <a:ea typeface="ＭＳ Ｐゴシック" charset="0"/>
              </a:rPr>
              <a:t>t paid to the          estate.</a:t>
            </a:r>
          </a:p>
          <a:p>
            <a:pPr marL="339725" lvl="1" indent="0" eaLnBrk="1" hangingPunct="1">
              <a:lnSpc>
                <a:spcPct val="80000"/>
              </a:lnSpc>
              <a:spcBef>
                <a:spcPts val="0"/>
              </a:spcBef>
              <a:buNone/>
              <a:tabLst>
                <a:tab pos="693738" algn="l"/>
                <a:tab pos="5029200" algn="l"/>
              </a:tabLst>
              <a:defRPr/>
            </a:pPr>
            <a:endParaRPr lang="en-US" dirty="0"/>
          </a:p>
          <a:p>
            <a:pPr marL="0" indent="0">
              <a:buNone/>
            </a:pPr>
            <a:endParaRPr lang="en-US" dirty="0"/>
          </a:p>
        </p:txBody>
      </p:sp>
    </p:spTree>
    <p:extLst>
      <p:ext uri="{BB962C8B-B14F-4D97-AF65-F5344CB8AC3E}">
        <p14:creationId xmlns:p14="http://schemas.microsoft.com/office/powerpoint/2010/main" val="2145912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dirty="0"/>
              <a:t>Who attends Gateway?</a:t>
            </a:r>
          </a:p>
        </p:txBody>
      </p:sp>
      <p:pic>
        <p:nvPicPr>
          <p:cNvPr id="4" name="Content Placeholder 3" descr="http://www.ncsfa.com/../images/header_006.jpg"/>
          <p:cNvPicPr>
            <a:picLocks noGrp="1"/>
          </p:cNvPicPr>
          <p:nvPr>
            <p:ph idx="1"/>
          </p:nvPr>
        </p:nvPicPr>
        <p:blipFill>
          <a:blip r:embed="rId3" cstate="print"/>
          <a:srcRect/>
          <a:stretch>
            <a:fillRect/>
          </a:stretch>
        </p:blipFill>
        <p:spPr bwMode="auto">
          <a:xfrm>
            <a:off x="1524000" y="1295400"/>
            <a:ext cx="2209800" cy="572202"/>
          </a:xfrm>
          <a:prstGeom prst="rect">
            <a:avLst/>
          </a:prstGeom>
          <a:noFill/>
          <a:ln w="9525">
            <a:noFill/>
            <a:miter lim="800000"/>
            <a:headEnd/>
            <a:tailEnd/>
          </a:ln>
        </p:spPr>
      </p:pic>
      <p:pic>
        <p:nvPicPr>
          <p:cNvPr id="5" name="Picture 4" descr="http://www.ncafc.com/images/ncafcjpeg.jpg"/>
          <p:cNvPicPr/>
          <p:nvPr/>
        </p:nvPicPr>
        <p:blipFill>
          <a:blip r:embed="rId4" cstate="print"/>
          <a:srcRect/>
          <a:stretch>
            <a:fillRect/>
          </a:stretch>
        </p:blipFill>
        <p:spPr bwMode="auto">
          <a:xfrm>
            <a:off x="4227219" y="1219200"/>
            <a:ext cx="1647238" cy="787520"/>
          </a:xfrm>
          <a:prstGeom prst="rect">
            <a:avLst/>
          </a:prstGeom>
          <a:noFill/>
          <a:ln w="9525">
            <a:noFill/>
            <a:miter lim="800000"/>
            <a:headEnd/>
            <a:tailEnd/>
          </a:ln>
        </p:spPr>
      </p:pic>
      <p:pic>
        <p:nvPicPr>
          <p:cNvPr id="6" name="Picture 5" descr="http://o.b5z.net/zirw/81/i/u/6147178/i/menu/a1.jpg"/>
          <p:cNvPicPr/>
          <p:nvPr/>
        </p:nvPicPr>
        <p:blipFill>
          <a:blip r:embed="rId5" cstate="print"/>
          <a:srcRect/>
          <a:stretch>
            <a:fillRect/>
          </a:stretch>
        </p:blipFill>
        <p:spPr bwMode="auto">
          <a:xfrm>
            <a:off x="6400800" y="1346260"/>
            <a:ext cx="2208963" cy="533400"/>
          </a:xfrm>
          <a:prstGeom prst="rect">
            <a:avLst/>
          </a:prstGeom>
          <a:noFill/>
          <a:ln w="9525">
            <a:noFill/>
            <a:miter lim="800000"/>
            <a:headEnd/>
            <a:tailEnd/>
          </a:ln>
        </p:spPr>
      </p:pic>
      <p:pic>
        <p:nvPicPr>
          <p:cNvPr id="7" name="Picture 6" descr="header02"/>
          <p:cNvPicPr/>
          <p:nvPr/>
        </p:nvPicPr>
        <p:blipFill>
          <a:blip r:embed="rId6" cstate="print"/>
          <a:srcRect/>
          <a:stretch>
            <a:fillRect/>
          </a:stretch>
        </p:blipFill>
        <p:spPr bwMode="auto">
          <a:xfrm>
            <a:off x="1752600" y="2209800"/>
            <a:ext cx="2144569" cy="448119"/>
          </a:xfrm>
          <a:prstGeom prst="rect">
            <a:avLst/>
          </a:prstGeom>
          <a:noFill/>
          <a:ln w="9525">
            <a:noFill/>
            <a:miter lim="800000"/>
            <a:headEnd/>
            <a:tailEnd/>
          </a:ln>
        </p:spPr>
      </p:pic>
      <p:pic>
        <p:nvPicPr>
          <p:cNvPr id="8" name="Picture 7" descr="http://www.pncfa.org/images/graphics/title_3.gif"/>
          <p:cNvPicPr/>
          <p:nvPr/>
        </p:nvPicPr>
        <p:blipFill>
          <a:blip r:embed="rId7" cstate="print"/>
          <a:srcRect/>
          <a:stretch>
            <a:fillRect/>
          </a:stretch>
        </p:blipFill>
        <p:spPr bwMode="auto">
          <a:xfrm>
            <a:off x="4165355" y="2236434"/>
            <a:ext cx="2235445" cy="394850"/>
          </a:xfrm>
          <a:prstGeom prst="rect">
            <a:avLst/>
          </a:prstGeom>
          <a:noFill/>
          <a:ln w="9525">
            <a:noFill/>
            <a:miter lim="800000"/>
            <a:headEnd/>
            <a:tailEnd/>
          </a:ln>
        </p:spPr>
      </p:pic>
      <p:pic>
        <p:nvPicPr>
          <p:cNvPr id="9" name="Picture 8" descr="http://www.wncaff.com/images/wncafflogonew.jpg"/>
          <p:cNvPicPr/>
          <p:nvPr/>
        </p:nvPicPr>
        <p:blipFill>
          <a:blip r:embed="rId8" cstate="print"/>
          <a:srcRect/>
          <a:stretch>
            <a:fillRect/>
          </a:stretch>
        </p:blipFill>
        <p:spPr bwMode="auto">
          <a:xfrm>
            <a:off x="6701438" y="2177648"/>
            <a:ext cx="1917561" cy="428235"/>
          </a:xfrm>
          <a:prstGeom prst="rect">
            <a:avLst/>
          </a:prstGeom>
          <a:noFill/>
          <a:ln w="9525">
            <a:noFill/>
            <a:miter lim="800000"/>
            <a:headEnd/>
            <a:tailEnd/>
          </a:ln>
        </p:spPr>
      </p:pic>
      <p:pic>
        <p:nvPicPr>
          <p:cNvPr id="10" name="Picture 9" descr="Site logo"/>
          <p:cNvPicPr/>
          <p:nvPr/>
        </p:nvPicPr>
        <p:blipFill>
          <a:blip r:embed="rId9" cstate="print"/>
          <a:srcRect/>
          <a:stretch>
            <a:fillRect/>
          </a:stretch>
        </p:blipFill>
        <p:spPr bwMode="auto">
          <a:xfrm>
            <a:off x="2857211" y="3103408"/>
            <a:ext cx="724319" cy="651184"/>
          </a:xfrm>
          <a:prstGeom prst="rect">
            <a:avLst/>
          </a:prstGeom>
          <a:noFill/>
          <a:ln w="9525">
            <a:noFill/>
            <a:miter lim="800000"/>
            <a:headEnd/>
            <a:tailEnd/>
          </a:ln>
        </p:spPr>
      </p:pic>
      <p:graphicFrame>
        <p:nvGraphicFramePr>
          <p:cNvPr id="11" name="Object 10"/>
          <p:cNvGraphicFramePr>
            <a:graphicFrameLocks noChangeAspect="1"/>
          </p:cNvGraphicFramePr>
          <p:nvPr>
            <p:extLst>
              <p:ext uri="{D42A27DB-BD31-4B8C-83A1-F6EECF244321}">
                <p14:modId xmlns:p14="http://schemas.microsoft.com/office/powerpoint/2010/main" val="703825194"/>
              </p:ext>
            </p:extLst>
          </p:nvPr>
        </p:nvGraphicFramePr>
        <p:xfrm>
          <a:off x="3733800" y="2971800"/>
          <a:ext cx="3157538" cy="1066800"/>
        </p:xfrm>
        <a:graphic>
          <a:graphicData uri="http://schemas.openxmlformats.org/presentationml/2006/ole">
            <mc:AlternateContent xmlns:mc="http://schemas.openxmlformats.org/markup-compatibility/2006">
              <mc:Choice xmlns:v="urn:schemas-microsoft-com:vml" Requires="v">
                <p:oleObj spid="_x0000_s1128" name="Acrobat Document" r:id="rId10" imgW="3629008" imgH="1219065" progId="AcroExch.Document.11">
                  <p:embed/>
                </p:oleObj>
              </mc:Choice>
              <mc:Fallback>
                <p:oleObj name="Acrobat Document" r:id="rId10" imgW="3629008" imgH="1219065" progId="AcroExch.Document.11">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2971800"/>
                        <a:ext cx="315753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11" descr="Forest"/>
          <p:cNvPicPr/>
          <p:nvPr/>
        </p:nvPicPr>
        <p:blipFill>
          <a:blip r:embed="rId12" cstate="print"/>
          <a:srcRect/>
          <a:stretch>
            <a:fillRect/>
          </a:stretch>
        </p:blipFill>
        <p:spPr bwMode="auto">
          <a:xfrm>
            <a:off x="7162800" y="2971800"/>
            <a:ext cx="1828800" cy="457200"/>
          </a:xfrm>
          <a:prstGeom prst="rect">
            <a:avLst/>
          </a:prstGeom>
          <a:noFill/>
          <a:ln w="9525">
            <a:noFill/>
            <a:miter lim="800000"/>
            <a:headEnd/>
            <a:tailEnd/>
          </a:ln>
        </p:spPr>
      </p:pic>
      <p:pic>
        <p:nvPicPr>
          <p:cNvPr id="13" name="Picture 12" descr="http://www.nccrimecontrol.org/imgs/topbanner-main.jpg"/>
          <p:cNvPicPr>
            <a:picLocks noChangeAspect="1" noChangeArrowheads="1"/>
          </p:cNvPicPr>
          <p:nvPr/>
        </p:nvPicPr>
        <p:blipFill>
          <a:blip r:embed="rId13" cstate="print"/>
          <a:srcRect/>
          <a:stretch>
            <a:fillRect/>
          </a:stretch>
        </p:blipFill>
        <p:spPr bwMode="auto">
          <a:xfrm>
            <a:off x="2946155" y="4343400"/>
            <a:ext cx="2438400" cy="330009"/>
          </a:xfrm>
          <a:prstGeom prst="rect">
            <a:avLst/>
          </a:prstGeom>
          <a:noFill/>
        </p:spPr>
      </p:pic>
      <p:pic>
        <p:nvPicPr>
          <p:cNvPr id="14" name="Picture 13" descr="NC Office of Emergency Medical Services"/>
          <p:cNvPicPr>
            <a:picLocks noChangeAspect="1" noChangeArrowheads="1"/>
          </p:cNvPicPr>
          <p:nvPr/>
        </p:nvPicPr>
        <p:blipFill>
          <a:blip r:embed="rId14" cstate="print"/>
          <a:srcRect/>
          <a:stretch>
            <a:fillRect/>
          </a:stretch>
        </p:blipFill>
        <p:spPr bwMode="auto">
          <a:xfrm>
            <a:off x="5924550" y="4343400"/>
            <a:ext cx="952500" cy="666751"/>
          </a:xfrm>
          <a:prstGeom prst="rect">
            <a:avLst/>
          </a:prstGeom>
          <a:noFill/>
        </p:spPr>
      </p:pic>
      <p:pic>
        <p:nvPicPr>
          <p:cNvPr id="15" name="Picture 14"/>
          <p:cNvPicPr>
            <a:picLocks noChangeAspect="1" noChangeArrowheads="1"/>
          </p:cNvPicPr>
          <p:nvPr/>
        </p:nvPicPr>
        <p:blipFill>
          <a:blip r:embed="rId15" cstate="print"/>
          <a:srcRect/>
          <a:stretch>
            <a:fillRect/>
          </a:stretch>
        </p:blipFill>
        <p:spPr bwMode="auto">
          <a:xfrm>
            <a:off x="7274718" y="3980115"/>
            <a:ext cx="1604963" cy="1393319"/>
          </a:xfrm>
          <a:prstGeom prst="rect">
            <a:avLst/>
          </a:prstGeom>
          <a:noFill/>
          <a:ln w="9525">
            <a:noFill/>
            <a:miter lim="800000"/>
            <a:headEnd/>
            <a:tailEnd/>
          </a:ln>
        </p:spPr>
      </p:pic>
      <p:pic>
        <p:nvPicPr>
          <p:cNvPr id="16" name="Picture 15" descr="NC Community Colleges: Hope, Opportunity, Jobs"/>
          <p:cNvPicPr>
            <a:picLocks noChangeAspect="1" noChangeArrowheads="1"/>
          </p:cNvPicPr>
          <p:nvPr/>
        </p:nvPicPr>
        <p:blipFill>
          <a:blip r:embed="rId16" cstate="print"/>
          <a:srcRect/>
          <a:stretch>
            <a:fillRect/>
          </a:stretch>
        </p:blipFill>
        <p:spPr bwMode="auto">
          <a:xfrm>
            <a:off x="2934311" y="5010151"/>
            <a:ext cx="2171700" cy="428978"/>
          </a:xfrm>
          <a:prstGeom prst="rect">
            <a:avLst/>
          </a:prstGeom>
          <a:noFill/>
        </p:spPr>
      </p:pic>
    </p:spTree>
    <p:extLst>
      <p:ext uri="{BB962C8B-B14F-4D97-AF65-F5344CB8AC3E}">
        <p14:creationId xmlns:p14="http://schemas.microsoft.com/office/powerpoint/2010/main" val="2557414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Public Safety Officer Benefit (PSOB)</a:t>
            </a:r>
            <a:endParaRPr lang="en-US" b="1" dirty="0"/>
          </a:p>
        </p:txBody>
      </p:sp>
      <p:sp>
        <p:nvSpPr>
          <p:cNvPr id="3" name="Content Placeholder 2"/>
          <p:cNvSpPr>
            <a:spLocks noGrp="1"/>
          </p:cNvSpPr>
          <p:nvPr>
            <p:ph idx="1"/>
          </p:nvPr>
        </p:nvSpPr>
        <p:spPr>
          <a:xfrm>
            <a:off x="2743200" y="1600200"/>
            <a:ext cx="6172200" cy="4800600"/>
          </a:xfrm>
        </p:spPr>
        <p:txBody>
          <a:bodyPr/>
          <a:lstStyle/>
          <a:p>
            <a:pPr>
              <a:buSzPct val="100000"/>
              <a:buFont typeface="Wingdings" panose="05000000000000000000" pitchFamily="2" charset="2"/>
              <a:buChar char="§"/>
            </a:pPr>
            <a:r>
              <a:rPr lang="en-US" sz="2400" dirty="0"/>
              <a:t>The PSOB program also includes  educational assistance through the Public Safety Officer's Educational Assistance (PSOEA).</a:t>
            </a:r>
          </a:p>
          <a:p>
            <a:pPr marL="0" indent="0">
              <a:buSzPct val="100000"/>
              <a:buNone/>
            </a:pPr>
            <a:endParaRPr lang="en-US" sz="1500" dirty="0"/>
          </a:p>
          <a:p>
            <a:pPr>
              <a:buSzPct val="100000"/>
              <a:buFont typeface="Wingdings" panose="05000000000000000000" pitchFamily="2" charset="2"/>
              <a:buChar char="§"/>
            </a:pPr>
            <a:r>
              <a:rPr lang="en-US" sz="2400" dirty="0"/>
              <a:t>Currently, the maximum award for a full-time student is $860 per month and proportionately less for part-time students.</a:t>
            </a:r>
          </a:p>
          <a:p>
            <a:endParaRPr lang="en-US" dirty="0"/>
          </a:p>
        </p:txBody>
      </p:sp>
    </p:spTree>
    <p:extLst>
      <p:ext uri="{BB962C8B-B14F-4D97-AF65-F5344CB8AC3E}">
        <p14:creationId xmlns:p14="http://schemas.microsoft.com/office/powerpoint/2010/main" val="249592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Public Safety Officer Benefit (PSOB)</a:t>
            </a:r>
            <a:endParaRPr lang="en-US" b="1" dirty="0"/>
          </a:p>
        </p:txBody>
      </p:sp>
      <p:sp>
        <p:nvSpPr>
          <p:cNvPr id="3" name="Content Placeholder 2"/>
          <p:cNvSpPr>
            <a:spLocks noGrp="1"/>
          </p:cNvSpPr>
          <p:nvPr>
            <p:ph idx="1"/>
          </p:nvPr>
        </p:nvSpPr>
        <p:spPr>
          <a:xfrm>
            <a:off x="2743200" y="1600200"/>
            <a:ext cx="6172200" cy="4800600"/>
          </a:xfrm>
        </p:spPr>
        <p:txBody>
          <a:bodyPr/>
          <a:lstStyle/>
          <a:p>
            <a:pPr>
              <a:buSzPct val="100000"/>
              <a:buFont typeface="Wingdings" panose="05000000000000000000" pitchFamily="2" charset="2"/>
              <a:buChar char="§"/>
            </a:pPr>
            <a:r>
              <a:rPr lang="en-US" sz="2400" dirty="0">
                <a:latin typeface="Arial" charset="0"/>
                <a:ea typeface="MS PGothic" charset="0"/>
                <a:cs typeface="MS PGothic" charset="0"/>
              </a:rPr>
              <a:t>This educational assistance may be used to defray relevant expenses:</a:t>
            </a:r>
          </a:p>
          <a:p>
            <a:pPr>
              <a:buSzPct val="100000"/>
              <a:buFont typeface="Wingdings" panose="05000000000000000000" pitchFamily="2" charset="2"/>
              <a:buChar char="§"/>
            </a:pPr>
            <a:endParaRPr lang="en-US" sz="1500" dirty="0">
              <a:latin typeface="Arial" charset="0"/>
              <a:ea typeface="MS PGothic" charset="0"/>
              <a:cs typeface="MS PGothic" charset="0"/>
            </a:endParaRPr>
          </a:p>
          <a:p>
            <a:pPr lvl="1" eaLnBrk="1" hangingPunct="1">
              <a:lnSpc>
                <a:spcPct val="90000"/>
              </a:lnSpc>
              <a:spcBef>
                <a:spcPct val="0"/>
              </a:spcBef>
              <a:tabLst>
                <a:tab pos="339725" algn="l"/>
              </a:tabLst>
            </a:pPr>
            <a:r>
              <a:rPr lang="en-US" sz="2400" dirty="0">
                <a:latin typeface="Arial" charset="0"/>
                <a:ea typeface="MS PGothic" charset="0"/>
              </a:rPr>
              <a:t>Tuition &amp; Fees  </a:t>
            </a:r>
          </a:p>
          <a:p>
            <a:pPr lvl="1" eaLnBrk="1" hangingPunct="1">
              <a:lnSpc>
                <a:spcPct val="90000"/>
              </a:lnSpc>
              <a:spcBef>
                <a:spcPct val="0"/>
              </a:spcBef>
              <a:buFontTx/>
              <a:buNone/>
              <a:tabLst>
                <a:tab pos="339725" algn="l"/>
              </a:tabLst>
            </a:pPr>
            <a:endParaRPr lang="en-US" sz="1500" dirty="0">
              <a:latin typeface="Arial" charset="0"/>
              <a:ea typeface="MS PGothic" charset="0"/>
            </a:endParaRPr>
          </a:p>
          <a:p>
            <a:pPr lvl="1" eaLnBrk="1" hangingPunct="1">
              <a:lnSpc>
                <a:spcPct val="90000"/>
              </a:lnSpc>
              <a:spcBef>
                <a:spcPct val="0"/>
              </a:spcBef>
              <a:tabLst>
                <a:tab pos="339725" algn="l"/>
              </a:tabLst>
            </a:pPr>
            <a:r>
              <a:rPr lang="en-US" sz="2400" dirty="0">
                <a:latin typeface="Arial" charset="0"/>
                <a:ea typeface="MS PGothic" charset="0"/>
              </a:rPr>
              <a:t>Room &amp; Board </a:t>
            </a:r>
          </a:p>
          <a:p>
            <a:pPr lvl="1" eaLnBrk="1" hangingPunct="1">
              <a:lnSpc>
                <a:spcPct val="90000"/>
              </a:lnSpc>
              <a:spcBef>
                <a:spcPct val="0"/>
              </a:spcBef>
              <a:buFontTx/>
              <a:buNone/>
              <a:tabLst>
                <a:tab pos="339725" algn="l"/>
              </a:tabLst>
            </a:pPr>
            <a:r>
              <a:rPr lang="en-US" sz="1500" dirty="0">
                <a:latin typeface="Arial" charset="0"/>
                <a:ea typeface="MS PGothic" charset="0"/>
              </a:rPr>
              <a:t>   </a:t>
            </a:r>
          </a:p>
          <a:p>
            <a:pPr lvl="1" eaLnBrk="1" hangingPunct="1">
              <a:lnSpc>
                <a:spcPct val="90000"/>
              </a:lnSpc>
              <a:spcBef>
                <a:spcPct val="0"/>
              </a:spcBef>
              <a:tabLst>
                <a:tab pos="339725" algn="l"/>
              </a:tabLst>
            </a:pPr>
            <a:r>
              <a:rPr lang="en-US" sz="2400" dirty="0">
                <a:latin typeface="Arial" charset="0"/>
                <a:ea typeface="MS PGothic" charset="0"/>
              </a:rPr>
              <a:t>Books</a:t>
            </a:r>
            <a:r>
              <a:rPr lang="en-US" sz="2800" dirty="0">
                <a:latin typeface="Arial" charset="0"/>
                <a:ea typeface="MS PGothic" charset="0"/>
              </a:rPr>
              <a:t> </a:t>
            </a:r>
            <a:r>
              <a:rPr lang="en-US" dirty="0">
                <a:latin typeface="Arial" charset="0"/>
                <a:ea typeface="MS PGothic" charset="0"/>
                <a:sym typeface="WP MathA" charset="0"/>
              </a:rPr>
              <a:t> </a:t>
            </a:r>
          </a:p>
          <a:p>
            <a:pPr lvl="1" eaLnBrk="1" hangingPunct="1">
              <a:lnSpc>
                <a:spcPct val="90000"/>
              </a:lnSpc>
              <a:spcBef>
                <a:spcPct val="0"/>
              </a:spcBef>
              <a:buFontTx/>
              <a:buNone/>
              <a:tabLst>
                <a:tab pos="339725" algn="l"/>
              </a:tabLst>
            </a:pPr>
            <a:endParaRPr lang="en-US" sz="1500" dirty="0">
              <a:latin typeface="Arial" charset="0"/>
              <a:ea typeface="MS PGothic" charset="0"/>
              <a:sym typeface="WP MathA" charset="0"/>
            </a:endParaRPr>
          </a:p>
          <a:p>
            <a:pPr lvl="1" eaLnBrk="1" hangingPunct="1">
              <a:lnSpc>
                <a:spcPct val="90000"/>
              </a:lnSpc>
              <a:spcBef>
                <a:spcPct val="0"/>
              </a:spcBef>
              <a:tabLst>
                <a:tab pos="339725" algn="l"/>
              </a:tabLst>
            </a:pPr>
            <a:r>
              <a:rPr lang="en-US" sz="2400" dirty="0">
                <a:latin typeface="Arial" charset="0"/>
                <a:ea typeface="MS PGothic" charset="0"/>
                <a:sym typeface="WP MathA" charset="0"/>
              </a:rPr>
              <a:t>S</a:t>
            </a:r>
            <a:r>
              <a:rPr lang="en-US" sz="2400" dirty="0">
                <a:latin typeface="Arial" charset="0"/>
                <a:ea typeface="MS PGothic" charset="0"/>
              </a:rPr>
              <a:t>upplies</a:t>
            </a:r>
            <a:r>
              <a:rPr lang="en-US" dirty="0">
                <a:latin typeface="Arial" charset="0"/>
                <a:ea typeface="MS PGothic" charset="0"/>
                <a:sym typeface="WP MathA" charset="0"/>
              </a:rPr>
              <a:t> </a:t>
            </a:r>
          </a:p>
          <a:p>
            <a:pPr lvl="1" eaLnBrk="1" hangingPunct="1">
              <a:lnSpc>
                <a:spcPct val="90000"/>
              </a:lnSpc>
              <a:spcBef>
                <a:spcPct val="0"/>
              </a:spcBef>
              <a:buFontTx/>
              <a:buNone/>
              <a:tabLst>
                <a:tab pos="339725" algn="l"/>
              </a:tabLst>
            </a:pPr>
            <a:endParaRPr lang="en-US" sz="1500" dirty="0">
              <a:latin typeface="Arial" charset="0"/>
              <a:ea typeface="MS PGothic" charset="0"/>
              <a:sym typeface="WP MathA" charset="0"/>
            </a:endParaRPr>
          </a:p>
          <a:p>
            <a:pPr lvl="1" eaLnBrk="1" hangingPunct="1">
              <a:lnSpc>
                <a:spcPct val="90000"/>
              </a:lnSpc>
              <a:spcBef>
                <a:spcPct val="0"/>
              </a:spcBef>
              <a:tabLst>
                <a:tab pos="339725" algn="l"/>
              </a:tabLst>
            </a:pPr>
            <a:r>
              <a:rPr lang="en-US" sz="2400" dirty="0">
                <a:latin typeface="Arial" charset="0"/>
                <a:ea typeface="MS PGothic" charset="0"/>
                <a:sym typeface="WP MathA" charset="0"/>
              </a:rPr>
              <a:t>O</a:t>
            </a:r>
            <a:r>
              <a:rPr lang="en-US" sz="2400" dirty="0">
                <a:latin typeface="Arial" charset="0"/>
                <a:ea typeface="MS PGothic" charset="0"/>
              </a:rPr>
              <a:t>ther education-related costs </a:t>
            </a:r>
            <a:endParaRPr lang="en-US" sz="2400" dirty="0"/>
          </a:p>
        </p:txBody>
      </p:sp>
    </p:spTree>
    <p:extLst>
      <p:ext uri="{BB962C8B-B14F-4D97-AF65-F5344CB8AC3E}">
        <p14:creationId xmlns:p14="http://schemas.microsoft.com/office/powerpoint/2010/main" val="2328638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latin typeface="FrnkGothITC Hv BT" charset="0"/>
                <a:ea typeface="MS PGothic" charset="0"/>
              </a:rPr>
              <a:t>Federal Legislation</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latin typeface="Arial" charset="0"/>
                <a:ea typeface="MS PGothic" charset="0"/>
                <a:cs typeface="MS PGothic" charset="0"/>
              </a:rPr>
              <a:t>Hometown Heroes Survivors Benefits Act of 2003:</a:t>
            </a:r>
          </a:p>
          <a:p>
            <a:pPr marL="0" indent="0">
              <a:spcBef>
                <a:spcPts val="0"/>
              </a:spcBef>
              <a:buNone/>
            </a:pPr>
            <a:r>
              <a:rPr lang="en-US" sz="1500" dirty="0">
                <a:latin typeface="Arial" charset="0"/>
                <a:ea typeface="MS PGothic" charset="0"/>
                <a:cs typeface="MS PGothic" charset="0"/>
              </a:rPr>
              <a:t> </a:t>
            </a:r>
          </a:p>
          <a:p>
            <a:pPr marL="685800" lvl="1" indent="-284163" eaLnBrk="1" hangingPunct="1">
              <a:lnSpc>
                <a:spcPct val="80000"/>
              </a:lnSpc>
              <a:spcBef>
                <a:spcPts val="0"/>
              </a:spcBef>
            </a:pPr>
            <a:r>
              <a:rPr lang="en-US" sz="2400" dirty="0">
                <a:latin typeface="Arial" charset="0"/>
                <a:ea typeface="MS PGothic" charset="0"/>
              </a:rPr>
              <a:t>Congressman Bob Etheridge introduced HR 5334 in 2002.</a:t>
            </a:r>
          </a:p>
          <a:p>
            <a:pPr marL="685800" lvl="1" indent="-284163" eaLnBrk="1" hangingPunct="1">
              <a:lnSpc>
                <a:spcPct val="80000"/>
              </a:lnSpc>
              <a:spcBef>
                <a:spcPts val="0"/>
              </a:spcBef>
              <a:buFontTx/>
              <a:buNone/>
            </a:pPr>
            <a:endParaRPr lang="en-US" sz="2400" dirty="0">
              <a:latin typeface="Arial" charset="0"/>
              <a:ea typeface="MS PGothic" charset="0"/>
            </a:endParaRPr>
          </a:p>
          <a:p>
            <a:pPr marL="685800" lvl="1" indent="-284163" eaLnBrk="1" hangingPunct="1">
              <a:lnSpc>
                <a:spcPct val="80000"/>
              </a:lnSpc>
              <a:spcBef>
                <a:spcPts val="0"/>
              </a:spcBef>
            </a:pPr>
            <a:r>
              <a:rPr lang="en-US" sz="2400" dirty="0">
                <a:latin typeface="Arial" charset="0"/>
                <a:ea typeface="MS PGothic" charset="0"/>
              </a:rPr>
              <a:t>President signed into law December 15, 2003.</a:t>
            </a:r>
          </a:p>
          <a:p>
            <a:pPr marL="401637" lvl="1" indent="0" eaLnBrk="1" hangingPunct="1">
              <a:lnSpc>
                <a:spcPct val="80000"/>
              </a:lnSpc>
              <a:spcBef>
                <a:spcPts val="0"/>
              </a:spcBef>
              <a:buNone/>
            </a:pPr>
            <a:endParaRPr lang="en-US" sz="1500" dirty="0">
              <a:latin typeface="Arial" charset="0"/>
              <a:ea typeface="MS PGothic" charset="0"/>
            </a:endParaRPr>
          </a:p>
          <a:p>
            <a:pPr>
              <a:spcBef>
                <a:spcPts val="0"/>
              </a:spcBef>
              <a:buSzPct val="100000"/>
              <a:buFont typeface="Wingdings" panose="05000000000000000000" pitchFamily="2" charset="2"/>
              <a:buChar char="§"/>
            </a:pPr>
            <a:r>
              <a:rPr lang="en-US" sz="2400" dirty="0">
                <a:latin typeface="Arial" charset="0"/>
                <a:ea typeface="MS PGothic" charset="0"/>
                <a:cs typeface="MS PGothic" charset="0"/>
              </a:rPr>
              <a:t>This bill is to ensure that a public safety officer who suffers a fatal heart attack or stroke while on duty shall be presumed to have died in the line of duty.</a:t>
            </a:r>
          </a:p>
          <a:p>
            <a:pPr marL="0" indent="0">
              <a:spcBef>
                <a:spcPts val="0"/>
              </a:spcBef>
              <a:buNone/>
            </a:pPr>
            <a:endParaRPr lang="en-US" dirty="0">
              <a:latin typeface="Arial" charset="0"/>
              <a:ea typeface="MS PGothic" charset="0"/>
            </a:endParaRPr>
          </a:p>
          <a:p>
            <a:pPr marL="0" indent="0">
              <a:buNone/>
            </a:pPr>
            <a:endParaRPr lang="en-US" sz="2800" dirty="0">
              <a:latin typeface="Arial" charset="0"/>
              <a:ea typeface="MS PGothic" charset="0"/>
            </a:endParaRPr>
          </a:p>
          <a:p>
            <a:pPr marL="0" indent="0">
              <a:buNone/>
            </a:pPr>
            <a:endParaRPr lang="en-US" dirty="0"/>
          </a:p>
        </p:txBody>
      </p:sp>
    </p:spTree>
    <p:extLst>
      <p:ext uri="{BB962C8B-B14F-4D97-AF65-F5344CB8AC3E}">
        <p14:creationId xmlns:p14="http://schemas.microsoft.com/office/powerpoint/2010/main" val="396260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United States Fire Administration</a:t>
            </a:r>
            <a:endParaRPr lang="en-US" b="1" dirty="0"/>
          </a:p>
        </p:txBody>
      </p:sp>
      <p:sp>
        <p:nvSpPr>
          <p:cNvPr id="3" name="Content Placeholder 2"/>
          <p:cNvSpPr>
            <a:spLocks noGrp="1"/>
          </p:cNvSpPr>
          <p:nvPr>
            <p:ph idx="1"/>
          </p:nvPr>
        </p:nvSpPr>
        <p:spPr>
          <a:xfrm>
            <a:off x="2743200" y="1984248"/>
            <a:ext cx="6172200" cy="4800600"/>
          </a:xfrm>
        </p:spPr>
        <p:txBody>
          <a:bodyPr/>
          <a:lstStyle/>
          <a:p>
            <a:pPr>
              <a:spcBef>
                <a:spcPts val="0"/>
              </a:spcBef>
              <a:buSzPct val="100000"/>
              <a:buFont typeface="Wingdings" panose="05000000000000000000" pitchFamily="2" charset="2"/>
              <a:buChar char="§"/>
            </a:pPr>
            <a:r>
              <a:rPr lang="en-US" sz="2400" dirty="0"/>
              <a:t>USFA Firefighter Fatalities: www.usfa.dhs.gov</a:t>
            </a:r>
          </a:p>
          <a:p>
            <a:pPr marL="693738" lvl="1" indent="-354013" eaLnBrk="1" hangingPunct="1">
              <a:spcBef>
                <a:spcPts val="0"/>
              </a:spcBef>
            </a:pPr>
            <a:endParaRPr lang="en-US" sz="1500" dirty="0">
              <a:ea typeface="MS PGothic" charset="0"/>
            </a:endParaRPr>
          </a:p>
          <a:p>
            <a:pPr marL="693738" lvl="1" indent="-292100" eaLnBrk="1" hangingPunct="1">
              <a:spcBef>
                <a:spcPts val="0"/>
              </a:spcBef>
            </a:pPr>
            <a:r>
              <a:rPr lang="en-US" sz="2400" dirty="0">
                <a:ea typeface="MS PGothic" charset="0"/>
              </a:rPr>
              <a:t>Notices of firefighter fatality</a:t>
            </a:r>
          </a:p>
          <a:p>
            <a:pPr marL="693738" lvl="1" indent="-292100" eaLnBrk="1" hangingPunct="1">
              <a:spcBef>
                <a:spcPts val="0"/>
              </a:spcBef>
            </a:pPr>
            <a:endParaRPr lang="en-US" sz="1500" dirty="0">
              <a:ea typeface="MS PGothic" charset="0"/>
            </a:endParaRPr>
          </a:p>
          <a:p>
            <a:pPr marL="693738" lvl="1" indent="-292100" eaLnBrk="1" hangingPunct="1">
              <a:spcBef>
                <a:spcPts val="0"/>
              </a:spcBef>
            </a:pPr>
            <a:r>
              <a:rPr lang="en-US" sz="2400" dirty="0">
                <a:ea typeface="MS PGothic" charset="0"/>
              </a:rPr>
              <a:t>Information about on-duty U.S. firefighter fatalities</a:t>
            </a:r>
          </a:p>
          <a:p>
            <a:pPr marL="693738" lvl="1" indent="-292100" eaLnBrk="1" hangingPunct="1">
              <a:spcBef>
                <a:spcPts val="0"/>
              </a:spcBef>
              <a:buFontTx/>
              <a:buNone/>
            </a:pPr>
            <a:endParaRPr lang="en-US" sz="1500" dirty="0">
              <a:ea typeface="MS PGothic" charset="0"/>
            </a:endParaRPr>
          </a:p>
          <a:p>
            <a:pPr marL="693738" lvl="1" indent="-292100" eaLnBrk="1" hangingPunct="1">
              <a:spcBef>
                <a:spcPts val="0"/>
              </a:spcBef>
            </a:pPr>
            <a:r>
              <a:rPr lang="en-US" sz="2400" dirty="0">
                <a:ea typeface="MS PGothic" charset="0"/>
              </a:rPr>
              <a:t>Database that allows visitors to search for firefighters honored at the National Fallen Firefighters Memorial</a:t>
            </a:r>
          </a:p>
          <a:p>
            <a:pPr marL="0" indent="0">
              <a:buNone/>
            </a:pPr>
            <a:endParaRPr lang="en-US" dirty="0"/>
          </a:p>
        </p:txBody>
      </p:sp>
    </p:spTree>
    <p:extLst>
      <p:ext uri="{BB962C8B-B14F-4D97-AF65-F5344CB8AC3E}">
        <p14:creationId xmlns:p14="http://schemas.microsoft.com/office/powerpoint/2010/main" val="3831510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latin typeface="FrnkGothITC Hv BT" charset="0"/>
                <a:ea typeface="MS PGothic" charset="0"/>
              </a:rPr>
              <a:t>United States Fire Administration</a:t>
            </a:r>
            <a:endParaRPr lang="en-US" b="1" dirty="0"/>
          </a:p>
        </p:txBody>
      </p:sp>
      <p:sp>
        <p:nvSpPr>
          <p:cNvPr id="3" name="Content Placeholder 2"/>
          <p:cNvSpPr>
            <a:spLocks noGrp="1"/>
          </p:cNvSpPr>
          <p:nvPr>
            <p:ph idx="1"/>
          </p:nvPr>
        </p:nvSpPr>
        <p:spPr>
          <a:xfrm>
            <a:off x="2743200" y="1828800"/>
            <a:ext cx="6172200" cy="4800600"/>
          </a:xfrm>
        </p:spPr>
        <p:txBody>
          <a:bodyPr/>
          <a:lstStyle/>
          <a:p>
            <a:pPr marL="347663" lvl="1" indent="-347663" eaLnBrk="1" hangingPunct="1">
              <a:spcBef>
                <a:spcPts val="0"/>
              </a:spcBef>
              <a:buClr>
                <a:srgbClr val="993300"/>
              </a:buClr>
              <a:buFont typeface="Wingdings" panose="05000000000000000000" pitchFamily="2" charset="2"/>
              <a:buChar char="§"/>
            </a:pPr>
            <a:r>
              <a:rPr lang="en-US" sz="2400" dirty="0">
                <a:solidFill>
                  <a:srgbClr val="010000"/>
                </a:solidFill>
                <a:ea typeface="MS PGothic" charset="0"/>
              </a:rPr>
              <a:t>Description of the memorial</a:t>
            </a:r>
          </a:p>
          <a:p>
            <a:pPr marL="347663" lvl="1" indent="-347663" eaLnBrk="1" hangingPunct="1">
              <a:spcBef>
                <a:spcPts val="0"/>
              </a:spcBef>
              <a:buClr>
                <a:srgbClr val="993300"/>
              </a:buClr>
              <a:buFont typeface="Wingdings" panose="05000000000000000000" pitchFamily="2" charset="2"/>
              <a:buChar char="§"/>
            </a:pPr>
            <a:endParaRPr lang="en-US" sz="1500" dirty="0">
              <a:solidFill>
                <a:srgbClr val="010000"/>
              </a:solidFill>
              <a:ea typeface="MS PGothic" charset="0"/>
            </a:endParaRPr>
          </a:p>
          <a:p>
            <a:pPr marL="347663" lvl="1" indent="-347663" eaLnBrk="1" hangingPunct="1">
              <a:spcBef>
                <a:spcPts val="0"/>
              </a:spcBef>
              <a:buClr>
                <a:srgbClr val="993300"/>
              </a:buClr>
              <a:buFont typeface="Wingdings" panose="05000000000000000000" pitchFamily="2" charset="2"/>
              <a:buChar char="§"/>
            </a:pPr>
            <a:r>
              <a:rPr lang="en-US" sz="2400" dirty="0">
                <a:solidFill>
                  <a:srgbClr val="010000"/>
                </a:solidFill>
                <a:ea typeface="MS PGothic" charset="0"/>
              </a:rPr>
              <a:t>Database that provides statistics related to the circumstances surrounding fatalities</a:t>
            </a:r>
          </a:p>
          <a:p>
            <a:pPr marL="347663" lvl="1" indent="-347663" eaLnBrk="1" hangingPunct="1">
              <a:spcBef>
                <a:spcPts val="0"/>
              </a:spcBef>
              <a:buClr>
                <a:srgbClr val="993300"/>
              </a:buClr>
              <a:buFont typeface="Wingdings" panose="05000000000000000000" pitchFamily="2" charset="2"/>
              <a:buChar char="§"/>
            </a:pPr>
            <a:endParaRPr lang="en-US" sz="1500" dirty="0">
              <a:solidFill>
                <a:srgbClr val="010000"/>
              </a:solidFill>
              <a:ea typeface="MS PGothic" charset="0"/>
            </a:endParaRPr>
          </a:p>
          <a:p>
            <a:pPr marL="347663" lvl="1" indent="-347663" eaLnBrk="1" hangingPunct="1">
              <a:spcBef>
                <a:spcPts val="0"/>
              </a:spcBef>
              <a:buClr>
                <a:srgbClr val="993300"/>
              </a:buClr>
              <a:buFont typeface="Wingdings" panose="05000000000000000000" pitchFamily="2" charset="2"/>
              <a:buChar char="§"/>
            </a:pPr>
            <a:r>
              <a:rPr lang="en-US" sz="2400" dirty="0">
                <a:solidFill>
                  <a:srgbClr val="010000"/>
                </a:solidFill>
                <a:ea typeface="MS PGothic" charset="0"/>
              </a:rPr>
              <a:t>The annual USFA firefighter fatality report</a:t>
            </a:r>
          </a:p>
          <a:p>
            <a:pPr marL="347663" lvl="1" indent="-347663" eaLnBrk="1" hangingPunct="1">
              <a:spcBef>
                <a:spcPts val="0"/>
              </a:spcBef>
              <a:buClr>
                <a:srgbClr val="993300"/>
              </a:buClr>
              <a:buFont typeface="Wingdings" panose="05000000000000000000" pitchFamily="2" charset="2"/>
              <a:buChar char="§"/>
            </a:pPr>
            <a:endParaRPr lang="en-US" sz="1500" dirty="0">
              <a:solidFill>
                <a:srgbClr val="010000"/>
              </a:solidFill>
              <a:ea typeface="MS PGothic" charset="0"/>
            </a:endParaRPr>
          </a:p>
          <a:p>
            <a:pPr marL="347663" lvl="1" indent="-347663" eaLnBrk="1" hangingPunct="1">
              <a:spcBef>
                <a:spcPts val="0"/>
              </a:spcBef>
              <a:buClr>
                <a:srgbClr val="993300"/>
              </a:buClr>
              <a:buFont typeface="Wingdings" panose="05000000000000000000" pitchFamily="2" charset="2"/>
              <a:buChar char="§"/>
            </a:pPr>
            <a:r>
              <a:rPr lang="en-US" sz="2400" dirty="0">
                <a:solidFill>
                  <a:srgbClr val="010000"/>
                </a:solidFill>
                <a:ea typeface="MS PGothic" charset="0"/>
              </a:rPr>
              <a:t>Information about Public Safety Officer Benefits (PSOB)</a:t>
            </a:r>
          </a:p>
          <a:p>
            <a:pPr eaLnBrk="1" hangingPunct="1"/>
            <a:endParaRPr lang="en-US" sz="2400" dirty="0">
              <a:latin typeface="Arial" charset="0"/>
              <a:ea typeface="MS PGothic" charset="0"/>
              <a:cs typeface="MS PGothic" charset="0"/>
            </a:endParaRPr>
          </a:p>
          <a:p>
            <a:pPr marL="0" indent="0">
              <a:buNone/>
            </a:pPr>
            <a:endParaRPr lang="en-US" dirty="0"/>
          </a:p>
        </p:txBody>
      </p:sp>
    </p:spTree>
    <p:extLst>
      <p:ext uri="{BB962C8B-B14F-4D97-AF65-F5344CB8AC3E}">
        <p14:creationId xmlns:p14="http://schemas.microsoft.com/office/powerpoint/2010/main" val="2642054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209800"/>
            <a:ext cx="6019800" cy="1107996"/>
          </a:xfrm>
          <a:prstGeom prst="rect">
            <a:avLst/>
          </a:prstGeom>
        </p:spPr>
        <p:txBody>
          <a:bodyPr wrap="square">
            <a:spAutoFit/>
          </a:bodyPr>
          <a:lstStyle/>
          <a:p>
            <a:pPr algn="ctr" eaLnBrk="1" hangingPunct="1">
              <a:buFont typeface="Wingdings" charset="0"/>
              <a:buNone/>
            </a:pPr>
            <a:r>
              <a:rPr lang="en-US" sz="6600" b="1" i="1" u="sng" dirty="0">
                <a:solidFill>
                  <a:srgbClr val="020200"/>
                </a:solidFill>
                <a:effectLst>
                  <a:outerShdw blurRad="38100" dist="38100" dir="2700000" algn="tl">
                    <a:srgbClr val="DDDDDD"/>
                  </a:outerShdw>
                </a:effectLst>
                <a:latin typeface="Arial" charset="0"/>
                <a:ea typeface="MS PGothic" charset="0"/>
                <a:cs typeface="MS PGothic" charset="0"/>
              </a:rPr>
              <a:t>Questions?</a:t>
            </a:r>
          </a:p>
        </p:txBody>
      </p:sp>
    </p:spTree>
    <p:extLst>
      <p:ext uri="{BB962C8B-B14F-4D97-AF65-F5344CB8AC3E}">
        <p14:creationId xmlns:p14="http://schemas.microsoft.com/office/powerpoint/2010/main" val="1178440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2895600" y="1343025"/>
            <a:ext cx="6143625" cy="1508105"/>
          </a:xfrm>
        </p:spPr>
        <p:txBody>
          <a:bodyPr/>
          <a:lstStyle/>
          <a:p>
            <a:pPr>
              <a:defRPr/>
            </a:pPr>
            <a:r>
              <a:rPr lang="en-US" b="1" dirty="0"/>
              <a:t>North Carolina </a:t>
            </a:r>
            <a:br>
              <a:rPr lang="en-US" b="1" dirty="0"/>
            </a:br>
            <a:r>
              <a:rPr lang="en-US" b="1" dirty="0"/>
              <a:t>Chief 101</a:t>
            </a:r>
          </a:p>
        </p:txBody>
      </p:sp>
      <p:sp>
        <p:nvSpPr>
          <p:cNvPr id="4" name="Rectangle 8"/>
          <p:cNvSpPr>
            <a:spLocks noGrp="1" noChangeArrowheads="1"/>
          </p:cNvSpPr>
          <p:nvPr>
            <p:ph type="subTitle" idx="1"/>
          </p:nvPr>
        </p:nvSpPr>
        <p:spPr>
          <a:xfrm>
            <a:off x="2943225" y="3352800"/>
            <a:ext cx="6091238" cy="1752600"/>
          </a:xfrm>
        </p:spPr>
        <p:txBody>
          <a:bodyPr/>
          <a:lstStyle/>
          <a:p>
            <a:pPr eaLnBrk="1" hangingPunct="1"/>
            <a:r>
              <a:rPr lang="en-US" dirty="0">
                <a:latin typeface="Arial" charset="0"/>
                <a:ea typeface="MS PGothic" charset="0"/>
                <a:cs typeface="MS PGothic" charset="0"/>
              </a:rPr>
              <a:t>Relief Fund</a:t>
            </a:r>
          </a:p>
          <a:p>
            <a:endParaRPr lang="en-US" dirty="0">
              <a:solidFill>
                <a:srgbClr val="993300"/>
              </a:solidFill>
            </a:endParaRPr>
          </a:p>
        </p:txBody>
      </p:sp>
    </p:spTree>
    <p:extLst>
      <p:ext uri="{BB962C8B-B14F-4D97-AF65-F5344CB8AC3E}">
        <p14:creationId xmlns:p14="http://schemas.microsoft.com/office/powerpoint/2010/main" val="157396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Program Objectives</a:t>
            </a:r>
          </a:p>
        </p:txBody>
      </p:sp>
      <p:sp>
        <p:nvSpPr>
          <p:cNvPr id="3" name="Content Placeholder 2"/>
          <p:cNvSpPr>
            <a:spLocks noGrp="1"/>
          </p:cNvSpPr>
          <p:nvPr>
            <p:ph idx="1"/>
          </p:nvPr>
        </p:nvSpPr>
        <p:spPr/>
        <p:txBody>
          <a:bodyPr/>
          <a:lstStyle/>
          <a:p>
            <a:pPr eaLnBrk="1" hangingPunct="1">
              <a:buSzPct val="100000"/>
              <a:buFont typeface="Wingdings" panose="05000000000000000000" pitchFamily="2" charset="2"/>
              <a:buChar char="§"/>
            </a:pPr>
            <a:r>
              <a:rPr lang="en-US" sz="2400" dirty="0"/>
              <a:t>Describe administration of Firefighters’ Relief Fund Program.</a:t>
            </a:r>
          </a:p>
          <a:p>
            <a:pPr marL="0" indent="0" eaLnBrk="1" hangingPunct="1">
              <a:buSzPct val="100000"/>
              <a:buNone/>
            </a:pPr>
            <a:endParaRPr lang="en-US" sz="1500" dirty="0"/>
          </a:p>
          <a:p>
            <a:pPr eaLnBrk="1" hangingPunct="1">
              <a:buSzPct val="100000"/>
              <a:buFont typeface="Wingdings" panose="05000000000000000000" pitchFamily="2" charset="2"/>
              <a:buChar char="§"/>
            </a:pPr>
            <a:r>
              <a:rPr lang="en-US" sz="2400" dirty="0"/>
              <a:t>List requirements for participation.</a:t>
            </a:r>
          </a:p>
          <a:p>
            <a:pPr marL="0" indent="0" eaLnBrk="1" hangingPunct="1">
              <a:buSzPct val="100000"/>
              <a:buNone/>
            </a:pPr>
            <a:endParaRPr lang="en-US" sz="1500" dirty="0"/>
          </a:p>
          <a:p>
            <a:pPr eaLnBrk="1" hangingPunct="1">
              <a:buSzPct val="100000"/>
              <a:buFont typeface="Wingdings" panose="05000000000000000000" pitchFamily="2" charset="2"/>
              <a:buChar char="§"/>
            </a:pPr>
            <a:r>
              <a:rPr lang="en-US" sz="2400" dirty="0"/>
              <a:t>Explain how money can be spent.</a:t>
            </a:r>
          </a:p>
          <a:p>
            <a:pPr marL="0" indent="0" eaLnBrk="1" hangingPunct="1">
              <a:buSzPct val="100000"/>
              <a:buNone/>
            </a:pPr>
            <a:endParaRPr lang="en-US" sz="1500" dirty="0"/>
          </a:p>
          <a:p>
            <a:pPr eaLnBrk="1" hangingPunct="1">
              <a:buSzPct val="100000"/>
              <a:buFont typeface="Wingdings" panose="05000000000000000000" pitchFamily="2" charset="2"/>
              <a:buChar char="§"/>
            </a:pPr>
            <a:r>
              <a:rPr lang="en-US" sz="2400" dirty="0"/>
              <a:t>Provide contact information.</a:t>
            </a:r>
          </a:p>
          <a:p>
            <a:pPr eaLnBrk="1" hangingPunct="1"/>
            <a:endParaRPr lang="en-US" dirty="0"/>
          </a:p>
        </p:txBody>
      </p:sp>
    </p:spTree>
    <p:extLst>
      <p:ext uri="{BB962C8B-B14F-4D97-AF65-F5344CB8AC3E}">
        <p14:creationId xmlns:p14="http://schemas.microsoft.com/office/powerpoint/2010/main" val="171065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What is the Relief Fund?</a:t>
            </a:r>
          </a:p>
        </p:txBody>
      </p:sp>
      <p:sp>
        <p:nvSpPr>
          <p:cNvPr id="3" name="Content Placeholder 2"/>
          <p:cNvSpPr>
            <a:spLocks noGrp="1"/>
          </p:cNvSpPr>
          <p:nvPr>
            <p:ph idx="1"/>
          </p:nvPr>
        </p:nvSpPr>
        <p:spPr/>
        <p:txBody>
          <a:bodyPr/>
          <a:lstStyle/>
          <a:p>
            <a:pPr marL="0" indent="0">
              <a:buNone/>
            </a:pPr>
            <a:r>
              <a:rPr lang="en-US" sz="1800" dirty="0"/>
              <a:t>Firefighters’ Relief Fund is found in N.C.G.S. 58-84-35 </a:t>
            </a:r>
          </a:p>
          <a:p>
            <a:pPr marL="0" indent="0">
              <a:buNone/>
            </a:pPr>
            <a:r>
              <a:rPr lang="en-US" sz="1800" dirty="0"/>
              <a:t>House Bill 1034-Ratified Session Law 2014-64 Page 3. </a:t>
            </a:r>
          </a:p>
          <a:p>
            <a:pPr marL="346075" indent="0">
              <a:buNone/>
            </a:pPr>
            <a:r>
              <a:rPr lang="en-US" sz="1800" dirty="0"/>
              <a:t>(a) The board of trustees shall have entire control of the funds derived from the provisions of this Article, and shall disburse the funds only for the following purposes: </a:t>
            </a:r>
          </a:p>
          <a:p>
            <a:pPr marL="687388" indent="0">
              <a:buNone/>
            </a:pPr>
            <a:r>
              <a:rPr lang="en-US" sz="1800" dirty="0"/>
              <a:t>(1) To safeguard any firefighter in active service from financial loss, occasioned by sickness contracted or injury received while in the performance of his duties as a firefighter. </a:t>
            </a:r>
          </a:p>
          <a:p>
            <a:pPr marL="687388" indent="0">
              <a:buNone/>
            </a:pPr>
            <a:r>
              <a:rPr lang="en-US" sz="1800" dirty="0"/>
              <a:t>(2) To provide a reasonable support for those actually dependent upon the services of any firefighter who may lose his life in the fire service of his town, city, or state, either by accident or from disease contracted or injury received by reason of such service. The amount is to be determined according to the earning capacity of the deceased. </a:t>
            </a:r>
          </a:p>
          <a:p>
            <a:pPr marL="0" indent="0">
              <a:buNone/>
            </a:pPr>
            <a:endParaRPr lang="en-US" dirty="0"/>
          </a:p>
        </p:txBody>
      </p:sp>
    </p:spTree>
    <p:extLst>
      <p:ext uri="{BB962C8B-B14F-4D97-AF65-F5344CB8AC3E}">
        <p14:creationId xmlns:p14="http://schemas.microsoft.com/office/powerpoint/2010/main" val="960476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What is the Relief Fund?</a:t>
            </a:r>
          </a:p>
        </p:txBody>
      </p:sp>
      <p:sp>
        <p:nvSpPr>
          <p:cNvPr id="3" name="Content Placeholder 2"/>
          <p:cNvSpPr>
            <a:spLocks noGrp="1"/>
          </p:cNvSpPr>
          <p:nvPr>
            <p:ph idx="1"/>
          </p:nvPr>
        </p:nvSpPr>
        <p:spPr>
          <a:xfrm>
            <a:off x="2743200" y="1295400"/>
            <a:ext cx="6172200" cy="5486400"/>
          </a:xfrm>
        </p:spPr>
        <p:txBody>
          <a:bodyPr/>
          <a:lstStyle/>
          <a:p>
            <a:pPr marL="0" indent="0">
              <a:buNone/>
            </a:pPr>
            <a:r>
              <a:rPr lang="en-US" sz="1800" dirty="0"/>
              <a:t>Firefighters’ Relief Fund uses (cont.)</a:t>
            </a:r>
          </a:p>
          <a:p>
            <a:pPr marL="687388" indent="0">
              <a:buNone/>
            </a:pPr>
            <a:r>
              <a:rPr lang="en-US" sz="1800" dirty="0"/>
              <a:t>(2a) To provide assistance, upon approval by the Executive Director of the State Firefighters' Association, to a destitute member firefighter who has served honorably for at least five years. The determination of destitute shall be based on the inability of the firefighters, through no fault of their own, to provide basic provisions to themselves or their families. Such basic provisions include, but are not limited to, assistance with housing, vehicle or commuting expenses, food, clothing, utilities, medical care, and funeral expenses. </a:t>
            </a:r>
          </a:p>
          <a:p>
            <a:pPr marL="687388" indent="0">
              <a:buNone/>
            </a:pPr>
            <a:r>
              <a:rPr lang="en-US" sz="1800" dirty="0"/>
              <a:t>(3) Repealed by Session Laws 1985, c. 666, s. 61. </a:t>
            </a:r>
          </a:p>
          <a:p>
            <a:pPr marL="687388" indent="0">
              <a:buNone/>
            </a:pPr>
            <a:r>
              <a:rPr lang="en-US" sz="1800" dirty="0"/>
              <a:t>(4) To provide for the payment of any firefighter's assessment in the Firefighters Fraternal Insurance Fund of the State of North Carolina if the board of trustees finds as a fact that said firefighter is unable to pay the said assessment by reason                              of disability. </a:t>
            </a:r>
          </a:p>
        </p:txBody>
      </p:sp>
    </p:spTree>
    <p:extLst>
      <p:ext uri="{BB962C8B-B14F-4D97-AF65-F5344CB8AC3E}">
        <p14:creationId xmlns:p14="http://schemas.microsoft.com/office/powerpoint/2010/main" val="2974031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1"/>
            <a:ext cx="8077200" cy="1508105"/>
          </a:xfrm>
        </p:spPr>
        <p:txBody>
          <a:bodyPr/>
          <a:lstStyle/>
          <a:p>
            <a:r>
              <a:rPr lang="en-US" b="1" dirty="0"/>
              <a:t>Requirements and Responsibilities</a:t>
            </a:r>
          </a:p>
        </p:txBody>
      </p:sp>
      <p:sp>
        <p:nvSpPr>
          <p:cNvPr id="3" name="Content Placeholder 2"/>
          <p:cNvSpPr>
            <a:spLocks noGrp="1"/>
          </p:cNvSpPr>
          <p:nvPr>
            <p:ph idx="1"/>
          </p:nvPr>
        </p:nvSpPr>
        <p:spPr>
          <a:xfrm>
            <a:off x="2743200" y="1673352"/>
            <a:ext cx="6172200" cy="4800600"/>
          </a:xfrm>
        </p:spPr>
        <p:txBody>
          <a:bodyPr/>
          <a:lstStyle/>
          <a:p>
            <a:pPr>
              <a:buSzPct val="100000"/>
              <a:buFont typeface="Wingdings" panose="05000000000000000000" pitchFamily="2" charset="2"/>
              <a:buChar char="§"/>
            </a:pPr>
            <a:r>
              <a:rPr lang="en-US" sz="2400" dirty="0"/>
              <a:t>How was the determination made to initiate this requirement?</a:t>
            </a:r>
          </a:p>
          <a:p>
            <a:pPr>
              <a:spcBef>
                <a:spcPts val="0"/>
              </a:spcBef>
              <a:buNone/>
            </a:pPr>
            <a:endParaRPr lang="en-US" sz="1500" dirty="0"/>
          </a:p>
          <a:p>
            <a:pPr marL="682625" indent="-336550">
              <a:buClrTx/>
              <a:buSzPct val="100000"/>
              <a:buFont typeface="Arial" panose="020B0604020202020204" pitchFamily="34" charset="0"/>
              <a:buChar char="–"/>
            </a:pPr>
            <a:r>
              <a:rPr lang="en-US" sz="2400" dirty="0"/>
              <a:t>The organizations attending the Gateway meeting submit ideas for consideration and all organizations agree on three to five issues to work on for the coming year.</a:t>
            </a:r>
          </a:p>
          <a:p>
            <a:pPr marL="0" indent="0">
              <a:spcBef>
                <a:spcPts val="0"/>
              </a:spcBef>
              <a:buSzPct val="100000"/>
              <a:buNone/>
            </a:pPr>
            <a:endParaRPr lang="en-US" sz="1500" dirty="0"/>
          </a:p>
          <a:p>
            <a:pPr marL="1025525">
              <a:buClrTx/>
              <a:buSzPct val="100000"/>
              <a:buFont typeface="Wingdings" panose="05000000000000000000" pitchFamily="2" charset="2"/>
              <a:buChar char="§"/>
            </a:pPr>
            <a:r>
              <a:rPr lang="en-US" sz="2400" dirty="0"/>
              <a:t>Wide range of topics including health and safety, and legislative actions.</a:t>
            </a:r>
          </a:p>
          <a:p>
            <a:pPr marL="0" indent="0">
              <a:buNone/>
            </a:pPr>
            <a:endParaRPr lang="en-US" dirty="0"/>
          </a:p>
        </p:txBody>
      </p:sp>
    </p:spTree>
    <p:extLst>
      <p:ext uri="{BB962C8B-B14F-4D97-AF65-F5344CB8AC3E}">
        <p14:creationId xmlns:p14="http://schemas.microsoft.com/office/powerpoint/2010/main" val="1972825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What is the Relief Fund?</a:t>
            </a:r>
          </a:p>
        </p:txBody>
      </p:sp>
      <p:sp>
        <p:nvSpPr>
          <p:cNvPr id="3" name="Content Placeholder 2"/>
          <p:cNvSpPr>
            <a:spLocks noGrp="1"/>
          </p:cNvSpPr>
          <p:nvPr>
            <p:ph idx="1"/>
          </p:nvPr>
        </p:nvSpPr>
        <p:spPr>
          <a:xfrm>
            <a:off x="2743200" y="1295400"/>
            <a:ext cx="6172200" cy="5410200"/>
          </a:xfrm>
        </p:spPr>
        <p:txBody>
          <a:bodyPr/>
          <a:lstStyle/>
          <a:p>
            <a:pPr marL="0" indent="0">
              <a:buSzPct val="100000"/>
              <a:buNone/>
            </a:pPr>
            <a:r>
              <a:rPr lang="en-US" sz="1750" dirty="0"/>
              <a:t>Firefighters’ Relief Fund uses (cont.)</a:t>
            </a:r>
          </a:p>
          <a:p>
            <a:pPr marL="687388" indent="0">
              <a:buNone/>
            </a:pPr>
            <a:r>
              <a:rPr lang="en-US" sz="1750" dirty="0"/>
              <a:t>(5) To provide for benefits of (i) supplemental retirement, including payment of firefighters' monthly assessments for the North Carolina Firefighters' and Rescue Squad Workers' Pension Fund, (ii) workers compensation, including the payment of premiums to the Workers' Compensation Fund established under G.S. 58-87-10, and (iii) other insurance and pension protection for firefighters otherwise qualifying for benefits from the Firefighters' Relief Fund as set forth in Article 85 of this Chapter. </a:t>
            </a:r>
          </a:p>
          <a:p>
            <a:pPr marL="687388" indent="0">
              <a:buNone/>
            </a:pPr>
            <a:r>
              <a:rPr lang="en-US" sz="1750" dirty="0"/>
              <a:t>(6) To provide for educational benefits to firefighters and their dependents who otherwise qualify for benefits from the Firefighters' Relief Fund as set forth in Article 85 of this Chapter. </a:t>
            </a:r>
          </a:p>
          <a:p>
            <a:pPr marL="687388" indent="0">
              <a:buNone/>
            </a:pPr>
            <a:r>
              <a:rPr lang="en-US" sz="1750" dirty="0"/>
              <a:t>(7) To provide for annual physicals that are required for firefighter positions by the Department of Labor or are recommended by the National Fire         Protection Association. </a:t>
            </a:r>
            <a:endParaRPr lang="en-US" sz="1750" dirty="0">
              <a:solidFill>
                <a:srgbClr val="FF0000"/>
              </a:solidFill>
            </a:endParaRPr>
          </a:p>
          <a:p>
            <a:pPr marL="0" indent="0">
              <a:buNone/>
            </a:pPr>
            <a:endParaRPr lang="en-US" dirty="0"/>
          </a:p>
        </p:txBody>
      </p:sp>
    </p:spTree>
    <p:extLst>
      <p:ext uri="{BB962C8B-B14F-4D97-AF65-F5344CB8AC3E}">
        <p14:creationId xmlns:p14="http://schemas.microsoft.com/office/powerpoint/2010/main" val="1605463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Gross Premium Tax (GPT)</a:t>
            </a:r>
          </a:p>
        </p:txBody>
      </p:sp>
      <p:sp>
        <p:nvSpPr>
          <p:cNvPr id="3" name="Content Placeholder 2"/>
          <p:cNvSpPr>
            <a:spLocks noGrp="1"/>
          </p:cNvSpPr>
          <p:nvPr>
            <p:ph idx="1"/>
          </p:nvPr>
        </p:nvSpPr>
        <p:spPr/>
        <p:txBody>
          <a:bodyPr/>
          <a:lstStyle/>
          <a:p>
            <a:pPr>
              <a:buSzPct val="100000"/>
              <a:buFont typeface="Wingdings" panose="05000000000000000000" pitchFamily="2" charset="2"/>
              <a:buChar char="§"/>
              <a:defRPr/>
            </a:pPr>
            <a:r>
              <a:rPr lang="en-US" sz="2400" dirty="0"/>
              <a:t>All N.C. licensed insurance companies pay to the N.C. Department of Revenue a portion of the Fire &amp; Lightning coverage of all property insurance Gross Premium Tax (</a:t>
            </a:r>
            <a:r>
              <a:rPr lang="en-US" altLang="en-US" sz="2400" dirty="0">
                <a:cs typeface="ＭＳ Ｐゴシック" charset="0"/>
              </a:rPr>
              <a:t>GPT). </a:t>
            </a:r>
          </a:p>
          <a:p>
            <a:pPr>
              <a:buSzPct val="100000"/>
              <a:buFont typeface="Wingdings" panose="05000000000000000000" pitchFamily="2" charset="2"/>
              <a:buChar char="§"/>
              <a:defRPr/>
            </a:pPr>
            <a:endParaRPr lang="en-US" altLang="en-US" sz="1800" dirty="0">
              <a:cs typeface="ＭＳ Ｐゴシック" charset="0"/>
            </a:endParaRPr>
          </a:p>
          <a:p>
            <a:pPr>
              <a:buSzPct val="100000"/>
              <a:buFont typeface="Wingdings" panose="05000000000000000000" pitchFamily="2" charset="2"/>
              <a:buChar char="§"/>
              <a:defRPr/>
            </a:pPr>
            <a:r>
              <a:rPr lang="en-US" altLang="en-US" sz="2400" dirty="0">
                <a:cs typeface="ＭＳ Ｐゴシック" charset="0"/>
              </a:rPr>
              <a:t>Simple Definition = .074 Cents Per $100 of any N.C. insurance policy containing fire coverage (i.e. homeowners, rental, etc.)</a:t>
            </a:r>
          </a:p>
          <a:p>
            <a:pPr marL="0" indent="0">
              <a:buNone/>
            </a:pPr>
            <a:endParaRPr lang="en-US" dirty="0"/>
          </a:p>
        </p:txBody>
      </p:sp>
    </p:spTree>
    <p:extLst>
      <p:ext uri="{BB962C8B-B14F-4D97-AF65-F5344CB8AC3E}">
        <p14:creationId xmlns:p14="http://schemas.microsoft.com/office/powerpoint/2010/main" val="3208564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Gross Premium Tax (GPT)</a:t>
            </a:r>
          </a:p>
        </p:txBody>
      </p:sp>
      <p:sp>
        <p:nvSpPr>
          <p:cNvPr id="3" name="Content Placeholder 2"/>
          <p:cNvSpPr>
            <a:spLocks noGrp="1"/>
          </p:cNvSpPr>
          <p:nvPr>
            <p:ph idx="1"/>
          </p:nvPr>
        </p:nvSpPr>
        <p:spPr>
          <a:xfrm>
            <a:off x="2743200" y="1295400"/>
            <a:ext cx="6400800" cy="4800600"/>
          </a:xfrm>
        </p:spPr>
        <p:txBody>
          <a:bodyPr/>
          <a:lstStyle/>
          <a:p>
            <a:pPr marL="227013" indent="-227013">
              <a:spcBef>
                <a:spcPts val="0"/>
              </a:spcBef>
              <a:buSzPct val="100000"/>
              <a:buFont typeface="Wingdings" panose="05000000000000000000" pitchFamily="2" charset="2"/>
              <a:buChar char="§"/>
              <a:defRPr/>
            </a:pPr>
            <a:r>
              <a:rPr lang="en-US" sz="2400" dirty="0">
                <a:solidFill>
                  <a:srgbClr val="000000"/>
                </a:solidFill>
                <a:cs typeface="ＭＳ Ｐゴシック" charset="0"/>
              </a:rPr>
              <a:t>Distribution amounts: </a:t>
            </a:r>
          </a:p>
          <a:p>
            <a:pPr marL="227013" indent="-227013">
              <a:spcBef>
                <a:spcPts val="0"/>
              </a:spcBef>
              <a:buSzPct val="100000"/>
              <a:buFont typeface="Wingdings" panose="05000000000000000000" pitchFamily="2" charset="2"/>
              <a:buChar char="§"/>
              <a:defRPr/>
            </a:pPr>
            <a:endParaRPr lang="en-US" sz="1500" dirty="0">
              <a:solidFill>
                <a:srgbClr val="000000"/>
              </a:solidFill>
              <a:cs typeface="ＭＳ Ｐゴシック" charset="0"/>
            </a:endParaRPr>
          </a:p>
          <a:p>
            <a:pPr marL="573088" indent="-341313">
              <a:spcBef>
                <a:spcPts val="0"/>
              </a:spcBef>
              <a:buClrTx/>
              <a:buSzPct val="100000"/>
              <a:buFont typeface="Arial" panose="020B0604020202020204" pitchFamily="34" charset="0"/>
              <a:buChar char="–"/>
              <a:defRPr/>
            </a:pPr>
            <a:r>
              <a:rPr lang="en-US" sz="2400" dirty="0">
                <a:solidFill>
                  <a:srgbClr val="000000"/>
                </a:solidFill>
                <a:cs typeface="ＭＳ Ｐゴシック" charset="0"/>
              </a:rPr>
              <a:t>Relief Fund (20%)</a:t>
            </a:r>
          </a:p>
          <a:p>
            <a:pPr marL="573088" indent="-341313">
              <a:spcBef>
                <a:spcPts val="0"/>
              </a:spcBef>
              <a:buClrTx/>
              <a:buFont typeface="Arial" panose="020B0604020202020204" pitchFamily="34" charset="0"/>
              <a:buChar char="–"/>
              <a:defRPr/>
            </a:pPr>
            <a:endParaRPr lang="en-US" sz="1500" dirty="0">
              <a:solidFill>
                <a:srgbClr val="000000"/>
              </a:solidFill>
              <a:cs typeface="ＭＳ Ｐゴシック" charset="0"/>
            </a:endParaRPr>
          </a:p>
          <a:p>
            <a:pPr marL="573088" indent="-341313">
              <a:spcBef>
                <a:spcPts val="0"/>
              </a:spcBef>
              <a:buClrTx/>
              <a:buSzPct val="100000"/>
              <a:buFont typeface="Arial" panose="020B0604020202020204" pitchFamily="34" charset="0"/>
              <a:buChar char="–"/>
              <a:defRPr/>
            </a:pPr>
            <a:r>
              <a:rPr lang="en-US" sz="2400" dirty="0">
                <a:solidFill>
                  <a:srgbClr val="000000"/>
                </a:solidFill>
                <a:cs typeface="ＭＳ Ｐゴシック" charset="0"/>
              </a:rPr>
              <a:t>Volunteer Safety Workers Comp </a:t>
            </a:r>
          </a:p>
          <a:p>
            <a:pPr marL="231775" indent="0">
              <a:spcBef>
                <a:spcPts val="0"/>
              </a:spcBef>
              <a:buClrTx/>
              <a:buSzPct val="100000"/>
              <a:buNone/>
              <a:tabLst>
                <a:tab pos="573088" algn="l"/>
              </a:tabLst>
              <a:defRPr/>
            </a:pPr>
            <a:r>
              <a:rPr lang="en-US" sz="2400" dirty="0">
                <a:solidFill>
                  <a:srgbClr val="000000"/>
                </a:solidFill>
                <a:cs typeface="ＭＳ Ｐゴシック" charset="0"/>
              </a:rPr>
              <a:t>	Fund (20%)</a:t>
            </a:r>
          </a:p>
          <a:p>
            <a:pPr marL="573088" indent="-341313">
              <a:spcBef>
                <a:spcPts val="0"/>
              </a:spcBef>
              <a:buClrTx/>
              <a:buFont typeface="Arial" panose="020B0604020202020204" pitchFamily="34" charset="0"/>
              <a:buChar char="–"/>
              <a:defRPr/>
            </a:pPr>
            <a:endParaRPr lang="en-US" sz="1500" dirty="0">
              <a:solidFill>
                <a:srgbClr val="000000"/>
              </a:solidFill>
              <a:cs typeface="ＭＳ Ｐゴシック" charset="0"/>
            </a:endParaRPr>
          </a:p>
          <a:p>
            <a:pPr marL="573088" indent="-341313">
              <a:spcBef>
                <a:spcPts val="0"/>
              </a:spcBef>
              <a:buClrTx/>
              <a:buSzPct val="100000"/>
              <a:buFont typeface="Arial" panose="020B0604020202020204" pitchFamily="34" charset="0"/>
              <a:buChar char="–"/>
              <a:defRPr/>
            </a:pPr>
            <a:r>
              <a:rPr lang="en-US" sz="2400" dirty="0">
                <a:solidFill>
                  <a:srgbClr val="000000"/>
                </a:solidFill>
                <a:cs typeface="ＭＳ Ｐゴシック" charset="0"/>
              </a:rPr>
              <a:t>Volunteer Fire Department Grants (20%)</a:t>
            </a:r>
          </a:p>
          <a:p>
            <a:pPr marL="573088" indent="-341313">
              <a:spcBef>
                <a:spcPts val="0"/>
              </a:spcBef>
              <a:buClrTx/>
              <a:buFont typeface="Arial" panose="020B0604020202020204" pitchFamily="34" charset="0"/>
              <a:buChar char="–"/>
              <a:defRPr/>
            </a:pPr>
            <a:endParaRPr lang="en-US" sz="1500" dirty="0">
              <a:solidFill>
                <a:srgbClr val="000000"/>
              </a:solidFill>
              <a:cs typeface="ＭＳ Ｐゴシック" charset="0"/>
            </a:endParaRPr>
          </a:p>
          <a:p>
            <a:pPr marL="573088" indent="-341313">
              <a:spcBef>
                <a:spcPts val="0"/>
              </a:spcBef>
              <a:buClrTx/>
              <a:buSzPct val="100000"/>
              <a:buFont typeface="Arial" panose="020B0604020202020204" pitchFamily="34" charset="0"/>
              <a:buChar char="–"/>
              <a:defRPr/>
            </a:pPr>
            <a:r>
              <a:rPr lang="en-US" sz="2400" dirty="0">
                <a:solidFill>
                  <a:srgbClr val="000000"/>
                </a:solidFill>
                <a:cs typeface="ＭＳ Ｐゴシック" charset="0"/>
              </a:rPr>
              <a:t>General Fund Redistributed to F&amp;R </a:t>
            </a:r>
          </a:p>
          <a:p>
            <a:pPr marL="231775" indent="0">
              <a:spcBef>
                <a:spcPts val="0"/>
              </a:spcBef>
              <a:buClrTx/>
              <a:buSzPct val="100000"/>
              <a:buNone/>
              <a:tabLst>
                <a:tab pos="573088" algn="l"/>
              </a:tabLst>
              <a:defRPr/>
            </a:pPr>
            <a:r>
              <a:rPr lang="en-US" sz="2400" dirty="0">
                <a:solidFill>
                  <a:srgbClr val="000000"/>
                </a:solidFill>
                <a:cs typeface="ＭＳ Ｐゴシック" charset="0"/>
              </a:rPr>
              <a:t>	Pension (40%)</a:t>
            </a:r>
          </a:p>
          <a:p>
            <a:endParaRPr lang="en-US" sz="1600" dirty="0"/>
          </a:p>
        </p:txBody>
      </p:sp>
    </p:spTree>
    <p:extLst>
      <p:ext uri="{BB962C8B-B14F-4D97-AF65-F5344CB8AC3E}">
        <p14:creationId xmlns:p14="http://schemas.microsoft.com/office/powerpoint/2010/main" val="704709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GPT Example</a:t>
            </a:r>
          </a:p>
        </p:txBody>
      </p:sp>
      <p:sp>
        <p:nvSpPr>
          <p:cNvPr id="3" name="Content Placeholder 2"/>
          <p:cNvSpPr>
            <a:spLocks noGrp="1"/>
          </p:cNvSpPr>
          <p:nvPr>
            <p:ph idx="1"/>
          </p:nvPr>
        </p:nvSpPr>
        <p:spPr>
          <a:xfrm>
            <a:off x="2743200" y="1298448"/>
            <a:ext cx="6400800" cy="5407152"/>
          </a:xfrm>
        </p:spPr>
        <p:txBody>
          <a:bodyPr/>
          <a:lstStyle/>
          <a:p>
            <a:pPr lvl="0">
              <a:spcBef>
                <a:spcPts val="0"/>
              </a:spcBef>
              <a:buSzPct val="100000"/>
              <a:buFont typeface="Wingdings" panose="05000000000000000000" pitchFamily="2" charset="2"/>
              <a:buChar char="§"/>
            </a:pPr>
            <a:r>
              <a:rPr lang="en-US" sz="2400" dirty="0">
                <a:solidFill>
                  <a:srgbClr val="010000"/>
                </a:solidFill>
              </a:rPr>
              <a:t>2013 Funding</a:t>
            </a:r>
          </a:p>
          <a:p>
            <a:pPr marL="401637" lvl="0" indent="0">
              <a:spcBef>
                <a:spcPts val="0"/>
              </a:spcBef>
              <a:buClrTx/>
              <a:buSzPct val="100000"/>
              <a:buNone/>
            </a:pPr>
            <a:endParaRPr lang="en-US" sz="1200" dirty="0">
              <a:solidFill>
                <a:srgbClr val="010000"/>
              </a:solidFill>
            </a:endParaRPr>
          </a:p>
          <a:p>
            <a:pPr marL="346075" lvl="0" indent="0">
              <a:spcBef>
                <a:spcPts val="0"/>
              </a:spcBef>
              <a:buClrTx/>
              <a:buSzPct val="100000"/>
              <a:buNone/>
            </a:pPr>
            <a:r>
              <a:rPr lang="en-US" sz="2300" dirty="0">
                <a:solidFill>
                  <a:srgbClr val="010000"/>
                </a:solidFill>
              </a:rPr>
              <a:t>$30,364,035.00 Total Collected</a:t>
            </a:r>
          </a:p>
          <a:p>
            <a:pPr lvl="0">
              <a:spcBef>
                <a:spcPts val="0"/>
              </a:spcBef>
            </a:pPr>
            <a:endParaRPr lang="en-US" sz="1200" dirty="0">
              <a:solidFill>
                <a:srgbClr val="010000"/>
              </a:solidFill>
            </a:endParaRPr>
          </a:p>
          <a:p>
            <a:pPr marL="347663" lvl="0" indent="0">
              <a:spcBef>
                <a:spcPts val="0"/>
              </a:spcBef>
              <a:buClrTx/>
              <a:buSzPct val="100000"/>
              <a:buNone/>
            </a:pPr>
            <a:r>
              <a:rPr lang="en-US" sz="2300" dirty="0">
                <a:solidFill>
                  <a:srgbClr val="010000"/>
                </a:solidFill>
              </a:rPr>
              <a:t>$  6,072,807.00 VSWCF (20%)</a:t>
            </a:r>
          </a:p>
          <a:p>
            <a:pPr marL="347663" lvl="0" indent="0">
              <a:spcBef>
                <a:spcPts val="0"/>
              </a:spcBef>
            </a:pPr>
            <a:endParaRPr lang="en-US" sz="1200" dirty="0">
              <a:solidFill>
                <a:srgbClr val="010000"/>
              </a:solidFill>
            </a:endParaRPr>
          </a:p>
          <a:p>
            <a:pPr marL="347663" lvl="0" indent="0">
              <a:spcBef>
                <a:spcPts val="0"/>
              </a:spcBef>
              <a:buClrTx/>
              <a:buSzPct val="100000"/>
              <a:buNone/>
            </a:pPr>
            <a:r>
              <a:rPr lang="en-US" sz="2300" dirty="0">
                <a:solidFill>
                  <a:srgbClr val="010000"/>
                </a:solidFill>
              </a:rPr>
              <a:t>$  6,072,807.00 Grants (20%)</a:t>
            </a:r>
          </a:p>
          <a:p>
            <a:pPr marL="347663" lvl="0" indent="0">
              <a:spcBef>
                <a:spcPts val="0"/>
              </a:spcBef>
            </a:pPr>
            <a:endParaRPr lang="en-US" sz="1200" dirty="0">
              <a:solidFill>
                <a:srgbClr val="010000"/>
              </a:solidFill>
            </a:endParaRPr>
          </a:p>
          <a:p>
            <a:pPr marL="347663" lvl="0" indent="0">
              <a:spcBef>
                <a:spcPts val="0"/>
              </a:spcBef>
              <a:buClrTx/>
              <a:buSzPct val="100000"/>
              <a:buNone/>
            </a:pPr>
            <a:r>
              <a:rPr lang="en-US" sz="2300" dirty="0">
                <a:solidFill>
                  <a:srgbClr val="010000"/>
                </a:solidFill>
              </a:rPr>
              <a:t>$  6,072,807.00 Relief Funds (20%)</a:t>
            </a:r>
          </a:p>
          <a:p>
            <a:pPr marL="347663" lvl="0" indent="0">
              <a:spcBef>
                <a:spcPts val="0"/>
              </a:spcBef>
            </a:pPr>
            <a:endParaRPr lang="en-US" sz="1200" dirty="0">
              <a:solidFill>
                <a:srgbClr val="010000"/>
              </a:solidFill>
            </a:endParaRPr>
          </a:p>
          <a:p>
            <a:pPr marL="347663" lvl="0" indent="0">
              <a:spcBef>
                <a:spcPts val="0"/>
              </a:spcBef>
              <a:buClrTx/>
              <a:buSzPct val="100000"/>
              <a:buNone/>
            </a:pPr>
            <a:r>
              <a:rPr lang="en-US" sz="2300" dirty="0">
                <a:solidFill>
                  <a:srgbClr val="010000"/>
                </a:solidFill>
              </a:rPr>
              <a:t>$12,145,614.00 State General Fund </a:t>
            </a:r>
          </a:p>
          <a:p>
            <a:pPr marL="457200" lvl="0" indent="0">
              <a:spcBef>
                <a:spcPts val="0"/>
              </a:spcBef>
              <a:buClrTx/>
              <a:buSzPct val="100000"/>
              <a:buNone/>
            </a:pPr>
            <a:r>
              <a:rPr lang="en-US" sz="2300" dirty="0">
                <a:solidFill>
                  <a:srgbClr val="010000"/>
                </a:solidFill>
              </a:rPr>
              <a:t> (Directed to Pension Fund with additional</a:t>
            </a:r>
          </a:p>
          <a:p>
            <a:pPr marL="685800" lvl="0" indent="0">
              <a:spcBef>
                <a:spcPts val="0"/>
              </a:spcBef>
              <a:buClrTx/>
              <a:buSzPct val="100000"/>
              <a:buNone/>
            </a:pPr>
            <a:r>
              <a:rPr lang="en-US" sz="2300" dirty="0">
                <a:solidFill>
                  <a:srgbClr val="010000"/>
                </a:solidFill>
              </a:rPr>
              <a:t>funding from the state if needed.)</a:t>
            </a:r>
          </a:p>
          <a:p>
            <a:pPr marL="0" lvl="0" indent="0">
              <a:spcBef>
                <a:spcPts val="0"/>
              </a:spcBef>
              <a:buNone/>
            </a:pPr>
            <a:endParaRPr lang="en-US" sz="1200" dirty="0">
              <a:solidFill>
                <a:srgbClr val="010000"/>
              </a:solidFill>
            </a:endParaRPr>
          </a:p>
          <a:p>
            <a:pPr marL="1600200" lvl="0" indent="-1600200">
              <a:spcBef>
                <a:spcPts val="0"/>
              </a:spcBef>
              <a:buNone/>
              <a:defRPr/>
            </a:pPr>
            <a:r>
              <a:rPr lang="en-US" sz="2100" dirty="0">
                <a:solidFill>
                  <a:srgbClr val="010000"/>
                </a:solidFill>
              </a:rPr>
              <a:t>$180,000.00 NC State Firefighters’ Association (3%)</a:t>
            </a:r>
          </a:p>
          <a:p>
            <a:pPr marL="1600200" lvl="0" indent="-1600200">
              <a:spcBef>
                <a:spcPts val="0"/>
              </a:spcBef>
              <a:buNone/>
              <a:defRPr/>
            </a:pPr>
            <a:r>
              <a:rPr lang="en-US" sz="2100" dirty="0">
                <a:solidFill>
                  <a:srgbClr val="010000"/>
                </a:solidFill>
              </a:rPr>
              <a:t>$155,000.00 OSFM Grants Administration (2%) </a:t>
            </a:r>
          </a:p>
          <a:p>
            <a:pPr marL="1600200" lvl="0" indent="-1600200">
              <a:spcBef>
                <a:spcPts val="0"/>
              </a:spcBef>
              <a:buNone/>
              <a:defRPr/>
            </a:pPr>
            <a:r>
              <a:rPr lang="en-US" sz="2100" dirty="0">
                <a:solidFill>
                  <a:srgbClr val="010000"/>
                </a:solidFill>
              </a:rPr>
              <a:t>$120,000.00 OSFM  Relief Fund (2%) </a:t>
            </a:r>
          </a:p>
          <a:p>
            <a:pPr marL="0" indent="0">
              <a:buNone/>
            </a:pPr>
            <a:endParaRPr lang="en-US" dirty="0"/>
          </a:p>
        </p:txBody>
      </p:sp>
    </p:spTree>
    <p:extLst>
      <p:ext uri="{BB962C8B-B14F-4D97-AF65-F5344CB8AC3E}">
        <p14:creationId xmlns:p14="http://schemas.microsoft.com/office/powerpoint/2010/main" val="3325006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How is it funded?</a:t>
            </a:r>
          </a:p>
        </p:txBody>
      </p:sp>
      <p:sp>
        <p:nvSpPr>
          <p:cNvPr id="3" name="Content Placeholder 2"/>
          <p:cNvSpPr>
            <a:spLocks noGrp="1"/>
          </p:cNvSpPr>
          <p:nvPr>
            <p:ph idx="1"/>
          </p:nvPr>
        </p:nvSpPr>
        <p:spPr>
          <a:xfrm>
            <a:off x="2743200" y="1295400"/>
            <a:ext cx="6248400" cy="4800600"/>
          </a:xfrm>
        </p:spPr>
        <p:txBody>
          <a:bodyPr/>
          <a:lstStyle/>
          <a:p>
            <a:pPr marL="342900" lvl="1" indent="-342900">
              <a:spcBef>
                <a:spcPts val="0"/>
              </a:spcBef>
              <a:buClr>
                <a:srgbClr val="993300"/>
              </a:buClr>
              <a:buFont typeface="Wingdings" panose="05000000000000000000" pitchFamily="2" charset="2"/>
              <a:buChar char="§"/>
            </a:pPr>
            <a:r>
              <a:rPr lang="en-US" sz="2400" dirty="0"/>
              <a:t>All county tax administrators report to the N.C. Department of Insurance the county population and the property tax value for each rated fire insurance district.</a:t>
            </a:r>
          </a:p>
          <a:p>
            <a:pPr marL="285750" lvl="1">
              <a:spcBef>
                <a:spcPts val="0"/>
              </a:spcBef>
              <a:buClr>
                <a:srgbClr val="993300"/>
              </a:buClr>
              <a:buFont typeface="Wingdings" panose="05000000000000000000" pitchFamily="2" charset="2"/>
              <a:buChar char="§"/>
            </a:pPr>
            <a:endParaRPr lang="en-US" sz="1500" dirty="0"/>
          </a:p>
          <a:p>
            <a:pPr marL="342900" lvl="1" indent="-342900">
              <a:spcBef>
                <a:spcPts val="0"/>
              </a:spcBef>
              <a:buClr>
                <a:srgbClr val="993300"/>
              </a:buClr>
              <a:buFont typeface="Wingdings" panose="05000000000000000000" pitchFamily="2" charset="2"/>
              <a:buChar char="§"/>
            </a:pPr>
            <a:r>
              <a:rPr lang="en-US" sz="2400" dirty="0"/>
              <a:t>Checks are then electronically sent to all departments with the provided Relief Fund account numbers.</a:t>
            </a:r>
          </a:p>
          <a:p>
            <a:pPr marL="0" indent="0">
              <a:buNone/>
            </a:pPr>
            <a:endParaRPr lang="en-US" dirty="0"/>
          </a:p>
        </p:txBody>
      </p:sp>
    </p:spTree>
    <p:extLst>
      <p:ext uri="{BB962C8B-B14F-4D97-AF65-F5344CB8AC3E}">
        <p14:creationId xmlns:p14="http://schemas.microsoft.com/office/powerpoint/2010/main" val="36923452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Changes in Reporting</a:t>
            </a:r>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pPr>
            <a:r>
              <a:rPr lang="en-US" sz="2400" dirty="0"/>
              <a:t>The “Report of Fire Conditions” has been renamed to “Firefighters Relief Fund Board of Trustees Report” or Board of Trustees Report for short (BTR).</a:t>
            </a:r>
          </a:p>
          <a:p>
            <a:pPr>
              <a:spcBef>
                <a:spcPts val="0"/>
              </a:spcBef>
              <a:buSzPct val="100000"/>
              <a:buFont typeface="Wingdings" panose="05000000000000000000" pitchFamily="2" charset="2"/>
              <a:buChar char="§"/>
            </a:pPr>
            <a:endParaRPr lang="en-US" sz="1500" dirty="0"/>
          </a:p>
          <a:p>
            <a:pPr>
              <a:spcBef>
                <a:spcPts val="0"/>
              </a:spcBef>
              <a:buSzPct val="100000"/>
              <a:buFont typeface="Wingdings" panose="05000000000000000000" pitchFamily="2" charset="2"/>
              <a:buChar char="§"/>
            </a:pPr>
            <a:r>
              <a:rPr lang="en-US" sz="2400" dirty="0"/>
              <a:t>This was done because the old “Report of Fire Conditions” was an outdated title that was used for collecting data that is no longer required. </a:t>
            </a:r>
          </a:p>
        </p:txBody>
      </p:sp>
    </p:spTree>
    <p:extLst>
      <p:ext uri="{BB962C8B-B14F-4D97-AF65-F5344CB8AC3E}">
        <p14:creationId xmlns:p14="http://schemas.microsoft.com/office/powerpoint/2010/main" val="3348740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N.C. Identity Management (NCID)</a:t>
            </a:r>
          </a:p>
        </p:txBody>
      </p:sp>
      <p:sp>
        <p:nvSpPr>
          <p:cNvPr id="3" name="Content Placeholder 2"/>
          <p:cNvSpPr>
            <a:spLocks noGrp="1"/>
          </p:cNvSpPr>
          <p:nvPr>
            <p:ph idx="1"/>
          </p:nvPr>
        </p:nvSpPr>
        <p:spPr>
          <a:xfrm>
            <a:off x="2743200" y="1524000"/>
            <a:ext cx="6324600" cy="5266944"/>
          </a:xfrm>
        </p:spPr>
        <p:txBody>
          <a:bodyPr/>
          <a:lstStyle/>
          <a:p>
            <a:pPr>
              <a:spcBef>
                <a:spcPts val="0"/>
              </a:spcBef>
              <a:buSzPct val="100000"/>
              <a:buFont typeface="Wingdings" panose="05000000000000000000" pitchFamily="2" charset="2"/>
              <a:buChar char="§"/>
            </a:pPr>
            <a:r>
              <a:rPr lang="en-US" sz="2400" dirty="0"/>
              <a:t>OSFM now requires all users of our new database to establish a North Carolina Identity Management Account (NCID).  This account must be established in the fire chief’s name and be an individual account. </a:t>
            </a:r>
          </a:p>
          <a:p>
            <a:pPr>
              <a:spcBef>
                <a:spcPts val="0"/>
              </a:spcBef>
              <a:buSzPct val="100000"/>
              <a:buFont typeface="Wingdings" panose="05000000000000000000" pitchFamily="2" charset="2"/>
              <a:buChar char="§"/>
            </a:pPr>
            <a:endParaRPr lang="en-US" sz="1000" dirty="0"/>
          </a:p>
          <a:p>
            <a:pPr>
              <a:spcBef>
                <a:spcPts val="0"/>
              </a:spcBef>
              <a:buSzPct val="100000"/>
              <a:buFont typeface="Wingdings" panose="05000000000000000000" pitchFamily="2" charset="2"/>
              <a:buChar char="§"/>
            </a:pPr>
            <a:r>
              <a:rPr lang="en-US" sz="2400" dirty="0"/>
              <a:t>Only the fire chief may access this new database. You may not use the fire chief’s NCID account to access this database.</a:t>
            </a:r>
          </a:p>
          <a:p>
            <a:pPr>
              <a:spcBef>
                <a:spcPts val="0"/>
              </a:spcBef>
              <a:buSzPct val="100000"/>
              <a:buFont typeface="Wingdings" panose="05000000000000000000" pitchFamily="2" charset="2"/>
              <a:buChar char="§"/>
            </a:pPr>
            <a:endParaRPr lang="en-US" sz="1000" dirty="0"/>
          </a:p>
          <a:p>
            <a:pPr>
              <a:spcBef>
                <a:spcPts val="0"/>
              </a:spcBef>
              <a:buSzPct val="100000"/>
              <a:buFont typeface="Wingdings" panose="05000000000000000000" pitchFamily="2" charset="2"/>
              <a:buChar char="§"/>
            </a:pPr>
            <a:r>
              <a:rPr lang="en-US" sz="2400" dirty="0"/>
              <a:t>If the chief wishes to allow another authorized member to have access to this database, they have an option to      assign an administrative assistant. </a:t>
            </a:r>
          </a:p>
        </p:txBody>
      </p:sp>
    </p:spTree>
    <p:extLst>
      <p:ext uri="{BB962C8B-B14F-4D97-AF65-F5344CB8AC3E}">
        <p14:creationId xmlns:p14="http://schemas.microsoft.com/office/powerpoint/2010/main" val="688035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Finance Officer Delegation</a:t>
            </a:r>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sz="2400" dirty="0">
                <a:solidFill>
                  <a:srgbClr val="010000"/>
                </a:solidFill>
              </a:rPr>
              <a:t>The City/County Finance Officer has the option to delegate the responsibility for the BTR to the local fire chief. (N.C.G.S. 58-84-46)</a:t>
            </a:r>
          </a:p>
          <a:p>
            <a:pPr marL="342900" lvl="1" indent="-342900">
              <a:spcBef>
                <a:spcPts val="0"/>
              </a:spcBef>
              <a:buClr>
                <a:srgbClr val="993300"/>
              </a:buClr>
              <a:buFont typeface="Wingdings" panose="05000000000000000000" pitchFamily="2" charset="2"/>
              <a:buChar char="§"/>
            </a:pPr>
            <a:endParaRPr lang="en-US" sz="2400" dirty="0">
              <a:solidFill>
                <a:srgbClr val="010000"/>
              </a:solidFill>
            </a:endParaRPr>
          </a:p>
          <a:p>
            <a:pPr marL="342900" lvl="1" indent="-342900">
              <a:spcBef>
                <a:spcPts val="0"/>
              </a:spcBef>
              <a:buClr>
                <a:srgbClr val="993300"/>
              </a:buClr>
              <a:buFont typeface="Wingdings" panose="05000000000000000000" pitchFamily="2" charset="2"/>
              <a:buChar char="§"/>
            </a:pPr>
            <a:r>
              <a:rPr lang="en-US" sz="2400" dirty="0">
                <a:solidFill>
                  <a:srgbClr val="010000"/>
                </a:solidFill>
              </a:rPr>
              <a:t>Several counties and cities have exercised this option. This means the responsibility to file the Board of Trustees Report now belongs to the local fire chief.</a:t>
            </a:r>
          </a:p>
        </p:txBody>
      </p:sp>
    </p:spTree>
    <p:extLst>
      <p:ext uri="{BB962C8B-B14F-4D97-AF65-F5344CB8AC3E}">
        <p14:creationId xmlns:p14="http://schemas.microsoft.com/office/powerpoint/2010/main" val="661466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Rules for Participation</a:t>
            </a:r>
          </a:p>
        </p:txBody>
      </p:sp>
      <p:sp>
        <p:nvSpPr>
          <p:cNvPr id="3" name="Content Placeholder 2"/>
          <p:cNvSpPr>
            <a:spLocks noGrp="1"/>
          </p:cNvSpPr>
          <p:nvPr>
            <p:ph idx="1"/>
          </p:nvPr>
        </p:nvSpPr>
        <p:spPr>
          <a:xfrm>
            <a:off x="2743200" y="1143000"/>
            <a:ext cx="6324600" cy="5715000"/>
          </a:xfrm>
        </p:spPr>
        <p:txBody>
          <a:bodyPr/>
          <a:lstStyle/>
          <a:p>
            <a:pPr marL="342900" lvl="1" indent="-342900">
              <a:spcBef>
                <a:spcPts val="0"/>
              </a:spcBef>
              <a:buClr>
                <a:srgbClr val="993300"/>
              </a:buClr>
              <a:buFont typeface="Wingdings" panose="05000000000000000000" pitchFamily="2" charset="2"/>
              <a:buChar char="§"/>
            </a:pPr>
            <a:r>
              <a:rPr lang="en-US" sz="2200" dirty="0"/>
              <a:t>Must elect relief fund board of trustees:  </a:t>
            </a:r>
          </a:p>
          <a:p>
            <a:pPr marL="0" lvl="1" indent="0">
              <a:spcBef>
                <a:spcPts val="0"/>
              </a:spcBef>
              <a:buClr>
                <a:srgbClr val="993300"/>
              </a:buClr>
              <a:buSzPct val="50000"/>
              <a:buNone/>
            </a:pPr>
            <a:endParaRPr lang="en-US" sz="800" dirty="0"/>
          </a:p>
          <a:p>
            <a:pPr marL="627063" lvl="2" indent="-287338">
              <a:spcBef>
                <a:spcPts val="0"/>
              </a:spcBef>
              <a:buClrTx/>
              <a:buSzPct val="100000"/>
              <a:buFont typeface="Arial" pitchFamily="34" charset="0"/>
              <a:buChar char="–"/>
            </a:pPr>
            <a:r>
              <a:rPr lang="en-US" sz="2200" dirty="0"/>
              <a:t>Two are elected by the fire department.  </a:t>
            </a:r>
          </a:p>
          <a:p>
            <a:pPr marL="627063" lvl="2" indent="-287338">
              <a:spcBef>
                <a:spcPts val="0"/>
              </a:spcBef>
              <a:buClrTx/>
              <a:buSzPct val="100000"/>
              <a:buNone/>
            </a:pPr>
            <a:endParaRPr lang="en-US" sz="800" dirty="0"/>
          </a:p>
          <a:p>
            <a:pPr marL="627063" lvl="2" indent="-287338">
              <a:spcBef>
                <a:spcPts val="0"/>
              </a:spcBef>
              <a:buClrTx/>
              <a:buSzPct val="100000"/>
              <a:buFont typeface="Arial" pitchFamily="34" charset="0"/>
              <a:buChar char="–"/>
            </a:pPr>
            <a:r>
              <a:rPr lang="en-US" sz="2200" dirty="0"/>
              <a:t>Two are appointed by the City or County Commissioners.</a:t>
            </a:r>
            <a:r>
              <a:rPr lang="en-US" sz="2300" dirty="0"/>
              <a:t>  </a:t>
            </a:r>
          </a:p>
          <a:p>
            <a:pPr marL="627063" lvl="2" indent="-287338">
              <a:spcBef>
                <a:spcPts val="0"/>
              </a:spcBef>
              <a:buClrTx/>
              <a:buSzPct val="100000"/>
              <a:buNone/>
            </a:pPr>
            <a:endParaRPr lang="en-US" sz="800" dirty="0"/>
          </a:p>
          <a:p>
            <a:pPr marL="627063" lvl="2" indent="-287338">
              <a:spcBef>
                <a:spcPts val="0"/>
              </a:spcBef>
              <a:buClrTx/>
              <a:buSzPct val="100000"/>
              <a:buFont typeface="Arial" pitchFamily="34" charset="0"/>
              <a:buChar char="–"/>
            </a:pPr>
            <a:r>
              <a:rPr lang="en-US" sz="2200" dirty="0"/>
              <a:t>One is appointed by the Insurance Commissioner.  </a:t>
            </a:r>
          </a:p>
          <a:p>
            <a:pPr marL="627063" lvl="2" indent="-287338">
              <a:spcBef>
                <a:spcPts val="0"/>
              </a:spcBef>
              <a:buClrTx/>
              <a:buSzPct val="100000"/>
              <a:buNone/>
            </a:pPr>
            <a:endParaRPr lang="en-US" sz="800" dirty="0"/>
          </a:p>
          <a:p>
            <a:pPr marL="627063" lvl="2" indent="-287338">
              <a:spcBef>
                <a:spcPts val="0"/>
              </a:spcBef>
              <a:buClrTx/>
              <a:buSzPct val="100000"/>
              <a:buFont typeface="Arial" pitchFamily="34" charset="0"/>
              <a:buChar char="–"/>
            </a:pPr>
            <a:r>
              <a:rPr lang="en-US" sz="2200" dirty="0"/>
              <a:t>One of the five members will be elected as the relief fund treasurer.  (All local relief fund treasurers are covered by a bond for losses in excess of $25,000 and up to a max of $1,000,000 which is paid from the administrative fees.)</a:t>
            </a:r>
          </a:p>
          <a:p>
            <a:pPr marL="627063" lvl="2" indent="-287338">
              <a:spcBef>
                <a:spcPts val="0"/>
              </a:spcBef>
              <a:buClrTx/>
              <a:buSzPct val="100000"/>
              <a:buNone/>
            </a:pPr>
            <a:endParaRPr lang="en-US" sz="800" dirty="0"/>
          </a:p>
          <a:p>
            <a:pPr marL="627063" lvl="2" indent="-287338">
              <a:spcBef>
                <a:spcPts val="0"/>
              </a:spcBef>
              <a:buClrTx/>
              <a:buSzPct val="100000"/>
              <a:buFont typeface="Arial" pitchFamily="34" charset="0"/>
              <a:buChar char="–"/>
            </a:pPr>
            <a:r>
              <a:rPr lang="en-US" sz="2200" dirty="0"/>
              <a:t>2016 legislative change: once appointed, the elected member serves until             replaced.</a:t>
            </a:r>
          </a:p>
          <a:p>
            <a:pPr marL="0" indent="0">
              <a:spcBef>
                <a:spcPts val="0"/>
              </a:spcBef>
              <a:buNone/>
            </a:pPr>
            <a:endParaRPr lang="en-US" dirty="0"/>
          </a:p>
        </p:txBody>
      </p:sp>
    </p:spTree>
    <p:extLst>
      <p:ext uri="{BB962C8B-B14F-4D97-AF65-F5344CB8AC3E}">
        <p14:creationId xmlns:p14="http://schemas.microsoft.com/office/powerpoint/2010/main" val="1873139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Rules for Participation</a:t>
            </a:r>
          </a:p>
        </p:txBody>
      </p:sp>
      <p:sp>
        <p:nvSpPr>
          <p:cNvPr id="3" name="Content Placeholder 2"/>
          <p:cNvSpPr>
            <a:spLocks noGrp="1"/>
          </p:cNvSpPr>
          <p:nvPr>
            <p:ph idx="1"/>
          </p:nvPr>
        </p:nvSpPr>
        <p:spPr>
          <a:xfrm>
            <a:off x="2743200" y="1295400"/>
            <a:ext cx="6172200" cy="5410200"/>
          </a:xfrm>
        </p:spPr>
        <p:txBody>
          <a:bodyPr/>
          <a:lstStyle/>
          <a:p>
            <a:pPr marL="233363" lvl="1" indent="-233363">
              <a:spcBef>
                <a:spcPts val="0"/>
              </a:spcBef>
              <a:buClr>
                <a:srgbClr val="993300"/>
              </a:buClr>
              <a:buFont typeface="Wingdings" panose="05000000000000000000" pitchFamily="2" charset="2"/>
              <a:buChar char="§"/>
            </a:pPr>
            <a:r>
              <a:rPr lang="en-US" sz="2400" dirty="0">
                <a:solidFill>
                  <a:srgbClr val="010000"/>
                </a:solidFill>
              </a:rPr>
              <a:t>Department must be a member of the N.C. State Firefighters’ Association.  </a:t>
            </a:r>
          </a:p>
          <a:p>
            <a:pPr marL="233363" lvl="1" indent="-233363">
              <a:spcBef>
                <a:spcPts val="0"/>
              </a:spcBef>
              <a:buClr>
                <a:srgbClr val="993300"/>
              </a:buClr>
              <a:buSzPct val="50000"/>
              <a:buNone/>
            </a:pPr>
            <a:endParaRPr lang="en-US" sz="1200" dirty="0">
              <a:solidFill>
                <a:srgbClr val="010000"/>
              </a:solidFill>
            </a:endParaRPr>
          </a:p>
          <a:p>
            <a:pPr marL="233363" lvl="2" indent="-233363">
              <a:spcBef>
                <a:spcPts val="0"/>
              </a:spcBef>
              <a:buClrTx/>
              <a:buSzPct val="100000"/>
              <a:buNone/>
            </a:pPr>
            <a:r>
              <a:rPr lang="en-US" dirty="0">
                <a:solidFill>
                  <a:srgbClr val="010000"/>
                </a:solidFill>
              </a:rPr>
              <a:t>	For information, contact the Executive Director at 1-800-253-4377.</a:t>
            </a:r>
          </a:p>
          <a:p>
            <a:pPr lvl="2">
              <a:spcBef>
                <a:spcPts val="600"/>
              </a:spcBef>
              <a:buClrTx/>
              <a:buSzPct val="100000"/>
              <a:buFont typeface="Arial" pitchFamily="34" charset="0"/>
              <a:buChar char="–"/>
            </a:pPr>
            <a:endParaRPr lang="en-US" sz="1500" dirty="0">
              <a:solidFill>
                <a:srgbClr val="010000"/>
              </a:solidFill>
            </a:endParaRPr>
          </a:p>
          <a:p>
            <a:pPr marL="233363" lvl="1" indent="-233363">
              <a:spcBef>
                <a:spcPts val="0"/>
              </a:spcBef>
              <a:buClr>
                <a:srgbClr val="993300"/>
              </a:buClr>
              <a:buFont typeface="Wingdings" panose="05000000000000000000" pitchFamily="2" charset="2"/>
              <a:buChar char="§"/>
            </a:pPr>
            <a:r>
              <a:rPr lang="en-US" sz="2400" dirty="0">
                <a:solidFill>
                  <a:srgbClr val="010000"/>
                </a:solidFill>
              </a:rPr>
              <a:t>Financial report of local relief fund: </a:t>
            </a:r>
          </a:p>
          <a:p>
            <a:pPr marL="0" lvl="1" indent="0">
              <a:spcBef>
                <a:spcPts val="0"/>
              </a:spcBef>
              <a:buClr>
                <a:srgbClr val="993300"/>
              </a:buClr>
              <a:buSzPct val="50000"/>
              <a:buNone/>
            </a:pPr>
            <a:endParaRPr lang="en-US" sz="1200" dirty="0">
              <a:solidFill>
                <a:srgbClr val="010000"/>
              </a:solidFill>
            </a:endParaRPr>
          </a:p>
          <a:p>
            <a:pPr marL="509588" lvl="2" indent="-276225">
              <a:spcBef>
                <a:spcPts val="0"/>
              </a:spcBef>
              <a:buClrTx/>
              <a:buSzPct val="100000"/>
              <a:buFont typeface="Arial" pitchFamily="34" charset="0"/>
              <a:buChar char="–"/>
            </a:pPr>
            <a:r>
              <a:rPr lang="en-US" dirty="0">
                <a:solidFill>
                  <a:srgbClr val="010000"/>
                </a:solidFill>
              </a:rPr>
              <a:t>Submitted to N.C. State Firefighters’ Association.</a:t>
            </a:r>
          </a:p>
          <a:p>
            <a:pPr marL="509588" lvl="2" indent="-276225">
              <a:spcBef>
                <a:spcPts val="0"/>
              </a:spcBef>
              <a:buClrTx/>
              <a:buSzPct val="100000"/>
              <a:buNone/>
            </a:pPr>
            <a:endParaRPr lang="en-US" sz="1200" dirty="0">
              <a:solidFill>
                <a:srgbClr val="010000"/>
              </a:solidFill>
            </a:endParaRPr>
          </a:p>
          <a:p>
            <a:pPr marL="509588" lvl="2" indent="-276225">
              <a:spcBef>
                <a:spcPts val="0"/>
              </a:spcBef>
              <a:buClrTx/>
              <a:buSzPct val="100000"/>
              <a:buFont typeface="Arial" pitchFamily="34" charset="0"/>
              <a:buChar char="–"/>
            </a:pPr>
            <a:r>
              <a:rPr lang="en-US" dirty="0">
                <a:solidFill>
                  <a:srgbClr val="010000"/>
                </a:solidFill>
              </a:rPr>
              <a:t>Form is available to the department from NCSFA in June.</a:t>
            </a:r>
          </a:p>
          <a:p>
            <a:pPr marL="509588" lvl="2" indent="-276225">
              <a:spcBef>
                <a:spcPts val="0"/>
              </a:spcBef>
              <a:buClrTx/>
              <a:buSzPct val="100000"/>
              <a:buNone/>
            </a:pPr>
            <a:endParaRPr lang="en-US" sz="1200" dirty="0">
              <a:solidFill>
                <a:srgbClr val="010000"/>
              </a:solidFill>
            </a:endParaRPr>
          </a:p>
          <a:p>
            <a:pPr marL="509588" lvl="2" indent="-276225">
              <a:spcBef>
                <a:spcPts val="0"/>
              </a:spcBef>
              <a:buClrTx/>
              <a:buSzPct val="100000"/>
              <a:buFont typeface="Arial" pitchFamily="34" charset="0"/>
              <a:buChar char="–"/>
            </a:pPr>
            <a:r>
              <a:rPr lang="en-US" dirty="0">
                <a:solidFill>
                  <a:srgbClr val="010000"/>
                </a:solidFill>
              </a:rPr>
              <a:t>Must be received annually by NCSFA by October 31.</a:t>
            </a:r>
          </a:p>
          <a:p>
            <a:pPr marL="0" lvl="1" indent="0">
              <a:buClr>
                <a:srgbClr val="993300"/>
              </a:buClr>
              <a:buSzPct val="50000"/>
              <a:buNone/>
            </a:pPr>
            <a:endParaRPr lang="en-US" dirty="0"/>
          </a:p>
          <a:p>
            <a:pPr marL="0" indent="0">
              <a:buNone/>
            </a:pPr>
            <a:endParaRPr lang="en-US" dirty="0"/>
          </a:p>
        </p:txBody>
      </p:sp>
    </p:spTree>
    <p:extLst>
      <p:ext uri="{BB962C8B-B14F-4D97-AF65-F5344CB8AC3E}">
        <p14:creationId xmlns:p14="http://schemas.microsoft.com/office/powerpoint/2010/main" val="22426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77200" cy="1508105"/>
          </a:xfrm>
        </p:spPr>
        <p:txBody>
          <a:bodyPr/>
          <a:lstStyle/>
          <a:p>
            <a:r>
              <a:rPr lang="en-US" b="1" dirty="0"/>
              <a:t>Requirements and Responsibilities</a:t>
            </a:r>
          </a:p>
        </p:txBody>
      </p:sp>
      <p:sp>
        <p:nvSpPr>
          <p:cNvPr id="3" name="Content Placeholder 2"/>
          <p:cNvSpPr>
            <a:spLocks noGrp="1"/>
          </p:cNvSpPr>
          <p:nvPr>
            <p:ph idx="1"/>
          </p:nvPr>
        </p:nvSpPr>
        <p:spPr>
          <a:xfrm>
            <a:off x="2743200" y="1524000"/>
            <a:ext cx="6172200" cy="4800600"/>
          </a:xfrm>
        </p:spPr>
        <p:txBody>
          <a:bodyPr/>
          <a:lstStyle/>
          <a:p>
            <a:pPr algn="ctr">
              <a:buNone/>
            </a:pPr>
            <a:r>
              <a:rPr lang="en-US" b="1" dirty="0"/>
              <a:t>Questions</a:t>
            </a:r>
          </a:p>
          <a:p>
            <a:pPr algn="ctr">
              <a:spcBef>
                <a:spcPts val="0"/>
              </a:spcBef>
              <a:buNone/>
            </a:pPr>
            <a:endParaRPr lang="en-US" sz="1500" dirty="0"/>
          </a:p>
          <a:p>
            <a:pPr>
              <a:buSzPct val="100000"/>
              <a:buFont typeface="Wingdings" panose="05000000000000000000" pitchFamily="2" charset="2"/>
              <a:buChar char="§"/>
            </a:pPr>
            <a:r>
              <a:rPr lang="en-US" sz="2400" dirty="0"/>
              <a:t>I’ve already had Chief 101, do I have to take this course?  </a:t>
            </a:r>
            <a:r>
              <a:rPr lang="en-US" sz="2400" i="1" dirty="0"/>
              <a:t>Yes</a:t>
            </a:r>
          </a:p>
          <a:p>
            <a:pPr marL="0" indent="0">
              <a:spcBef>
                <a:spcPts val="0"/>
              </a:spcBef>
              <a:buSzPct val="100000"/>
              <a:buNone/>
            </a:pPr>
            <a:endParaRPr lang="en-US" sz="1500" dirty="0"/>
          </a:p>
          <a:p>
            <a:pPr>
              <a:buSzPct val="100000"/>
              <a:buFont typeface="Wingdings" panose="05000000000000000000" pitchFamily="2" charset="2"/>
              <a:buChar char="§"/>
            </a:pPr>
            <a:r>
              <a:rPr lang="en-US" sz="2400" dirty="0"/>
              <a:t>Will our NCRRS rating be revoked if “the chief” doesn’t take this course? </a:t>
            </a:r>
            <a:r>
              <a:rPr lang="en-US" sz="2400" i="1" dirty="0"/>
              <a:t>No, but before getting your next inspection, “the chief” will have to complete the course.</a:t>
            </a:r>
          </a:p>
          <a:p>
            <a:pPr>
              <a:spcBef>
                <a:spcPts val="0"/>
              </a:spcBef>
              <a:buSzPct val="100000"/>
              <a:buFont typeface="Wingdings" panose="05000000000000000000" pitchFamily="2" charset="2"/>
              <a:buChar char="§"/>
            </a:pPr>
            <a:endParaRPr lang="en-US" sz="1500" i="1" dirty="0"/>
          </a:p>
          <a:p>
            <a:pPr>
              <a:buSzPct val="100000"/>
              <a:buFont typeface="Wingdings" panose="05000000000000000000" pitchFamily="2" charset="2"/>
              <a:buChar char="§"/>
            </a:pPr>
            <a:r>
              <a:rPr lang="en-US" sz="2400" dirty="0"/>
              <a:t>I’ve been the chief for __ years, why do I have to go through this?  </a:t>
            </a:r>
            <a:r>
              <a:rPr lang="en-US" sz="2400" i="1" dirty="0"/>
              <a:t>It is now a requirement for NCRRS rating.</a:t>
            </a:r>
          </a:p>
          <a:p>
            <a:pPr marL="0" indent="0">
              <a:buNone/>
            </a:pPr>
            <a:endParaRPr lang="en-US" dirty="0"/>
          </a:p>
        </p:txBody>
      </p:sp>
    </p:spTree>
    <p:extLst>
      <p:ext uri="{BB962C8B-B14F-4D97-AF65-F5344CB8AC3E}">
        <p14:creationId xmlns:p14="http://schemas.microsoft.com/office/powerpoint/2010/main" val="495083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Rules for Participation</a:t>
            </a:r>
          </a:p>
        </p:txBody>
      </p:sp>
      <p:sp>
        <p:nvSpPr>
          <p:cNvPr id="3" name="Content Placeholder 2"/>
          <p:cNvSpPr>
            <a:spLocks noGrp="1"/>
          </p:cNvSpPr>
          <p:nvPr>
            <p:ph idx="1"/>
          </p:nvPr>
        </p:nvSpPr>
        <p:spPr>
          <a:xfrm>
            <a:off x="2743200" y="1295400"/>
            <a:ext cx="6172200" cy="5257800"/>
          </a:xfrm>
        </p:spPr>
        <p:txBody>
          <a:bodyPr/>
          <a:lstStyle/>
          <a:p>
            <a:pPr marL="342900" lvl="1" indent="-342900">
              <a:spcBef>
                <a:spcPts val="0"/>
              </a:spcBef>
              <a:buClr>
                <a:srgbClr val="993300"/>
              </a:buClr>
              <a:buFont typeface="Wingdings" panose="05000000000000000000" pitchFamily="2" charset="2"/>
              <a:buChar char="§"/>
            </a:pPr>
            <a:r>
              <a:rPr lang="en-US" sz="2400" dirty="0"/>
              <a:t>Firefighters’ Relief Fund Board of Trustees Report: </a:t>
            </a:r>
          </a:p>
          <a:p>
            <a:pPr marL="0" lvl="1" indent="0">
              <a:spcBef>
                <a:spcPts val="0"/>
              </a:spcBef>
              <a:buClr>
                <a:srgbClr val="993300"/>
              </a:buClr>
              <a:buSzPct val="50000"/>
              <a:buNone/>
            </a:pPr>
            <a:endParaRPr lang="en-US" sz="1200" dirty="0"/>
          </a:p>
          <a:p>
            <a:pPr marL="690563" lvl="2" indent="-350838">
              <a:spcBef>
                <a:spcPts val="0"/>
              </a:spcBef>
              <a:buClrTx/>
              <a:buSzPct val="100000"/>
              <a:buFont typeface="Arial" panose="020B0604020202020204" pitchFamily="34" charset="0"/>
              <a:buChar char="–"/>
            </a:pPr>
            <a:r>
              <a:rPr lang="en-US" dirty="0"/>
              <a:t>Filed with the N.C. Firefighters’ Association effective July 1, 2017.  </a:t>
            </a:r>
          </a:p>
          <a:p>
            <a:pPr marL="339725" lvl="2" indent="0">
              <a:spcBef>
                <a:spcPts val="0"/>
              </a:spcBef>
              <a:buClrTx/>
              <a:buSzPct val="100000"/>
              <a:buNone/>
            </a:pPr>
            <a:endParaRPr lang="en-US" sz="1200" dirty="0"/>
          </a:p>
          <a:p>
            <a:pPr marL="690563" lvl="2" indent="-350838">
              <a:spcBef>
                <a:spcPts val="0"/>
              </a:spcBef>
              <a:buClrTx/>
              <a:buSzPct val="100000"/>
              <a:buFont typeface="Arial" panose="020B0604020202020204" pitchFamily="34" charset="0"/>
              <a:buChar char="–"/>
            </a:pPr>
            <a:r>
              <a:rPr lang="en-US" dirty="0"/>
              <a:t>Filed annually in January.  </a:t>
            </a:r>
          </a:p>
          <a:p>
            <a:pPr marL="339725" lvl="2" indent="0">
              <a:spcBef>
                <a:spcPts val="0"/>
              </a:spcBef>
              <a:buClrTx/>
              <a:buSzPct val="100000"/>
              <a:buNone/>
            </a:pPr>
            <a:endParaRPr lang="en-US" sz="1200" dirty="0"/>
          </a:p>
          <a:p>
            <a:pPr marL="690563" lvl="2" indent="-350838">
              <a:spcBef>
                <a:spcPts val="0"/>
              </a:spcBef>
              <a:buClrTx/>
              <a:buSzPct val="100000"/>
              <a:buFont typeface="Arial" panose="020B0604020202020204" pitchFamily="34" charset="0"/>
              <a:buChar char="–"/>
            </a:pPr>
            <a:r>
              <a:rPr lang="en-US" dirty="0"/>
              <a:t>NCSFA reports the BTR to NCDOI.</a:t>
            </a:r>
          </a:p>
          <a:p>
            <a:pPr marL="339725" lvl="2" indent="0">
              <a:spcBef>
                <a:spcPts val="0"/>
              </a:spcBef>
              <a:buClrTx/>
              <a:buSzPct val="100000"/>
              <a:buNone/>
            </a:pPr>
            <a:endParaRPr lang="en-US" sz="1200" dirty="0"/>
          </a:p>
          <a:p>
            <a:pPr marL="690563" lvl="2" indent="-350838">
              <a:spcBef>
                <a:spcPts val="0"/>
              </a:spcBef>
              <a:buClrTx/>
              <a:buSzPct val="100000"/>
              <a:buFont typeface="Arial" panose="020B0604020202020204" pitchFamily="34" charset="0"/>
              <a:buChar char="–"/>
            </a:pPr>
            <a:r>
              <a:rPr lang="en-US" dirty="0"/>
              <a:t>Required by N.C.G.S. 58-84-46 for all rated fire districts. </a:t>
            </a:r>
          </a:p>
          <a:p>
            <a:pPr marL="339725" lvl="2" indent="0">
              <a:spcBef>
                <a:spcPts val="0"/>
              </a:spcBef>
              <a:buClrTx/>
              <a:buSzPct val="100000"/>
              <a:buNone/>
            </a:pPr>
            <a:endParaRPr lang="en-US" sz="1200" dirty="0"/>
          </a:p>
          <a:p>
            <a:pPr marL="690563" lvl="2" indent="-350838">
              <a:spcBef>
                <a:spcPts val="0"/>
              </a:spcBef>
              <a:buClrTx/>
              <a:buSzPct val="100000"/>
              <a:buFont typeface="Arial" panose="020B0604020202020204" pitchFamily="34" charset="0"/>
              <a:buChar char="–"/>
            </a:pPr>
            <a:r>
              <a:rPr lang="en-US" dirty="0"/>
              <a:t>Provides the local relief fund board of trustees names and identifies the treasurer.</a:t>
            </a:r>
          </a:p>
          <a:p>
            <a:pPr marL="0" indent="0">
              <a:buNone/>
            </a:pPr>
            <a:endParaRPr lang="en-US" dirty="0"/>
          </a:p>
        </p:txBody>
      </p:sp>
    </p:spTree>
    <p:extLst>
      <p:ext uri="{BB962C8B-B14F-4D97-AF65-F5344CB8AC3E}">
        <p14:creationId xmlns:p14="http://schemas.microsoft.com/office/powerpoint/2010/main" val="1504216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How Funds can be Spent</a:t>
            </a:r>
          </a:p>
        </p:txBody>
      </p:sp>
      <p:sp>
        <p:nvSpPr>
          <p:cNvPr id="3" name="Content Placeholder 2"/>
          <p:cNvSpPr>
            <a:spLocks noGrp="1"/>
          </p:cNvSpPr>
          <p:nvPr>
            <p:ph idx="1"/>
          </p:nvPr>
        </p:nvSpPr>
        <p:spPr/>
        <p:txBody>
          <a:bodyPr/>
          <a:lstStyle/>
          <a:p>
            <a:pPr marL="347663" indent="-347663">
              <a:spcBef>
                <a:spcPts val="0"/>
              </a:spcBef>
              <a:buSzPct val="100000"/>
              <a:buFont typeface="Wingdings" panose="05000000000000000000" pitchFamily="2" charset="2"/>
              <a:buChar char="§"/>
              <a:defRPr/>
            </a:pPr>
            <a:r>
              <a:rPr lang="en-US" sz="2400" dirty="0">
                <a:solidFill>
                  <a:srgbClr val="000000"/>
                </a:solidFill>
                <a:ea typeface="MS PGothic" charset="0"/>
              </a:rPr>
              <a:t>Two Classes of Relief Fund Uses:</a:t>
            </a:r>
          </a:p>
          <a:p>
            <a:pPr marL="57150" indent="0">
              <a:spcBef>
                <a:spcPts val="0"/>
              </a:spcBef>
              <a:buSzPct val="100000"/>
              <a:buNone/>
              <a:defRPr/>
            </a:pPr>
            <a:endParaRPr lang="en-US" sz="1200" dirty="0">
              <a:solidFill>
                <a:srgbClr val="000000"/>
              </a:solidFill>
              <a:ea typeface="MS PGothic" charset="0"/>
            </a:endParaRPr>
          </a:p>
          <a:p>
            <a:pPr marL="685800" lvl="0" indent="-338138">
              <a:spcBef>
                <a:spcPts val="0"/>
              </a:spcBef>
              <a:buClrTx/>
              <a:buSzPct val="100000"/>
              <a:buFont typeface="+mj-lt"/>
              <a:buAutoNum type="arabicPeriod"/>
              <a:defRPr/>
            </a:pPr>
            <a:r>
              <a:rPr lang="en-US" sz="2400" b="1" dirty="0">
                <a:solidFill>
                  <a:srgbClr val="000000"/>
                </a:solidFill>
              </a:rPr>
              <a:t>Uses controlled by the LRFB. </a:t>
            </a:r>
          </a:p>
          <a:p>
            <a:pPr marL="347663" lvl="0" indent="0">
              <a:spcBef>
                <a:spcPts val="0"/>
              </a:spcBef>
              <a:buNone/>
              <a:defRPr/>
            </a:pPr>
            <a:endParaRPr lang="en-US" sz="1200" b="1" dirty="0">
              <a:solidFill>
                <a:srgbClr val="000000"/>
              </a:solidFill>
            </a:endParaRPr>
          </a:p>
          <a:p>
            <a:pPr marL="685800" lvl="0" indent="0">
              <a:spcBef>
                <a:spcPts val="0"/>
              </a:spcBef>
              <a:buNone/>
              <a:defRPr/>
            </a:pPr>
            <a:r>
              <a:rPr lang="en-US" sz="2300" dirty="0">
                <a:solidFill>
                  <a:srgbClr val="000000"/>
                </a:solidFill>
              </a:rPr>
              <a:t>The following uses are allowable if the LRFB has reviewed and approved them: </a:t>
            </a:r>
          </a:p>
          <a:p>
            <a:pPr marL="0" lvl="0" indent="0">
              <a:spcBef>
                <a:spcPts val="0"/>
              </a:spcBef>
              <a:buNone/>
              <a:defRPr/>
            </a:pPr>
            <a:endParaRPr lang="en-US" sz="1200" dirty="0">
              <a:solidFill>
                <a:srgbClr val="000000"/>
              </a:solidFill>
            </a:endParaRPr>
          </a:p>
          <a:p>
            <a:pPr marL="1031875" lvl="0" indent="-346075">
              <a:spcBef>
                <a:spcPts val="0"/>
              </a:spcBef>
              <a:buClrTx/>
              <a:buSzPct val="100000"/>
              <a:buFont typeface="Arial" panose="020B0604020202020204" pitchFamily="34" charset="0"/>
              <a:buChar char="–"/>
              <a:defRPr/>
            </a:pPr>
            <a:r>
              <a:rPr lang="en-US" sz="2300" dirty="0">
                <a:solidFill>
                  <a:srgbClr val="000000"/>
                </a:solidFill>
              </a:rPr>
              <a:t>To assist financially any firefighter in active service for a sickness or injury contracted in the line of duty. The amount is dependent on need and availability of funds as determined by the LRFB upon review and the annual earning capability of the individual. </a:t>
            </a:r>
          </a:p>
        </p:txBody>
      </p:sp>
    </p:spTree>
    <p:extLst>
      <p:ext uri="{BB962C8B-B14F-4D97-AF65-F5344CB8AC3E}">
        <p14:creationId xmlns:p14="http://schemas.microsoft.com/office/powerpoint/2010/main" val="882397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How Funds can be Spent</a:t>
            </a:r>
          </a:p>
        </p:txBody>
      </p:sp>
      <p:sp>
        <p:nvSpPr>
          <p:cNvPr id="3" name="Content Placeholder 2"/>
          <p:cNvSpPr>
            <a:spLocks noGrp="1"/>
          </p:cNvSpPr>
          <p:nvPr>
            <p:ph idx="1"/>
          </p:nvPr>
        </p:nvSpPr>
        <p:spPr>
          <a:xfrm>
            <a:off x="2743200" y="1280160"/>
            <a:ext cx="6172200" cy="5562600"/>
          </a:xfrm>
        </p:spPr>
        <p:txBody>
          <a:bodyPr/>
          <a:lstStyle/>
          <a:p>
            <a:pPr marL="347663" indent="-290513">
              <a:spcBef>
                <a:spcPts val="0"/>
              </a:spcBef>
              <a:buSzPct val="100000"/>
              <a:buFont typeface="Wingdings" panose="05000000000000000000" pitchFamily="2" charset="2"/>
              <a:buChar char="§"/>
              <a:tabLst>
                <a:tab pos="347663" algn="l"/>
              </a:tabLst>
              <a:defRPr/>
            </a:pPr>
            <a:r>
              <a:rPr lang="en-US" sz="2200" dirty="0">
                <a:solidFill>
                  <a:srgbClr val="000000"/>
                </a:solidFill>
                <a:ea typeface="MS PGothic" charset="0"/>
              </a:rPr>
              <a:t>Two Classes of Relief Fund Uses:</a:t>
            </a:r>
          </a:p>
          <a:p>
            <a:pPr marL="57150" indent="0">
              <a:spcBef>
                <a:spcPts val="0"/>
              </a:spcBef>
              <a:buSzPct val="100000"/>
              <a:buNone/>
              <a:tabLst>
                <a:tab pos="347663" algn="l"/>
              </a:tabLst>
              <a:defRPr/>
            </a:pPr>
            <a:endParaRPr lang="en-US" sz="1000" dirty="0">
              <a:solidFill>
                <a:srgbClr val="000000"/>
              </a:solidFill>
              <a:ea typeface="MS PGothic" charset="0"/>
            </a:endParaRPr>
          </a:p>
          <a:p>
            <a:pPr marL="685800" indent="-338138">
              <a:spcBef>
                <a:spcPts val="0"/>
              </a:spcBef>
              <a:buClrTx/>
              <a:buSzPct val="100000"/>
              <a:buFont typeface="+mj-lt"/>
              <a:buAutoNum type="arabicPeriod"/>
              <a:defRPr/>
            </a:pPr>
            <a:r>
              <a:rPr lang="en-US" sz="2200" b="1" dirty="0">
                <a:solidFill>
                  <a:srgbClr val="000000"/>
                </a:solidFill>
              </a:rPr>
              <a:t>Uses controlled by the LRFB</a:t>
            </a:r>
          </a:p>
          <a:p>
            <a:pPr marL="347663" indent="0">
              <a:spcBef>
                <a:spcPts val="0"/>
              </a:spcBef>
              <a:buNone/>
              <a:defRPr/>
            </a:pPr>
            <a:endParaRPr lang="en-US" sz="1000" dirty="0">
              <a:solidFill>
                <a:srgbClr val="000000"/>
              </a:solidFill>
            </a:endParaRPr>
          </a:p>
          <a:p>
            <a:pPr marL="914400" indent="-228600">
              <a:spcBef>
                <a:spcPts val="0"/>
              </a:spcBef>
              <a:buClrTx/>
              <a:buSzPct val="100000"/>
              <a:buFont typeface="Arial" panose="020B0604020202020204" pitchFamily="34" charset="0"/>
              <a:buChar char="–"/>
              <a:defRPr/>
            </a:pPr>
            <a:r>
              <a:rPr lang="en-US" sz="2200" dirty="0">
                <a:solidFill>
                  <a:srgbClr val="000000"/>
                </a:solidFill>
              </a:rPr>
              <a:t>To provide reasonable support to family or dependents of a firefighter who may lose their life in the line of duty by accident or sickness. The amount is dependent on need and availability of funds as determined by the LRFB upon review and the annual earning capability of the individual. </a:t>
            </a:r>
          </a:p>
          <a:p>
            <a:pPr marL="914400" indent="-228600">
              <a:spcBef>
                <a:spcPts val="0"/>
              </a:spcBef>
              <a:buClrTx/>
              <a:buSzPct val="100000"/>
              <a:buFont typeface="Arial" panose="020B0604020202020204" pitchFamily="34" charset="0"/>
              <a:buChar char="–"/>
              <a:defRPr/>
            </a:pPr>
            <a:endParaRPr lang="en-US" sz="1000" dirty="0">
              <a:solidFill>
                <a:srgbClr val="000000"/>
              </a:solidFill>
            </a:endParaRPr>
          </a:p>
          <a:p>
            <a:pPr marL="914400" indent="-228600">
              <a:spcBef>
                <a:spcPts val="0"/>
              </a:spcBef>
              <a:buClrTx/>
              <a:buSzPct val="100000"/>
              <a:buFont typeface="Arial" panose="020B0604020202020204" pitchFamily="34" charset="0"/>
              <a:buChar char="–"/>
              <a:defRPr/>
            </a:pPr>
            <a:r>
              <a:rPr lang="en-US" sz="2200" dirty="0">
                <a:solidFill>
                  <a:srgbClr val="000000"/>
                </a:solidFill>
              </a:rPr>
              <a:t>To pay premiums in the Fraternal Insurance Fund of N.C., if the firefighter is a member and the LRFB has determined the firefighter cannot        pay for reasons of disability. </a:t>
            </a:r>
          </a:p>
        </p:txBody>
      </p:sp>
    </p:spTree>
    <p:extLst>
      <p:ext uri="{BB962C8B-B14F-4D97-AF65-F5344CB8AC3E}">
        <p14:creationId xmlns:p14="http://schemas.microsoft.com/office/powerpoint/2010/main" val="1263142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How Funds can be Spent</a:t>
            </a:r>
          </a:p>
        </p:txBody>
      </p:sp>
      <p:sp>
        <p:nvSpPr>
          <p:cNvPr id="3" name="Content Placeholder 2"/>
          <p:cNvSpPr>
            <a:spLocks noGrp="1"/>
          </p:cNvSpPr>
          <p:nvPr>
            <p:ph idx="1"/>
          </p:nvPr>
        </p:nvSpPr>
        <p:spPr>
          <a:xfrm>
            <a:off x="2743200" y="1295400"/>
            <a:ext cx="6172200" cy="4953000"/>
          </a:xfrm>
        </p:spPr>
        <p:txBody>
          <a:bodyPr/>
          <a:lstStyle/>
          <a:p>
            <a:pPr marL="347663" lvl="0" indent="-347663">
              <a:spcBef>
                <a:spcPts val="0"/>
              </a:spcBef>
              <a:buSzPct val="100000"/>
              <a:buFont typeface="Wingdings" panose="05000000000000000000" pitchFamily="2" charset="2"/>
              <a:buChar char="§"/>
              <a:defRPr/>
            </a:pPr>
            <a:r>
              <a:rPr lang="en-US" sz="2400" dirty="0">
                <a:solidFill>
                  <a:srgbClr val="000000"/>
                </a:solidFill>
                <a:ea typeface="MS PGothic" charset="0"/>
              </a:rPr>
              <a:t>Two Classes of Relief Fund Uses:</a:t>
            </a:r>
          </a:p>
          <a:p>
            <a:pPr marL="57150" lvl="0" indent="0">
              <a:spcBef>
                <a:spcPts val="0"/>
              </a:spcBef>
              <a:buSzPct val="100000"/>
              <a:buNone/>
              <a:defRPr/>
            </a:pPr>
            <a:endParaRPr lang="en-US" sz="1200" dirty="0">
              <a:solidFill>
                <a:srgbClr val="000000"/>
              </a:solidFill>
              <a:ea typeface="MS PGothic" charset="0"/>
            </a:endParaRPr>
          </a:p>
          <a:p>
            <a:pPr marL="685800" lvl="0" indent="-338138">
              <a:spcBef>
                <a:spcPts val="0"/>
              </a:spcBef>
              <a:buClrTx/>
              <a:buSzPct val="100000"/>
              <a:buFont typeface="+mj-lt"/>
              <a:buAutoNum type="arabicPeriod" startAt="2"/>
              <a:defRPr/>
            </a:pPr>
            <a:r>
              <a:rPr lang="en-US" sz="2400" b="1" dirty="0">
                <a:solidFill>
                  <a:srgbClr val="000000"/>
                </a:solidFill>
              </a:rPr>
              <a:t>Uses controlled by the LRFB, but require approval from the NCSFA.</a:t>
            </a:r>
          </a:p>
          <a:p>
            <a:pPr marL="0" lvl="0" indent="0">
              <a:spcBef>
                <a:spcPts val="0"/>
              </a:spcBef>
              <a:buNone/>
              <a:defRPr/>
            </a:pPr>
            <a:endParaRPr lang="en-US" sz="1200" b="1" dirty="0">
              <a:solidFill>
                <a:srgbClr val="000000"/>
              </a:solidFill>
            </a:endParaRPr>
          </a:p>
          <a:p>
            <a:pPr marL="1147763" lvl="0" indent="-350838">
              <a:spcBef>
                <a:spcPts val="0"/>
              </a:spcBef>
              <a:buClrTx/>
              <a:buSzPct val="100000"/>
              <a:buFont typeface="Arial" panose="020B0604020202020204" pitchFamily="34" charset="0"/>
              <a:buChar char="̶"/>
              <a:defRPr/>
            </a:pPr>
            <a:r>
              <a:rPr lang="en-US" sz="2400" dirty="0">
                <a:solidFill>
                  <a:srgbClr val="000000"/>
                </a:solidFill>
              </a:rPr>
              <a:t>The reason for the review and approval of the NCSFA Executive Director is to ensure it is an allowable use, the fund is “financially sound” or stable, and the use will not reduce the funds to an extent where they would not be available for uses.</a:t>
            </a:r>
          </a:p>
        </p:txBody>
      </p:sp>
    </p:spTree>
    <p:extLst>
      <p:ext uri="{BB962C8B-B14F-4D97-AF65-F5344CB8AC3E}">
        <p14:creationId xmlns:p14="http://schemas.microsoft.com/office/powerpoint/2010/main" val="4385831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How Funds can be Spent</a:t>
            </a:r>
          </a:p>
        </p:txBody>
      </p:sp>
      <p:sp>
        <p:nvSpPr>
          <p:cNvPr id="3" name="Content Placeholder 2"/>
          <p:cNvSpPr>
            <a:spLocks noGrp="1"/>
          </p:cNvSpPr>
          <p:nvPr>
            <p:ph idx="1"/>
          </p:nvPr>
        </p:nvSpPr>
        <p:spPr>
          <a:xfrm>
            <a:off x="2743200" y="1295400"/>
            <a:ext cx="6172200" cy="4953000"/>
          </a:xfrm>
        </p:spPr>
        <p:txBody>
          <a:bodyPr/>
          <a:lstStyle/>
          <a:p>
            <a:pPr marL="347663" lvl="0" indent="-347663">
              <a:spcBef>
                <a:spcPts val="0"/>
              </a:spcBef>
              <a:buSzPct val="100000"/>
              <a:buFont typeface="Wingdings" panose="05000000000000000000" pitchFamily="2" charset="2"/>
              <a:buChar char="§"/>
              <a:defRPr/>
            </a:pPr>
            <a:r>
              <a:rPr lang="en-US" sz="2400" dirty="0">
                <a:solidFill>
                  <a:srgbClr val="000000"/>
                </a:solidFill>
                <a:ea typeface="MS PGothic" charset="0"/>
              </a:rPr>
              <a:t>Two Classes of Relief Fund Uses:</a:t>
            </a:r>
          </a:p>
          <a:p>
            <a:pPr marL="0" lvl="0" indent="0">
              <a:spcBef>
                <a:spcPts val="0"/>
              </a:spcBef>
              <a:buSzPct val="100000"/>
              <a:buNone/>
              <a:defRPr/>
            </a:pPr>
            <a:endParaRPr lang="en-US" sz="1200" dirty="0">
              <a:solidFill>
                <a:srgbClr val="000000"/>
              </a:solidFill>
              <a:ea typeface="MS PGothic" charset="0"/>
            </a:endParaRPr>
          </a:p>
          <a:p>
            <a:pPr marL="685800" lvl="0" indent="-339725">
              <a:spcBef>
                <a:spcPts val="0"/>
              </a:spcBef>
              <a:buClrTx/>
              <a:buSzPct val="100000"/>
              <a:buFont typeface="+mj-lt"/>
              <a:buAutoNum type="arabicPeriod" startAt="2"/>
              <a:defRPr/>
            </a:pPr>
            <a:r>
              <a:rPr lang="en-US" sz="2400" b="1" dirty="0">
                <a:solidFill>
                  <a:srgbClr val="000000"/>
                </a:solidFill>
              </a:rPr>
              <a:t>Uses controlled by the LRFB, but require approval from the NCSFA.</a:t>
            </a:r>
          </a:p>
          <a:p>
            <a:pPr marL="685800" lvl="0" indent="-339725">
              <a:spcBef>
                <a:spcPts val="0"/>
              </a:spcBef>
              <a:buClrTx/>
              <a:buSzPct val="100000"/>
              <a:buFont typeface="+mj-lt"/>
              <a:buAutoNum type="arabicPeriod" startAt="2"/>
              <a:defRPr/>
            </a:pPr>
            <a:endParaRPr lang="en-US" sz="1200" dirty="0">
              <a:solidFill>
                <a:srgbClr val="000000"/>
              </a:solidFill>
            </a:endParaRPr>
          </a:p>
          <a:p>
            <a:pPr marL="1147763" lvl="0" indent="-350838">
              <a:spcBef>
                <a:spcPts val="0"/>
              </a:spcBef>
              <a:buClrTx/>
              <a:buSzPct val="100000"/>
              <a:buFont typeface="Arial" panose="020B0604020202020204" pitchFamily="34" charset="0"/>
              <a:buChar char="̶"/>
              <a:defRPr/>
            </a:pPr>
            <a:r>
              <a:rPr lang="en-US" sz="2400" dirty="0">
                <a:solidFill>
                  <a:srgbClr val="000000"/>
                </a:solidFill>
              </a:rPr>
              <a:t>If a firefighter becomes financially destitute, the LRFB can request the use of funds to be used to assist the firefighter. </a:t>
            </a:r>
          </a:p>
          <a:p>
            <a:pPr marL="0" indent="0">
              <a:buNone/>
              <a:defRPr/>
            </a:pPr>
            <a:endParaRPr lang="en-US" sz="2400" dirty="0">
              <a:solidFill>
                <a:srgbClr val="000000"/>
              </a:solidFill>
            </a:endParaRPr>
          </a:p>
        </p:txBody>
      </p:sp>
    </p:spTree>
    <p:extLst>
      <p:ext uri="{BB962C8B-B14F-4D97-AF65-F5344CB8AC3E}">
        <p14:creationId xmlns:p14="http://schemas.microsoft.com/office/powerpoint/2010/main" val="3626108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How Funds can be Spent</a:t>
            </a:r>
          </a:p>
        </p:txBody>
      </p:sp>
      <p:sp>
        <p:nvSpPr>
          <p:cNvPr id="3" name="Content Placeholder 2"/>
          <p:cNvSpPr>
            <a:spLocks noGrp="1"/>
          </p:cNvSpPr>
          <p:nvPr>
            <p:ph idx="1"/>
          </p:nvPr>
        </p:nvSpPr>
        <p:spPr>
          <a:xfrm>
            <a:off x="2743200" y="1295400"/>
            <a:ext cx="6172200" cy="4953000"/>
          </a:xfrm>
        </p:spPr>
        <p:txBody>
          <a:bodyPr/>
          <a:lstStyle/>
          <a:p>
            <a:pPr marL="344488" lvl="0">
              <a:spcBef>
                <a:spcPts val="0"/>
              </a:spcBef>
              <a:buSzPct val="100000"/>
              <a:buFont typeface="Wingdings" panose="05000000000000000000" pitchFamily="2" charset="2"/>
              <a:buChar char="§"/>
              <a:defRPr/>
            </a:pPr>
            <a:r>
              <a:rPr lang="en-US" sz="2400" dirty="0">
                <a:solidFill>
                  <a:srgbClr val="000000"/>
                </a:solidFill>
                <a:ea typeface="MS PGothic" charset="0"/>
              </a:rPr>
              <a:t>Two Classes of Relief Fund Uses:</a:t>
            </a:r>
          </a:p>
          <a:p>
            <a:pPr marL="1588" lvl="0" indent="0">
              <a:spcBef>
                <a:spcPts val="0"/>
              </a:spcBef>
              <a:buSzPct val="100000"/>
              <a:buNone/>
              <a:defRPr/>
            </a:pPr>
            <a:endParaRPr lang="en-US" sz="1200" dirty="0">
              <a:solidFill>
                <a:srgbClr val="000000"/>
              </a:solidFill>
              <a:ea typeface="MS PGothic" charset="0"/>
            </a:endParaRPr>
          </a:p>
          <a:p>
            <a:pPr marL="690563" lvl="0">
              <a:spcBef>
                <a:spcPts val="0"/>
              </a:spcBef>
              <a:buClrTx/>
              <a:buSzPct val="100000"/>
              <a:buFont typeface="+mj-lt"/>
              <a:buAutoNum type="arabicPeriod" startAt="2"/>
              <a:defRPr/>
            </a:pPr>
            <a:r>
              <a:rPr lang="en-US" sz="2400" b="1" dirty="0">
                <a:solidFill>
                  <a:srgbClr val="000000"/>
                </a:solidFill>
              </a:rPr>
              <a:t>Uses controlled by the LRFB, but require approval from the NCSFA.</a:t>
            </a:r>
          </a:p>
          <a:p>
            <a:pPr marL="285750" lvl="0" indent="-285750">
              <a:spcBef>
                <a:spcPts val="0"/>
              </a:spcBef>
              <a:buFont typeface="Arial"/>
              <a:buChar char="•"/>
              <a:defRPr/>
            </a:pPr>
            <a:endParaRPr lang="en-US" sz="1200" dirty="0">
              <a:solidFill>
                <a:srgbClr val="000000"/>
              </a:solidFill>
            </a:endParaRPr>
          </a:p>
          <a:p>
            <a:pPr marL="1147763" lvl="0" indent="-350838">
              <a:spcBef>
                <a:spcPts val="0"/>
              </a:spcBef>
              <a:buClrTx/>
              <a:buSzPct val="100000"/>
              <a:buFont typeface="Arial" panose="020B0604020202020204" pitchFamily="34" charset="0"/>
              <a:buChar char="̶"/>
              <a:defRPr/>
            </a:pPr>
            <a:r>
              <a:rPr lang="en-US" sz="2400" dirty="0">
                <a:solidFill>
                  <a:srgbClr val="000000"/>
                </a:solidFill>
              </a:rPr>
              <a:t>Upon approval of the LRFB and a request made and approval given by the Executive Director of the N.C. State Firefighters’ Association, the payment of monthly assessments in the N.C. Firefighters’ and Rescue Squad Workers’ Pension Fund is allowed. </a:t>
            </a:r>
          </a:p>
          <a:p>
            <a:pPr marL="0" indent="0">
              <a:buNone/>
              <a:defRPr/>
            </a:pPr>
            <a:endParaRPr lang="en-US" sz="2400" dirty="0">
              <a:solidFill>
                <a:srgbClr val="000000"/>
              </a:solidFill>
            </a:endParaRPr>
          </a:p>
        </p:txBody>
      </p:sp>
    </p:spTree>
    <p:extLst>
      <p:ext uri="{BB962C8B-B14F-4D97-AF65-F5344CB8AC3E}">
        <p14:creationId xmlns:p14="http://schemas.microsoft.com/office/powerpoint/2010/main" val="2791775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a:xfrm>
            <a:off x="2743200" y="1295400"/>
            <a:ext cx="6172200" cy="5257800"/>
          </a:xfrm>
        </p:spPr>
        <p:txBody>
          <a:bodyPr/>
          <a:lstStyle/>
          <a:p>
            <a:pPr marL="342900" lvl="1" indent="-342900">
              <a:spcBef>
                <a:spcPts val="0"/>
              </a:spcBef>
              <a:buClr>
                <a:srgbClr val="993300"/>
              </a:buClr>
              <a:buFont typeface="Wingdings" panose="05000000000000000000" pitchFamily="2" charset="2"/>
              <a:buChar char="§"/>
              <a:defRPr/>
            </a:pPr>
            <a:r>
              <a:rPr lang="en-US" sz="2400" dirty="0">
                <a:solidFill>
                  <a:srgbClr val="010000"/>
                </a:solidFill>
                <a:cs typeface="ＭＳ Ｐゴシック" charset="0"/>
              </a:rPr>
              <a:t>Additional uses of Local Relief Funds:</a:t>
            </a:r>
          </a:p>
          <a:p>
            <a:pPr marL="0" lvl="1" indent="0">
              <a:spcBef>
                <a:spcPts val="0"/>
              </a:spcBef>
              <a:buClr>
                <a:srgbClr val="993300"/>
              </a:buClr>
              <a:buNone/>
              <a:defRPr/>
            </a:pPr>
            <a:endParaRPr lang="en-US" sz="1500" dirty="0">
              <a:solidFill>
                <a:srgbClr val="010000"/>
              </a:solidFill>
              <a:cs typeface="ＭＳ Ｐゴシック" charset="0"/>
            </a:endParaRPr>
          </a:p>
          <a:p>
            <a:pPr marL="685800" lvl="1">
              <a:spcBef>
                <a:spcPts val="0"/>
              </a:spcBef>
              <a:buClr>
                <a:srgbClr val="010000"/>
              </a:buClr>
              <a:buFont typeface="Arial" panose="020B0604020202020204" pitchFamily="34" charset="0"/>
              <a:buChar char="̶"/>
              <a:defRPr/>
            </a:pPr>
            <a:r>
              <a:rPr lang="en-US" sz="2400" dirty="0">
                <a:solidFill>
                  <a:srgbClr val="000000"/>
                </a:solidFill>
                <a:cs typeface="ＭＳ Ｐゴシック" charset="0"/>
              </a:rPr>
              <a:t>Fire and Rescue Squad Workers’  Pension Premium.</a:t>
            </a:r>
          </a:p>
          <a:p>
            <a:pPr marL="685800" lvl="1">
              <a:spcBef>
                <a:spcPts val="0"/>
              </a:spcBef>
              <a:buClr>
                <a:srgbClr val="010000"/>
              </a:buClr>
              <a:buNone/>
              <a:defRPr/>
            </a:pPr>
            <a:endParaRPr lang="en-US" sz="1500" dirty="0">
              <a:solidFill>
                <a:srgbClr val="000000"/>
              </a:solidFill>
              <a:cs typeface="ＭＳ Ｐゴシック" charset="0"/>
            </a:endParaRPr>
          </a:p>
          <a:p>
            <a:pPr marL="685800" lvl="1">
              <a:spcBef>
                <a:spcPts val="0"/>
              </a:spcBef>
              <a:buClr>
                <a:srgbClr val="010000"/>
              </a:buClr>
              <a:buFont typeface="Arial" panose="020B0604020202020204" pitchFamily="34" charset="0"/>
              <a:buChar char="̶"/>
              <a:defRPr/>
            </a:pPr>
            <a:r>
              <a:rPr lang="en-US" sz="2400" dirty="0">
                <a:solidFill>
                  <a:srgbClr val="000000"/>
                </a:solidFill>
                <a:cs typeface="ＭＳ Ｐゴシック" charset="0"/>
              </a:rPr>
              <a:t>Workers’ Compensation Premiums.</a:t>
            </a:r>
          </a:p>
          <a:p>
            <a:pPr marL="685800" lvl="1">
              <a:spcBef>
                <a:spcPts val="0"/>
              </a:spcBef>
              <a:buClr>
                <a:srgbClr val="010000"/>
              </a:buClr>
              <a:buFontTx/>
              <a:buChar char="-"/>
              <a:defRPr/>
            </a:pPr>
            <a:endParaRPr lang="en-US" sz="1500" dirty="0">
              <a:solidFill>
                <a:srgbClr val="000000"/>
              </a:solidFill>
              <a:cs typeface="ＭＳ Ｐゴシック" charset="0"/>
            </a:endParaRPr>
          </a:p>
          <a:p>
            <a:pPr marL="685800" lvl="1">
              <a:spcBef>
                <a:spcPts val="0"/>
              </a:spcBef>
              <a:buClr>
                <a:srgbClr val="010000"/>
              </a:buClr>
              <a:buFont typeface="Arial" panose="020B0604020202020204" pitchFamily="34" charset="0"/>
              <a:buChar char="̶"/>
              <a:defRPr/>
            </a:pPr>
            <a:r>
              <a:rPr lang="en-US" sz="2400" dirty="0">
                <a:solidFill>
                  <a:srgbClr val="000000"/>
                </a:solidFill>
                <a:cs typeface="ＭＳ Ｐゴシック" charset="0"/>
              </a:rPr>
              <a:t>Annual physicals required or recommended by N.C. Dept. of Labor or NFPA.</a:t>
            </a:r>
          </a:p>
          <a:p>
            <a:pPr marL="400050" lvl="1" indent="0">
              <a:spcBef>
                <a:spcPts val="0"/>
              </a:spcBef>
              <a:buClr>
                <a:srgbClr val="010000"/>
              </a:buClr>
              <a:buNone/>
              <a:defRPr/>
            </a:pPr>
            <a:endParaRPr lang="en-US" sz="1500" dirty="0">
              <a:solidFill>
                <a:srgbClr val="000000"/>
              </a:solidFill>
              <a:cs typeface="ＭＳ Ｐゴシック" charset="0"/>
            </a:endParaRPr>
          </a:p>
          <a:p>
            <a:pPr marL="685800" lvl="1">
              <a:spcBef>
                <a:spcPts val="0"/>
              </a:spcBef>
              <a:buClr>
                <a:srgbClr val="010000"/>
              </a:buClr>
              <a:buFont typeface="Arial" panose="020B0604020202020204" pitchFamily="34" charset="0"/>
              <a:buChar char="̶"/>
              <a:defRPr/>
            </a:pPr>
            <a:r>
              <a:rPr lang="en-US" sz="2400" dirty="0">
                <a:solidFill>
                  <a:srgbClr val="000000"/>
                </a:solidFill>
                <a:cs typeface="ＭＳ Ｐゴシック" charset="0"/>
              </a:rPr>
              <a:t>Relief Fund administrative fees for checks and other banking fees.</a:t>
            </a:r>
          </a:p>
          <a:p>
            <a:pPr marL="0" indent="0">
              <a:buNone/>
            </a:pPr>
            <a:endParaRPr lang="en-US" dirty="0"/>
          </a:p>
        </p:txBody>
      </p:sp>
    </p:spTree>
    <p:extLst>
      <p:ext uri="{BB962C8B-B14F-4D97-AF65-F5344CB8AC3E}">
        <p14:creationId xmlns:p14="http://schemas.microsoft.com/office/powerpoint/2010/main" val="1161060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marL="342900" lvl="1" indent="-342900">
              <a:spcBef>
                <a:spcPts val="0"/>
              </a:spcBef>
              <a:buClr>
                <a:srgbClr val="993300"/>
              </a:buClr>
              <a:buFont typeface="Wingdings" panose="05000000000000000000" pitchFamily="2" charset="2"/>
              <a:buChar char="§"/>
            </a:pPr>
            <a:r>
              <a:rPr lang="en-US" sz="2400" dirty="0">
                <a:solidFill>
                  <a:srgbClr val="000000"/>
                </a:solidFill>
                <a:ea typeface="MS PGothic" charset="0"/>
              </a:rPr>
              <a:t>Modernization of language and definitions (i.e. firemen – firefighter).</a:t>
            </a:r>
          </a:p>
          <a:p>
            <a:pPr marL="342900" lvl="1" indent="-342900">
              <a:spcBef>
                <a:spcPts val="0"/>
              </a:spcBef>
              <a:buClr>
                <a:srgbClr val="993300"/>
              </a:buClr>
              <a:buFont typeface="Wingdings" panose="05000000000000000000" pitchFamily="2" charset="2"/>
              <a:buChar char="§"/>
            </a:pPr>
            <a:endParaRPr lang="en-US" sz="1500" dirty="0">
              <a:ea typeface="MS PGothic" charset="0"/>
            </a:endParaRPr>
          </a:p>
          <a:p>
            <a:pPr marL="342900" lvl="1" indent="-342900">
              <a:spcBef>
                <a:spcPts val="0"/>
              </a:spcBef>
              <a:buClr>
                <a:srgbClr val="993300"/>
              </a:buClr>
              <a:buFont typeface="Wingdings" panose="05000000000000000000" pitchFamily="2" charset="2"/>
              <a:buChar char="§"/>
            </a:pPr>
            <a:r>
              <a:rPr lang="en-US" sz="2400" dirty="0">
                <a:solidFill>
                  <a:srgbClr val="000000"/>
                </a:solidFill>
                <a:ea typeface="MS PGothic" charset="0"/>
              </a:rPr>
              <a:t>Local and State Board to manage funds prudently according to Chapter 36E </a:t>
            </a:r>
          </a:p>
          <a:p>
            <a:pPr marL="342900" lvl="1" indent="-342900">
              <a:spcBef>
                <a:spcPts val="0"/>
              </a:spcBef>
              <a:buClr>
                <a:srgbClr val="993300"/>
              </a:buClr>
              <a:buFont typeface="Wingdings" panose="05000000000000000000" pitchFamily="2" charset="2"/>
              <a:buChar char="§"/>
            </a:pPr>
            <a:r>
              <a:rPr lang="en-US" sz="2400" dirty="0">
                <a:solidFill>
                  <a:srgbClr val="000000"/>
                </a:solidFill>
                <a:ea typeface="MS PGothic" charset="0"/>
              </a:rPr>
              <a:t>	(GS 36E).</a:t>
            </a:r>
          </a:p>
          <a:p>
            <a:pPr marL="342900" lvl="1" indent="-342900">
              <a:spcBef>
                <a:spcPts val="0"/>
              </a:spcBef>
              <a:buClr>
                <a:srgbClr val="993300"/>
              </a:buClr>
              <a:buFont typeface="Wingdings" panose="05000000000000000000" pitchFamily="2" charset="2"/>
              <a:buChar char="§"/>
            </a:pPr>
            <a:endParaRPr lang="en-US" sz="1500" dirty="0">
              <a:solidFill>
                <a:srgbClr val="000000"/>
              </a:solidFill>
              <a:ea typeface="MS PGothic" charset="0"/>
            </a:endParaRPr>
          </a:p>
          <a:p>
            <a:pPr marL="342900" lvl="1" indent="-342900">
              <a:spcBef>
                <a:spcPts val="0"/>
              </a:spcBef>
              <a:buClr>
                <a:srgbClr val="993300"/>
              </a:buClr>
              <a:buFont typeface="Wingdings" panose="05000000000000000000" pitchFamily="2" charset="2"/>
              <a:buChar char="§"/>
            </a:pPr>
            <a:r>
              <a:rPr lang="en-US" sz="2400" dirty="0">
                <a:solidFill>
                  <a:srgbClr val="000000"/>
                </a:solidFill>
                <a:ea typeface="MS PGothic" charset="0"/>
              </a:rPr>
              <a:t>Increased reporting requirements.</a:t>
            </a:r>
          </a:p>
          <a:p>
            <a:pPr marL="342900" lvl="1" indent="-342900">
              <a:spcBef>
                <a:spcPts val="0"/>
              </a:spcBef>
              <a:buClr>
                <a:srgbClr val="993300"/>
              </a:buClr>
              <a:buFont typeface="Wingdings" panose="05000000000000000000" pitchFamily="2" charset="2"/>
              <a:buChar char="§"/>
            </a:pPr>
            <a:endParaRPr lang="en-US" sz="1500" dirty="0">
              <a:solidFill>
                <a:srgbClr val="000000"/>
              </a:solidFill>
              <a:ea typeface="MS PGothic" charset="0"/>
            </a:endParaRPr>
          </a:p>
          <a:p>
            <a:pPr marL="342900" lvl="1" indent="-342900">
              <a:spcBef>
                <a:spcPts val="0"/>
              </a:spcBef>
              <a:buClr>
                <a:srgbClr val="993300"/>
              </a:buClr>
              <a:buFont typeface="Wingdings" panose="05000000000000000000" pitchFamily="2" charset="2"/>
              <a:buChar char="§"/>
            </a:pPr>
            <a:r>
              <a:rPr lang="en-US" sz="2400" dirty="0">
                <a:solidFill>
                  <a:srgbClr val="000000"/>
                </a:solidFill>
                <a:ea typeface="MS PGothic" charset="0"/>
              </a:rPr>
              <a:t>Electronic transfer of checks from NCDOI.</a:t>
            </a:r>
          </a:p>
          <a:p>
            <a:pPr marL="0" indent="0">
              <a:buNone/>
            </a:pPr>
            <a:endParaRPr lang="en-US" dirty="0"/>
          </a:p>
        </p:txBody>
      </p:sp>
    </p:spTree>
    <p:extLst>
      <p:ext uri="{BB962C8B-B14F-4D97-AF65-F5344CB8AC3E}">
        <p14:creationId xmlns:p14="http://schemas.microsoft.com/office/powerpoint/2010/main" val="1875566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marL="347663" lvl="1" indent="-347663">
              <a:spcBef>
                <a:spcPts val="0"/>
              </a:spcBef>
              <a:buClr>
                <a:srgbClr val="993300"/>
              </a:buClr>
              <a:buFont typeface="Wingdings" panose="05000000000000000000" pitchFamily="2" charset="2"/>
              <a:buChar char="§"/>
            </a:pPr>
            <a:r>
              <a:rPr lang="en-US" sz="2400" b="1" dirty="0">
                <a:solidFill>
                  <a:srgbClr val="000000"/>
                </a:solidFill>
                <a:ea typeface="MS PGothic" charset="0"/>
              </a:rPr>
              <a:t>New definition of destitute added:</a:t>
            </a:r>
          </a:p>
          <a:p>
            <a:pPr marL="0" lvl="1" indent="0">
              <a:spcBef>
                <a:spcPts val="0"/>
              </a:spcBef>
              <a:buClr>
                <a:srgbClr val="993300"/>
              </a:buClr>
              <a:buNone/>
            </a:pPr>
            <a:r>
              <a:rPr lang="en-US" sz="1500" dirty="0">
                <a:solidFill>
                  <a:srgbClr val="000000"/>
                </a:solidFill>
                <a:ea typeface="MS PGothic" charset="0"/>
              </a:rPr>
              <a:t> </a:t>
            </a:r>
          </a:p>
          <a:p>
            <a:pPr marL="685800" lvl="0" indent="0">
              <a:spcBef>
                <a:spcPts val="0"/>
              </a:spcBef>
              <a:buNone/>
            </a:pPr>
            <a:r>
              <a:rPr lang="en-US" sz="2400" dirty="0">
                <a:solidFill>
                  <a:srgbClr val="000000"/>
                </a:solidFill>
                <a:ea typeface="MS PGothic" charset="0"/>
              </a:rPr>
              <a:t>The determination of destitute shall be based on the inability of the firefighters, through no fault of their own, to provide basic provisions to themselves or their families. Such basic provisions include, but are not limited to assistance with housing, vehicle or commuting expenses, food, clothing, utilities, medical care and funeral expenses. </a:t>
            </a:r>
          </a:p>
          <a:p>
            <a:pPr marL="0" indent="0">
              <a:buNone/>
            </a:pPr>
            <a:endParaRPr lang="en-US" dirty="0"/>
          </a:p>
        </p:txBody>
      </p:sp>
    </p:spTree>
    <p:extLst>
      <p:ext uri="{BB962C8B-B14F-4D97-AF65-F5344CB8AC3E}">
        <p14:creationId xmlns:p14="http://schemas.microsoft.com/office/powerpoint/2010/main" val="739500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2015</a:t>
            </a:r>
            <a:endParaRPr lang="en-US" b="1" dirty="0"/>
          </a:p>
        </p:txBody>
      </p:sp>
      <p:sp>
        <p:nvSpPr>
          <p:cNvPr id="3" name="Content Placeholder 2"/>
          <p:cNvSpPr>
            <a:spLocks noGrp="1"/>
          </p:cNvSpPr>
          <p:nvPr>
            <p:ph idx="1"/>
          </p:nvPr>
        </p:nvSpPr>
        <p:spPr>
          <a:xfrm>
            <a:off x="2209800" y="1295400"/>
            <a:ext cx="6858000" cy="5486400"/>
          </a:xfrm>
        </p:spPr>
        <p:txBody>
          <a:bodyPr/>
          <a:lstStyle/>
          <a:p>
            <a:pPr marL="347663" lvl="1" indent="-347663">
              <a:spcBef>
                <a:spcPts val="0"/>
              </a:spcBef>
              <a:buClr>
                <a:srgbClr val="993300"/>
              </a:buClr>
              <a:buFont typeface="Wingdings" panose="05000000000000000000" pitchFamily="2" charset="2"/>
              <a:buChar char="§"/>
            </a:pPr>
            <a:r>
              <a:rPr lang="en-US" sz="2400" b="1" dirty="0">
                <a:solidFill>
                  <a:srgbClr val="000000"/>
                </a:solidFill>
                <a:ea typeface="MS PGothic" charset="0"/>
              </a:rPr>
              <a:t>New definition of firefighter added:</a:t>
            </a:r>
          </a:p>
          <a:p>
            <a:pPr marL="346075" lvl="1" indent="0">
              <a:spcBef>
                <a:spcPts val="0"/>
              </a:spcBef>
              <a:buClr>
                <a:srgbClr val="993300"/>
              </a:buClr>
              <a:buNone/>
            </a:pPr>
            <a:r>
              <a:rPr lang="en-US" sz="2400" dirty="0">
                <a:solidFill>
                  <a:srgbClr val="000000"/>
                </a:solidFill>
                <a:ea typeface="MS PGothic" charset="0"/>
              </a:rPr>
              <a:t>Firefighter – Any person who meets all of the following requirements:</a:t>
            </a:r>
          </a:p>
          <a:p>
            <a:pPr marL="346075" lvl="1" indent="0">
              <a:spcBef>
                <a:spcPts val="0"/>
              </a:spcBef>
              <a:buClr>
                <a:srgbClr val="993300"/>
              </a:buClr>
              <a:buNone/>
            </a:pPr>
            <a:endParaRPr lang="en-US" sz="1000" dirty="0">
              <a:solidFill>
                <a:srgbClr val="000000"/>
              </a:solidFill>
              <a:ea typeface="MS PGothic" charset="0"/>
            </a:endParaRPr>
          </a:p>
          <a:p>
            <a:pPr marL="688975" lvl="1" indent="-342900">
              <a:spcBef>
                <a:spcPts val="0"/>
              </a:spcBef>
              <a:buClrTx/>
              <a:buFont typeface="Arial" panose="020B0604020202020204" pitchFamily="34" charset="0"/>
              <a:buChar char="–"/>
            </a:pPr>
            <a:r>
              <a:rPr lang="en-US" sz="2400" dirty="0">
                <a:solidFill>
                  <a:srgbClr val="000000"/>
                </a:solidFill>
                <a:ea typeface="MS PGothic" charset="0"/>
              </a:rPr>
              <a:t>Is a volunteer, employee, contractor or member of a rated and certified fire department.</a:t>
            </a:r>
          </a:p>
          <a:p>
            <a:pPr marL="346075" lvl="1" indent="0">
              <a:spcBef>
                <a:spcPts val="0"/>
              </a:spcBef>
              <a:buClrTx/>
              <a:buNone/>
            </a:pPr>
            <a:endParaRPr lang="en-US" sz="800" dirty="0">
              <a:solidFill>
                <a:srgbClr val="000000"/>
              </a:solidFill>
              <a:ea typeface="MS PGothic" charset="0"/>
            </a:endParaRPr>
          </a:p>
          <a:p>
            <a:pPr marL="688975" lvl="1" indent="-342900">
              <a:spcBef>
                <a:spcPts val="0"/>
              </a:spcBef>
              <a:buClrTx/>
              <a:buFont typeface="Arial" panose="020B0604020202020204" pitchFamily="34" charset="0"/>
              <a:buChar char="–"/>
            </a:pPr>
            <a:r>
              <a:rPr lang="en-US" sz="2400" dirty="0">
                <a:solidFill>
                  <a:srgbClr val="000000"/>
                </a:solidFill>
                <a:ea typeface="MS PGothic" charset="0"/>
              </a:rPr>
              <a:t>Performs work or training connected with fire protection, fire prevention, fire control, fire education, fire inspection, fire investigation, rescue, emergency medical services, special operations or performs the statutory duties and responsibilities of the fire chief as set forth in                      N.C.G.S. 160A-292.</a:t>
            </a:r>
          </a:p>
          <a:p>
            <a:pPr marL="0" indent="0">
              <a:buNone/>
            </a:pPr>
            <a:endParaRPr lang="en-US" sz="2000" dirty="0"/>
          </a:p>
        </p:txBody>
      </p:sp>
    </p:spTree>
    <p:extLst>
      <p:ext uri="{BB962C8B-B14F-4D97-AF65-F5344CB8AC3E}">
        <p14:creationId xmlns:p14="http://schemas.microsoft.com/office/powerpoint/2010/main" val="35594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1508105"/>
          </a:xfrm>
        </p:spPr>
        <p:txBody>
          <a:bodyPr/>
          <a:lstStyle/>
          <a:p>
            <a:r>
              <a:rPr lang="en-US" b="1" dirty="0"/>
              <a:t>Requirements and Responsibilities</a:t>
            </a:r>
          </a:p>
        </p:txBody>
      </p:sp>
      <p:sp>
        <p:nvSpPr>
          <p:cNvPr id="3" name="Content Placeholder 2"/>
          <p:cNvSpPr>
            <a:spLocks noGrp="1"/>
          </p:cNvSpPr>
          <p:nvPr>
            <p:ph idx="1"/>
          </p:nvPr>
        </p:nvSpPr>
        <p:spPr>
          <a:xfrm>
            <a:off x="2743200" y="1673352"/>
            <a:ext cx="6172200" cy="4800600"/>
          </a:xfrm>
        </p:spPr>
        <p:txBody>
          <a:bodyPr/>
          <a:lstStyle/>
          <a:p>
            <a:pPr algn="ctr">
              <a:buNone/>
            </a:pPr>
            <a:r>
              <a:rPr lang="en-US" b="1" dirty="0"/>
              <a:t>Questions (cont.)</a:t>
            </a:r>
          </a:p>
          <a:p>
            <a:pPr algn="ctr">
              <a:buNone/>
            </a:pPr>
            <a:endParaRPr lang="en-US" dirty="0"/>
          </a:p>
          <a:p>
            <a:pPr>
              <a:buSzPct val="100000"/>
              <a:buFont typeface="Wingdings" panose="05000000000000000000" pitchFamily="2" charset="2"/>
              <a:buChar char="§"/>
            </a:pPr>
            <a:r>
              <a:rPr lang="en-US" dirty="0"/>
              <a:t>I delegate these responsibilities to others in the department.  </a:t>
            </a:r>
          </a:p>
          <a:p>
            <a:pPr marL="346075" indent="0">
              <a:buSzPct val="100000"/>
              <a:buNone/>
            </a:pPr>
            <a:r>
              <a:rPr lang="en-US" i="1" dirty="0"/>
              <a:t>Great idea, but “the chief” is still responsible.</a:t>
            </a:r>
          </a:p>
          <a:p>
            <a:pPr marL="0" indent="0">
              <a:buNone/>
            </a:pPr>
            <a:endParaRPr lang="en-US" dirty="0"/>
          </a:p>
        </p:txBody>
      </p:sp>
    </p:spTree>
    <p:extLst>
      <p:ext uri="{BB962C8B-B14F-4D97-AF65-F5344CB8AC3E}">
        <p14:creationId xmlns:p14="http://schemas.microsoft.com/office/powerpoint/2010/main" val="6943342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t>Relief Fund Changes 2015</a:t>
            </a:r>
          </a:p>
        </p:txBody>
      </p:sp>
      <p:sp>
        <p:nvSpPr>
          <p:cNvPr id="3" name="Content Placeholder 2"/>
          <p:cNvSpPr>
            <a:spLocks noGrp="1"/>
          </p:cNvSpPr>
          <p:nvPr>
            <p:ph idx="1"/>
          </p:nvPr>
        </p:nvSpPr>
        <p:spPr>
          <a:xfrm>
            <a:off x="2743200" y="1028819"/>
            <a:ext cx="6248400" cy="5829181"/>
          </a:xfrm>
        </p:spPr>
        <p:txBody>
          <a:bodyPr/>
          <a:lstStyle/>
          <a:p>
            <a:pPr marL="0" lvl="1" indent="0">
              <a:spcBef>
                <a:spcPts val="0"/>
              </a:spcBef>
              <a:buClr>
                <a:srgbClr val="993300"/>
              </a:buClr>
              <a:buNone/>
            </a:pPr>
            <a:r>
              <a:rPr lang="en-US" sz="1600" dirty="0">
                <a:solidFill>
                  <a:srgbClr val="000000"/>
                </a:solidFill>
                <a:ea typeface="MS PGothic" charset="0"/>
              </a:rPr>
              <a:t>(continued)</a:t>
            </a:r>
          </a:p>
          <a:p>
            <a:pPr marL="688975" lvl="1" indent="-342900">
              <a:spcBef>
                <a:spcPts val="0"/>
              </a:spcBef>
              <a:buClrTx/>
              <a:buFont typeface="Arial" panose="020B0604020202020204" pitchFamily="34" charset="0"/>
              <a:buChar char="–"/>
            </a:pPr>
            <a:endParaRPr lang="en-US" sz="1500" dirty="0">
              <a:solidFill>
                <a:srgbClr val="000000"/>
              </a:solidFill>
              <a:ea typeface="MS PGothic" charset="0"/>
            </a:endParaRPr>
          </a:p>
          <a:p>
            <a:pPr marL="688975" lvl="1" indent="-342900">
              <a:spcBef>
                <a:spcPts val="0"/>
              </a:spcBef>
              <a:buClrTx/>
              <a:buFont typeface="Arial" panose="020B0604020202020204" pitchFamily="34" charset="0"/>
              <a:buChar char="–"/>
            </a:pPr>
            <a:endParaRPr lang="en-US" sz="2000" dirty="0">
              <a:solidFill>
                <a:srgbClr val="000000"/>
              </a:solidFill>
              <a:ea typeface="MS PGothic" charset="0"/>
            </a:endParaRPr>
          </a:p>
          <a:p>
            <a:pPr marL="688975" lvl="1" indent="-342900">
              <a:spcBef>
                <a:spcPts val="0"/>
              </a:spcBef>
              <a:buClrTx/>
              <a:buFont typeface="Arial" panose="020B0604020202020204" pitchFamily="34" charset="0"/>
              <a:buChar char="–"/>
            </a:pPr>
            <a:r>
              <a:rPr lang="en-US" sz="2400" dirty="0">
                <a:solidFill>
                  <a:srgbClr val="000000"/>
                </a:solidFill>
                <a:ea typeface="MS PGothic" charset="0"/>
              </a:rPr>
              <a:t>Performs work or training at the direction of the fire chief.</a:t>
            </a:r>
          </a:p>
          <a:p>
            <a:pPr marL="688975" lvl="1" indent="-342900">
              <a:spcBef>
                <a:spcPts val="0"/>
              </a:spcBef>
              <a:buClrTx/>
              <a:buFont typeface="Arial" panose="020B0604020202020204" pitchFamily="34" charset="0"/>
              <a:buChar char="–"/>
            </a:pPr>
            <a:endParaRPr lang="en-US" sz="1500" dirty="0">
              <a:solidFill>
                <a:srgbClr val="000000"/>
              </a:solidFill>
              <a:ea typeface="MS PGothic" charset="0"/>
            </a:endParaRPr>
          </a:p>
          <a:p>
            <a:pPr marL="688975" lvl="1" indent="-342900">
              <a:spcBef>
                <a:spcPts val="0"/>
              </a:spcBef>
              <a:buClrTx/>
              <a:buFont typeface="Arial" panose="020B0604020202020204" pitchFamily="34" charset="0"/>
              <a:buChar char="–"/>
            </a:pPr>
            <a:r>
              <a:rPr lang="en-US" sz="2400" dirty="0">
                <a:solidFill>
                  <a:srgbClr val="000000"/>
                </a:solidFill>
                <a:ea typeface="MS PGothic" charset="0"/>
              </a:rPr>
              <a:t>Is included on the certified roster submitted to the N.C. State Firefighters’ Association pursuant to N.C.G.S. 58-86-25.</a:t>
            </a:r>
          </a:p>
        </p:txBody>
      </p:sp>
    </p:spTree>
    <p:extLst>
      <p:ext uri="{BB962C8B-B14F-4D97-AF65-F5344CB8AC3E}">
        <p14:creationId xmlns:p14="http://schemas.microsoft.com/office/powerpoint/2010/main" val="30154256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marL="347663" lvl="1" indent="-347663">
              <a:spcBef>
                <a:spcPts val="0"/>
              </a:spcBef>
              <a:buClr>
                <a:srgbClr val="993300"/>
              </a:buClr>
              <a:buFont typeface="Wingdings" panose="05000000000000000000" pitchFamily="2" charset="2"/>
              <a:buChar char="§"/>
            </a:pPr>
            <a:r>
              <a:rPr lang="en-US" sz="2400" b="1" dirty="0">
                <a:solidFill>
                  <a:srgbClr val="000000"/>
                </a:solidFill>
                <a:ea typeface="MS PGothic" charset="0"/>
              </a:rPr>
              <a:t>Financially Unsound defined*:</a:t>
            </a:r>
          </a:p>
          <a:p>
            <a:pPr marL="0" lvl="1" indent="0">
              <a:spcBef>
                <a:spcPts val="0"/>
              </a:spcBef>
              <a:buClr>
                <a:srgbClr val="993300"/>
              </a:buClr>
              <a:buNone/>
            </a:pPr>
            <a:endParaRPr lang="en-US" sz="1500" dirty="0">
              <a:solidFill>
                <a:srgbClr val="000000"/>
              </a:solidFill>
              <a:ea typeface="MS PGothic" charset="0"/>
            </a:endParaRPr>
          </a:p>
          <a:p>
            <a:pPr marL="684213" lvl="1" indent="0">
              <a:spcBef>
                <a:spcPts val="0"/>
              </a:spcBef>
              <a:buClrTx/>
              <a:buNone/>
            </a:pPr>
            <a:r>
              <a:rPr lang="en-US" sz="2400" dirty="0">
                <a:solidFill>
                  <a:srgbClr val="000000"/>
                </a:solidFill>
                <a:ea typeface="MS PGothic" charset="0"/>
              </a:rPr>
              <a:t>*“A local fund could not sustain a requested expenditure or could not make similar payments for five years without the local fund's balance falling below the greater of the following: </a:t>
            </a:r>
          </a:p>
          <a:p>
            <a:pPr marL="347662" lvl="1" indent="0">
              <a:spcBef>
                <a:spcPts val="0"/>
              </a:spcBef>
              <a:buClrTx/>
              <a:buNone/>
            </a:pPr>
            <a:endParaRPr lang="en-US" sz="1500" dirty="0">
              <a:solidFill>
                <a:srgbClr val="000000"/>
              </a:solidFill>
              <a:ea typeface="MS PGothic" charset="0"/>
            </a:endParaRPr>
          </a:p>
          <a:p>
            <a:pPr marL="1033463" lvl="1" indent="-347663">
              <a:spcBef>
                <a:spcPts val="0"/>
              </a:spcBef>
              <a:buClr>
                <a:srgbClr val="993300"/>
              </a:buClr>
              <a:buNone/>
            </a:pPr>
            <a:r>
              <a:rPr lang="en-US" sz="2400" dirty="0">
                <a:solidFill>
                  <a:srgbClr val="000000"/>
                </a:solidFill>
                <a:ea typeface="MS PGothic" charset="0"/>
              </a:rPr>
              <a:t>1) Five hundred dollars ($500) multiplied by the number of eligible firefighters in the local department. </a:t>
            </a:r>
          </a:p>
          <a:p>
            <a:pPr marL="457200" lvl="1" indent="0">
              <a:spcBef>
                <a:spcPts val="0"/>
              </a:spcBef>
              <a:buClr>
                <a:srgbClr val="993300"/>
              </a:buClr>
              <a:buNone/>
            </a:pPr>
            <a:endParaRPr lang="en-US" sz="1500" dirty="0">
              <a:solidFill>
                <a:srgbClr val="000000"/>
              </a:solidFill>
              <a:ea typeface="MS PGothic" charset="0"/>
            </a:endParaRPr>
          </a:p>
          <a:p>
            <a:pPr marL="1033463" lvl="1" indent="-347663">
              <a:spcBef>
                <a:spcPts val="0"/>
              </a:spcBef>
              <a:buClr>
                <a:srgbClr val="993300"/>
              </a:buClr>
              <a:buNone/>
            </a:pPr>
            <a:r>
              <a:rPr lang="en-US" sz="2400" dirty="0">
                <a:solidFill>
                  <a:srgbClr val="000000"/>
                </a:solidFill>
                <a:ea typeface="MS PGothic" charset="0"/>
              </a:rPr>
              <a:t>2) Twenty thousand dollars ($20,000).”</a:t>
            </a:r>
          </a:p>
          <a:p>
            <a:pPr marL="0" indent="0">
              <a:buNone/>
            </a:pPr>
            <a:endParaRPr lang="en-US" dirty="0"/>
          </a:p>
        </p:txBody>
      </p:sp>
    </p:spTree>
    <p:extLst>
      <p:ext uri="{BB962C8B-B14F-4D97-AF65-F5344CB8AC3E}">
        <p14:creationId xmlns:p14="http://schemas.microsoft.com/office/powerpoint/2010/main" val="3269898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lvl="0">
              <a:spcBef>
                <a:spcPts val="0"/>
              </a:spcBef>
              <a:buSzPct val="100000"/>
              <a:buFont typeface="Wingdings" panose="05000000000000000000" pitchFamily="2" charset="2"/>
              <a:buChar char="§"/>
              <a:defRPr/>
            </a:pPr>
            <a:r>
              <a:rPr lang="en-US" sz="2400" b="1" dirty="0">
                <a:solidFill>
                  <a:srgbClr val="010000"/>
                </a:solidFill>
                <a:cs typeface="ＭＳ Ｐゴシック" charset="0"/>
              </a:rPr>
              <a:t>Increased Reporting Requirements </a:t>
            </a:r>
            <a:r>
              <a:rPr lang="en-US" sz="2400" b="1" dirty="0">
                <a:solidFill>
                  <a:srgbClr val="000000"/>
                </a:solidFill>
                <a:cs typeface="ＭＳ Ｐゴシック" charset="0"/>
              </a:rPr>
              <a:t>starting in 2015:</a:t>
            </a:r>
          </a:p>
          <a:p>
            <a:pPr marL="0" lvl="0" indent="0">
              <a:spcBef>
                <a:spcPts val="0"/>
              </a:spcBef>
              <a:buSzPct val="100000"/>
              <a:buNone/>
              <a:defRPr/>
            </a:pPr>
            <a:endParaRPr lang="en-US" sz="1500" dirty="0">
              <a:solidFill>
                <a:srgbClr val="000000"/>
              </a:solidFill>
              <a:cs typeface="ＭＳ Ｐゴシック" charset="0"/>
            </a:endParaRPr>
          </a:p>
          <a:p>
            <a:pPr marL="685800" lvl="1" indent="0">
              <a:spcBef>
                <a:spcPts val="0"/>
              </a:spcBef>
              <a:buClr>
                <a:srgbClr val="010000"/>
              </a:buClr>
              <a:buNone/>
              <a:defRPr/>
            </a:pPr>
            <a:r>
              <a:rPr lang="en-US" sz="2400" dirty="0">
                <a:solidFill>
                  <a:srgbClr val="010000"/>
                </a:solidFill>
                <a:cs typeface="ＭＳ Ｐゴシック" charset="0"/>
              </a:rPr>
              <a:t>Details on the disbursements from local relief funds, including how much was disbursed for each allowable purpose and how many members received disbursements for those purposes.</a:t>
            </a:r>
          </a:p>
          <a:p>
            <a:pPr marL="0" indent="0">
              <a:buNone/>
            </a:pPr>
            <a:endParaRPr lang="en-US" dirty="0"/>
          </a:p>
        </p:txBody>
      </p:sp>
    </p:spTree>
    <p:extLst>
      <p:ext uri="{BB962C8B-B14F-4D97-AF65-F5344CB8AC3E}">
        <p14:creationId xmlns:p14="http://schemas.microsoft.com/office/powerpoint/2010/main" val="1779841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lvl="0">
              <a:spcBef>
                <a:spcPts val="0"/>
              </a:spcBef>
              <a:buSzPct val="100000"/>
              <a:buFont typeface="Wingdings" panose="05000000000000000000" pitchFamily="2" charset="2"/>
              <a:buChar char="§"/>
            </a:pPr>
            <a:r>
              <a:rPr lang="en-US" sz="2400" b="1" dirty="0">
                <a:solidFill>
                  <a:srgbClr val="000000"/>
                </a:solidFill>
                <a:ea typeface="MS PGothic" charset="0"/>
              </a:rPr>
              <a:t>No legislative restriction on amount of spending.</a:t>
            </a:r>
          </a:p>
          <a:p>
            <a:pPr lvl="0">
              <a:spcBef>
                <a:spcPts val="0"/>
              </a:spcBef>
            </a:pPr>
            <a:endParaRPr lang="en-US" sz="1500" dirty="0">
              <a:solidFill>
                <a:srgbClr val="000000"/>
              </a:solidFill>
              <a:ea typeface="MS PGothic" charset="0"/>
            </a:endParaRPr>
          </a:p>
          <a:p>
            <a:pPr marL="685800" lvl="0" indent="0">
              <a:spcBef>
                <a:spcPts val="0"/>
              </a:spcBef>
              <a:buNone/>
            </a:pPr>
            <a:r>
              <a:rPr lang="en-US" sz="2400" dirty="0">
                <a:solidFill>
                  <a:srgbClr val="000000"/>
                </a:solidFill>
                <a:ea typeface="MS PGothic" charset="0"/>
              </a:rPr>
              <a:t>“A local board of trustees shall not be restricted to making disbursements solely from the interest.”</a:t>
            </a:r>
            <a:endParaRPr lang="en-US" sz="2400" dirty="0">
              <a:solidFill>
                <a:srgbClr val="010000"/>
              </a:solidFill>
            </a:endParaRPr>
          </a:p>
        </p:txBody>
      </p:sp>
    </p:spTree>
    <p:extLst>
      <p:ext uri="{BB962C8B-B14F-4D97-AF65-F5344CB8AC3E}">
        <p14:creationId xmlns:p14="http://schemas.microsoft.com/office/powerpoint/2010/main" val="17399004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a:xfrm>
            <a:off x="2743200" y="1295400"/>
            <a:ext cx="6172200" cy="5181600"/>
          </a:xfrm>
        </p:spPr>
        <p:txBody>
          <a:bodyPr/>
          <a:lstStyle/>
          <a:p>
            <a:pPr lvl="0">
              <a:spcBef>
                <a:spcPts val="0"/>
              </a:spcBef>
              <a:buSzPct val="100000"/>
              <a:buFont typeface="Wingdings" panose="05000000000000000000" pitchFamily="2" charset="2"/>
              <a:buChar char="§"/>
              <a:defRPr/>
            </a:pPr>
            <a:r>
              <a:rPr lang="en-US" sz="2400" b="1" dirty="0">
                <a:solidFill>
                  <a:srgbClr val="000000"/>
                </a:solidFill>
                <a:cs typeface="ＭＳ Ｐゴシック" charset="0"/>
              </a:rPr>
              <a:t>Local Bills vs. Public Bills</a:t>
            </a:r>
          </a:p>
          <a:p>
            <a:pPr lvl="0">
              <a:spcBef>
                <a:spcPts val="0"/>
              </a:spcBef>
              <a:buNone/>
              <a:defRPr/>
            </a:pPr>
            <a:endParaRPr lang="en-US" sz="1500" b="1" u="sng" dirty="0">
              <a:solidFill>
                <a:srgbClr val="000000"/>
              </a:solidFill>
              <a:cs typeface="ＭＳ Ｐゴシック" charset="0"/>
            </a:endParaRPr>
          </a:p>
          <a:p>
            <a:pPr marL="685800" lvl="0" indent="-338138">
              <a:spcBef>
                <a:spcPts val="0"/>
              </a:spcBef>
              <a:buClrTx/>
              <a:buSzPct val="100000"/>
              <a:buFont typeface="Arial" panose="020B0604020202020204" pitchFamily="34" charset="0"/>
              <a:buChar char="–"/>
              <a:defRPr/>
            </a:pPr>
            <a:r>
              <a:rPr lang="en-US" sz="2400" dirty="0">
                <a:solidFill>
                  <a:srgbClr val="000000"/>
                </a:solidFill>
                <a:cs typeface="ＭＳ Ｐゴシック" charset="0"/>
              </a:rPr>
              <a:t>What is a local bill? Local bills are bills that are passed to address a specific issue or issues in a local area. These bills are introduced by local legislators on behalf of their constituents and only impact the areas designated within the bill.</a:t>
            </a:r>
          </a:p>
          <a:p>
            <a:pPr lvl="0">
              <a:spcBef>
                <a:spcPts val="0"/>
              </a:spcBef>
              <a:buNone/>
              <a:defRPr/>
            </a:pPr>
            <a:endParaRPr lang="en-US" sz="1500" dirty="0">
              <a:solidFill>
                <a:srgbClr val="000000"/>
              </a:solidFill>
              <a:cs typeface="ＭＳ Ｐゴシック" charset="0"/>
            </a:endParaRPr>
          </a:p>
          <a:p>
            <a:pPr marL="685800" lvl="0" indent="-338138">
              <a:spcBef>
                <a:spcPts val="0"/>
              </a:spcBef>
              <a:buClrTx/>
              <a:buSzPct val="100000"/>
              <a:buFont typeface="Arial" panose="020B0604020202020204" pitchFamily="34" charset="0"/>
              <a:buChar char="–"/>
              <a:defRPr/>
            </a:pPr>
            <a:r>
              <a:rPr lang="en-US" sz="2400" dirty="0">
                <a:solidFill>
                  <a:srgbClr val="000000"/>
                </a:solidFill>
                <a:cs typeface="ＭＳ Ｐゴシック" charset="0"/>
              </a:rPr>
              <a:t>What is a public bill? Public bills are those bills that are introduced and passed by the General Assembly and impact the state as a whole.</a:t>
            </a:r>
          </a:p>
          <a:p>
            <a:pPr marL="0" indent="0">
              <a:buNone/>
            </a:pPr>
            <a:endParaRPr lang="en-US" dirty="0"/>
          </a:p>
        </p:txBody>
      </p:sp>
    </p:spTree>
    <p:extLst>
      <p:ext uri="{BB962C8B-B14F-4D97-AF65-F5344CB8AC3E}">
        <p14:creationId xmlns:p14="http://schemas.microsoft.com/office/powerpoint/2010/main" val="1468203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a:xfrm>
            <a:off x="2743200" y="1295400"/>
            <a:ext cx="6172200" cy="5334000"/>
          </a:xfrm>
        </p:spPr>
        <p:txBody>
          <a:bodyPr/>
          <a:lstStyle/>
          <a:p>
            <a:pPr lvl="0">
              <a:spcBef>
                <a:spcPts val="0"/>
              </a:spcBef>
              <a:buSzPct val="100000"/>
              <a:buFont typeface="Wingdings" panose="05000000000000000000" pitchFamily="2" charset="2"/>
              <a:buChar char="§"/>
              <a:defRPr/>
            </a:pPr>
            <a:r>
              <a:rPr lang="en-US" sz="2400" b="1" dirty="0">
                <a:solidFill>
                  <a:srgbClr val="000000"/>
                </a:solidFill>
                <a:cs typeface="ＭＳ Ｐゴシック" charset="0"/>
              </a:rPr>
              <a:t>Repeal of Local Law Provisions</a:t>
            </a:r>
          </a:p>
          <a:p>
            <a:pPr lvl="0">
              <a:spcBef>
                <a:spcPts val="0"/>
              </a:spcBef>
              <a:buNone/>
              <a:defRPr/>
            </a:pPr>
            <a:endParaRPr lang="en-US" sz="1200" b="1" u="sng" dirty="0">
              <a:solidFill>
                <a:srgbClr val="000000"/>
              </a:solidFill>
              <a:cs typeface="ＭＳ Ｐゴシック" charset="0"/>
            </a:endParaRPr>
          </a:p>
          <a:p>
            <a:pPr marL="339725" lvl="1" indent="0">
              <a:spcBef>
                <a:spcPts val="0"/>
              </a:spcBef>
              <a:buClr>
                <a:srgbClr val="010000"/>
              </a:buClr>
              <a:buNone/>
              <a:defRPr/>
            </a:pPr>
            <a:r>
              <a:rPr lang="en-US" sz="2200" dirty="0">
                <a:solidFill>
                  <a:srgbClr val="000000"/>
                </a:solidFill>
                <a:cs typeface="ＭＳ Ｐゴシック" charset="0"/>
              </a:rPr>
              <a:t>The following provisions contained within any local act enacted or amended prior to January 1, 2014, are hereby repealed: </a:t>
            </a:r>
          </a:p>
          <a:p>
            <a:pPr marL="457200" lvl="1" indent="0">
              <a:spcBef>
                <a:spcPts val="0"/>
              </a:spcBef>
              <a:buClr>
                <a:srgbClr val="010000"/>
              </a:buClr>
              <a:buNone/>
              <a:defRPr/>
            </a:pPr>
            <a:endParaRPr lang="en-US" sz="1200" dirty="0">
              <a:solidFill>
                <a:srgbClr val="000000"/>
              </a:solidFill>
              <a:cs typeface="ＭＳ Ｐゴシック" charset="0"/>
            </a:endParaRPr>
          </a:p>
          <a:p>
            <a:pPr marL="690563" lvl="1" indent="-350838">
              <a:spcBef>
                <a:spcPts val="0"/>
              </a:spcBef>
              <a:buClr>
                <a:srgbClr val="010000"/>
              </a:buClr>
              <a:buNone/>
              <a:defRPr/>
            </a:pPr>
            <a:r>
              <a:rPr lang="en-US" sz="2000" dirty="0">
                <a:solidFill>
                  <a:srgbClr val="000000"/>
                </a:solidFill>
                <a:cs typeface="ＭＳ Ｐゴシック" charset="0"/>
              </a:rPr>
              <a:t>1) 	</a:t>
            </a:r>
            <a:r>
              <a:rPr lang="en-US" sz="2200" dirty="0">
                <a:solidFill>
                  <a:srgbClr val="000000"/>
                </a:solidFill>
                <a:cs typeface="ＭＳ Ｐゴシック" charset="0"/>
              </a:rPr>
              <a:t>Any redirection, at the time of receipt, of funds directed to a fire district under N.C.G.S. 58-84-25(c) to a fund other than a local relief fund.</a:t>
            </a:r>
          </a:p>
          <a:p>
            <a:pPr marL="690563" lvl="1" indent="-350838">
              <a:spcBef>
                <a:spcPts val="0"/>
              </a:spcBef>
              <a:buClr>
                <a:srgbClr val="010000"/>
              </a:buClr>
              <a:buNone/>
              <a:defRPr/>
            </a:pPr>
            <a:r>
              <a:rPr lang="en-US" sz="1200" dirty="0">
                <a:solidFill>
                  <a:srgbClr val="000000"/>
                </a:solidFill>
                <a:cs typeface="ＭＳ Ｐゴシック" charset="0"/>
              </a:rPr>
              <a:t> </a:t>
            </a:r>
          </a:p>
          <a:p>
            <a:pPr marL="690563" lvl="1" indent="-350838">
              <a:spcBef>
                <a:spcPts val="0"/>
              </a:spcBef>
              <a:buClr>
                <a:srgbClr val="010000"/>
              </a:buClr>
              <a:buNone/>
              <a:defRPr/>
            </a:pPr>
            <a:r>
              <a:rPr lang="en-US" sz="2000" dirty="0">
                <a:solidFill>
                  <a:srgbClr val="000000"/>
                </a:solidFill>
                <a:cs typeface="ＭＳ Ｐゴシック" charset="0"/>
              </a:rPr>
              <a:t>2) 	</a:t>
            </a:r>
            <a:r>
              <a:rPr lang="en-US" sz="2200" dirty="0">
                <a:solidFill>
                  <a:srgbClr val="000000"/>
                </a:solidFill>
                <a:cs typeface="ＭＳ Ｐゴシック" charset="0"/>
              </a:rPr>
              <a:t>Any restriction that would be inconsistent with N.C.G.S. 58-84-35(d). </a:t>
            </a:r>
          </a:p>
          <a:p>
            <a:pPr marL="690563" lvl="1" indent="-350838">
              <a:spcBef>
                <a:spcPts val="0"/>
              </a:spcBef>
              <a:buClr>
                <a:srgbClr val="010000"/>
              </a:buClr>
              <a:buNone/>
              <a:defRPr/>
            </a:pPr>
            <a:endParaRPr lang="en-US" sz="1200" dirty="0">
              <a:solidFill>
                <a:srgbClr val="000000"/>
              </a:solidFill>
              <a:cs typeface="ＭＳ Ｐゴシック" charset="0"/>
            </a:endParaRPr>
          </a:p>
          <a:p>
            <a:pPr marL="690563" lvl="1" indent="-350838">
              <a:spcBef>
                <a:spcPts val="0"/>
              </a:spcBef>
              <a:buClr>
                <a:srgbClr val="010000"/>
              </a:buClr>
              <a:buNone/>
              <a:defRPr/>
            </a:pPr>
            <a:r>
              <a:rPr lang="en-US" sz="2000" dirty="0">
                <a:solidFill>
                  <a:srgbClr val="000000"/>
                </a:solidFill>
                <a:cs typeface="ＭＳ Ｐゴシック" charset="0"/>
              </a:rPr>
              <a:t>3) 	</a:t>
            </a:r>
            <a:r>
              <a:rPr lang="en-US" sz="2200" dirty="0">
                <a:solidFill>
                  <a:srgbClr val="000000"/>
                </a:solidFill>
                <a:cs typeface="ＭＳ Ｐゴシック" charset="0"/>
              </a:rPr>
              <a:t>Any transfer of interest earned on a local relief fund from the local relief fund to another fund. </a:t>
            </a:r>
          </a:p>
          <a:p>
            <a:pPr marL="0" indent="0">
              <a:buNone/>
            </a:pPr>
            <a:endParaRPr lang="en-US" dirty="0"/>
          </a:p>
        </p:txBody>
      </p:sp>
    </p:spTree>
    <p:extLst>
      <p:ext uri="{BB962C8B-B14F-4D97-AF65-F5344CB8AC3E}">
        <p14:creationId xmlns:p14="http://schemas.microsoft.com/office/powerpoint/2010/main" val="31484018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lvl="0">
              <a:spcBef>
                <a:spcPts val="0"/>
              </a:spcBef>
              <a:buSzPct val="100000"/>
              <a:buFont typeface="Wingdings" panose="05000000000000000000" pitchFamily="2" charset="2"/>
              <a:buChar char="§"/>
              <a:defRPr/>
            </a:pPr>
            <a:r>
              <a:rPr lang="en-US" sz="2400" b="1" dirty="0">
                <a:solidFill>
                  <a:srgbClr val="000000"/>
                </a:solidFill>
                <a:cs typeface="ＭＳ Ｐゴシック" charset="0"/>
              </a:rPr>
              <a:t>Repeal of Local Law Provisions</a:t>
            </a:r>
          </a:p>
          <a:p>
            <a:pPr lvl="1">
              <a:spcBef>
                <a:spcPts val="0"/>
              </a:spcBef>
              <a:buClr>
                <a:srgbClr val="010000"/>
              </a:buClr>
              <a:buNone/>
              <a:defRPr/>
            </a:pPr>
            <a:endParaRPr lang="en-US" sz="1500" dirty="0">
              <a:solidFill>
                <a:srgbClr val="000000"/>
              </a:solidFill>
              <a:cs typeface="ＭＳ Ｐゴシック" charset="0"/>
            </a:endParaRPr>
          </a:p>
          <a:p>
            <a:pPr marL="690563" lvl="1" indent="-350838">
              <a:spcBef>
                <a:spcPts val="0"/>
              </a:spcBef>
              <a:buClr>
                <a:srgbClr val="010000"/>
              </a:buClr>
              <a:buNone/>
              <a:defRPr/>
            </a:pPr>
            <a:r>
              <a:rPr lang="en-US" sz="1800" dirty="0">
                <a:solidFill>
                  <a:srgbClr val="000000"/>
                </a:solidFill>
                <a:cs typeface="ＭＳ Ｐゴシック" charset="0"/>
              </a:rPr>
              <a:t>4) 	</a:t>
            </a:r>
            <a:r>
              <a:rPr lang="en-US" sz="2200" dirty="0">
                <a:solidFill>
                  <a:srgbClr val="000000"/>
                </a:solidFill>
                <a:cs typeface="ＭＳ Ｐゴシック" charset="0"/>
              </a:rPr>
              <a:t>Any transfer of funds from a local relief fund to a supplemental retirement fund based on the local relief fund exceeding a certain amount. </a:t>
            </a:r>
          </a:p>
          <a:p>
            <a:pPr marL="690563" lvl="1" indent="-350838">
              <a:spcBef>
                <a:spcPts val="0"/>
              </a:spcBef>
              <a:buClr>
                <a:srgbClr val="010000"/>
              </a:buClr>
              <a:buNone/>
              <a:defRPr/>
            </a:pPr>
            <a:endParaRPr lang="en-US" sz="1500" dirty="0">
              <a:solidFill>
                <a:srgbClr val="000000"/>
              </a:solidFill>
              <a:cs typeface="ＭＳ Ｐゴシック" charset="0"/>
            </a:endParaRPr>
          </a:p>
          <a:p>
            <a:pPr marL="690563" lvl="1" indent="-350838">
              <a:spcBef>
                <a:spcPts val="0"/>
              </a:spcBef>
              <a:buClr>
                <a:srgbClr val="010000"/>
              </a:buClr>
              <a:buNone/>
              <a:defRPr/>
            </a:pPr>
            <a:r>
              <a:rPr lang="en-US" sz="1800" dirty="0">
                <a:solidFill>
                  <a:srgbClr val="000000"/>
                </a:solidFill>
                <a:cs typeface="ＭＳ Ｐゴシック" charset="0"/>
              </a:rPr>
              <a:t>5) 	</a:t>
            </a:r>
            <a:r>
              <a:rPr lang="en-US" sz="2200" dirty="0">
                <a:solidFill>
                  <a:srgbClr val="000000"/>
                </a:solidFill>
                <a:cs typeface="ＭＳ Ｐゴシック" charset="0"/>
              </a:rPr>
              <a:t>Any allowable expenditures that are not within the scope of the list provided in N.C.G.S. 58-84-35(a). </a:t>
            </a:r>
          </a:p>
          <a:p>
            <a:pPr marL="690563" lvl="1" indent="-350838">
              <a:spcBef>
                <a:spcPts val="0"/>
              </a:spcBef>
              <a:buClr>
                <a:srgbClr val="010000"/>
              </a:buClr>
              <a:buNone/>
              <a:defRPr/>
            </a:pPr>
            <a:endParaRPr lang="en-US" sz="1500" dirty="0">
              <a:solidFill>
                <a:srgbClr val="000000"/>
              </a:solidFill>
              <a:cs typeface="ＭＳ Ｐゴシック" charset="0"/>
            </a:endParaRPr>
          </a:p>
          <a:p>
            <a:pPr marL="690563" lvl="1" indent="-350838">
              <a:spcBef>
                <a:spcPts val="0"/>
              </a:spcBef>
              <a:buClr>
                <a:srgbClr val="010000"/>
              </a:buClr>
              <a:buNone/>
              <a:defRPr/>
            </a:pPr>
            <a:r>
              <a:rPr lang="en-US" sz="1800" dirty="0">
                <a:solidFill>
                  <a:srgbClr val="000000"/>
                </a:solidFill>
                <a:cs typeface="ＭＳ Ｐゴシック" charset="0"/>
              </a:rPr>
              <a:t>6) 	</a:t>
            </a:r>
            <a:r>
              <a:rPr lang="en-US" sz="2200" dirty="0">
                <a:solidFill>
                  <a:srgbClr val="000000"/>
                </a:solidFill>
                <a:cs typeface="ＭＳ Ｐゴシック" charset="0"/>
              </a:rPr>
              <a:t>Any variation from the certification requirement under N.C.G.S. 58-84-35(b). </a:t>
            </a:r>
          </a:p>
          <a:p>
            <a:pPr marL="0" indent="0">
              <a:buNone/>
            </a:pPr>
            <a:endParaRPr lang="en-US" dirty="0"/>
          </a:p>
        </p:txBody>
      </p:sp>
    </p:spTree>
    <p:extLst>
      <p:ext uri="{BB962C8B-B14F-4D97-AF65-F5344CB8AC3E}">
        <p14:creationId xmlns:p14="http://schemas.microsoft.com/office/powerpoint/2010/main" val="2933751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p:txBody>
          <a:bodyPr/>
          <a:lstStyle/>
          <a:p>
            <a:pPr>
              <a:spcBef>
                <a:spcPts val="0"/>
              </a:spcBef>
              <a:buSzPct val="100000"/>
              <a:buFont typeface="Wingdings" panose="05000000000000000000" pitchFamily="2" charset="2"/>
              <a:buChar char="§"/>
              <a:defRPr/>
            </a:pPr>
            <a:r>
              <a:rPr lang="en-US" sz="2400" b="1" dirty="0">
                <a:cs typeface="ＭＳ Ｐゴシック" charset="0"/>
              </a:rPr>
              <a:t>Repeal of Local Law Provisions</a:t>
            </a:r>
          </a:p>
          <a:p>
            <a:pPr>
              <a:spcBef>
                <a:spcPts val="0"/>
              </a:spcBef>
              <a:buFont typeface="Arial" panose="020B0604020202020204" pitchFamily="34" charset="0"/>
              <a:buNone/>
              <a:defRPr/>
            </a:pPr>
            <a:endParaRPr lang="en-US" sz="1200" b="1" u="sng" dirty="0">
              <a:cs typeface="ＭＳ Ｐゴシック" charset="0"/>
            </a:endParaRPr>
          </a:p>
          <a:p>
            <a:pPr marL="690563" indent="0">
              <a:spcBef>
                <a:spcPts val="0"/>
              </a:spcBef>
              <a:buClrTx/>
              <a:buSzPct val="100000"/>
              <a:buNone/>
              <a:defRPr/>
            </a:pPr>
            <a:r>
              <a:rPr lang="en-US" sz="2400" dirty="0">
                <a:cs typeface="ＭＳ Ｐゴシック" charset="0"/>
              </a:rPr>
              <a:t>Regardless of the type of account in which they are held, relief funds cannot be hidden and must be reported on the annual financial report, and all funds must be administered by the Local Relief Fund Board.</a:t>
            </a:r>
            <a:endParaRPr lang="en-US" sz="2400" dirty="0">
              <a:solidFill>
                <a:schemeClr val="accent5">
                  <a:lumMod val="40000"/>
                  <a:lumOff val="60000"/>
                </a:schemeClr>
              </a:solidFill>
              <a:cs typeface="ＭＳ Ｐゴシック" charset="0"/>
            </a:endParaRPr>
          </a:p>
          <a:p>
            <a:pPr marL="0" indent="0">
              <a:buNone/>
            </a:pPr>
            <a:endParaRPr lang="en-US" dirty="0"/>
          </a:p>
        </p:txBody>
      </p:sp>
    </p:spTree>
    <p:extLst>
      <p:ext uri="{BB962C8B-B14F-4D97-AF65-F5344CB8AC3E}">
        <p14:creationId xmlns:p14="http://schemas.microsoft.com/office/powerpoint/2010/main" val="40579993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a:xfrm>
            <a:off x="2743200" y="1295400"/>
            <a:ext cx="6172200" cy="5181600"/>
          </a:xfrm>
        </p:spPr>
        <p:txBody>
          <a:bodyPr/>
          <a:lstStyle/>
          <a:p>
            <a:pPr marL="347663" lvl="1" indent="-347663">
              <a:spcBef>
                <a:spcPts val="0"/>
              </a:spcBef>
              <a:buClr>
                <a:srgbClr val="993300"/>
              </a:buClr>
              <a:buFont typeface="Wingdings" panose="05000000000000000000" pitchFamily="2" charset="2"/>
              <a:buChar char="§"/>
            </a:pPr>
            <a:r>
              <a:rPr lang="en-US" sz="2200" b="1" dirty="0">
                <a:solidFill>
                  <a:srgbClr val="000000"/>
                </a:solidFill>
                <a:ea typeface="MS PGothic" charset="0"/>
              </a:rPr>
              <a:t>New Maximum Balance (For July 1, 2015)</a:t>
            </a:r>
          </a:p>
          <a:p>
            <a:pPr marL="0" lvl="1" indent="0">
              <a:spcBef>
                <a:spcPts val="0"/>
              </a:spcBef>
              <a:buClr>
                <a:srgbClr val="993300"/>
              </a:buClr>
              <a:buNone/>
            </a:pPr>
            <a:endParaRPr lang="en-US" sz="1200" dirty="0">
              <a:solidFill>
                <a:srgbClr val="000000"/>
              </a:solidFill>
              <a:ea typeface="MS PGothic" charset="0"/>
            </a:endParaRPr>
          </a:p>
          <a:p>
            <a:pPr marL="685800" indent="-338138">
              <a:spcBef>
                <a:spcPts val="0"/>
              </a:spcBef>
              <a:buClrTx/>
              <a:buSzPct val="100000"/>
              <a:buFont typeface="Arial" panose="020B0604020202020204" pitchFamily="34" charset="0"/>
              <a:buChar char="–"/>
            </a:pPr>
            <a:r>
              <a:rPr lang="en-US" sz="2000" dirty="0">
                <a:solidFill>
                  <a:srgbClr val="000000"/>
                </a:solidFill>
                <a:ea typeface="MS PGothic" charset="0"/>
              </a:rPr>
              <a:t>The balance of a local fire department's Firefighters’ Relief Fund for a given year shall not exceed the product of multiplying the number of members on the department's roster as of January 1 for that year by the sum of two thousand five hundred dollars ($2,500). </a:t>
            </a:r>
          </a:p>
          <a:p>
            <a:pPr>
              <a:spcBef>
                <a:spcPts val="0"/>
              </a:spcBef>
            </a:pPr>
            <a:endParaRPr lang="en-US" sz="1500" dirty="0">
              <a:solidFill>
                <a:srgbClr val="000000"/>
              </a:solidFill>
              <a:ea typeface="MS PGothic" charset="0"/>
            </a:endParaRPr>
          </a:p>
          <a:p>
            <a:pPr marL="685800" indent="-338138">
              <a:spcBef>
                <a:spcPts val="0"/>
              </a:spcBef>
              <a:buClrTx/>
              <a:buSzPct val="100000"/>
              <a:buFont typeface="Arial" panose="020B0604020202020204" pitchFamily="34" charset="0"/>
              <a:buChar char="–"/>
            </a:pPr>
            <a:r>
              <a:rPr lang="en-US" sz="2000" dirty="0">
                <a:solidFill>
                  <a:srgbClr val="000000"/>
                </a:solidFill>
                <a:ea typeface="MS PGothic" charset="0"/>
              </a:rPr>
              <a:t>A local fire department whose relief fund balance at the time of annual financial report exceeds the maximum amount above shall not be entitled to receive a check for that year, and the Insurance Commissioner shall redistribute the funds that the department would have received to other eligible departments, first within the county, then statewide. </a:t>
            </a:r>
          </a:p>
          <a:p>
            <a:pPr marL="0" indent="0">
              <a:buNone/>
            </a:pPr>
            <a:endParaRPr lang="en-US" dirty="0"/>
          </a:p>
        </p:txBody>
      </p:sp>
    </p:spTree>
    <p:extLst>
      <p:ext uri="{BB962C8B-B14F-4D97-AF65-F5344CB8AC3E}">
        <p14:creationId xmlns:p14="http://schemas.microsoft.com/office/powerpoint/2010/main" val="17563009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001000" cy="800219"/>
          </a:xfrm>
        </p:spPr>
        <p:txBody>
          <a:bodyPr/>
          <a:lstStyle/>
          <a:p>
            <a:r>
              <a:rPr lang="en-US" b="1" dirty="0">
                <a:ea typeface="MS PGothic" charset="0"/>
              </a:rPr>
              <a:t>Relief Fund Changes 2014</a:t>
            </a:r>
            <a:endParaRPr lang="en-US" b="1" dirty="0"/>
          </a:p>
        </p:txBody>
      </p:sp>
      <p:sp>
        <p:nvSpPr>
          <p:cNvPr id="3" name="Content Placeholder 2"/>
          <p:cNvSpPr>
            <a:spLocks noGrp="1"/>
          </p:cNvSpPr>
          <p:nvPr>
            <p:ph idx="1"/>
          </p:nvPr>
        </p:nvSpPr>
        <p:spPr>
          <a:xfrm>
            <a:off x="2743200" y="1295400"/>
            <a:ext cx="6172200" cy="5257800"/>
          </a:xfrm>
        </p:spPr>
        <p:txBody>
          <a:bodyPr/>
          <a:lstStyle/>
          <a:p>
            <a:pPr marL="342900" lvl="1" indent="-342900">
              <a:buClr>
                <a:srgbClr val="993300"/>
              </a:buClr>
              <a:buFont typeface="Wingdings" panose="05000000000000000000" pitchFamily="2" charset="2"/>
              <a:buChar char="§"/>
            </a:pPr>
            <a:r>
              <a:rPr lang="en-US" sz="2000" b="1" dirty="0">
                <a:solidFill>
                  <a:srgbClr val="000000"/>
                </a:solidFill>
                <a:ea typeface="MS PGothic" charset="0"/>
              </a:rPr>
              <a:t>New Maximum Balance Exception:</a:t>
            </a:r>
          </a:p>
          <a:p>
            <a:pPr marL="347663" lvl="1" indent="0">
              <a:buNone/>
            </a:pPr>
            <a:r>
              <a:rPr lang="en-US" sz="2000" b="1" dirty="0">
                <a:solidFill>
                  <a:srgbClr val="000000"/>
                </a:solidFill>
                <a:ea typeface="MS PGothic" charset="0"/>
              </a:rPr>
              <a:t>Supplemental Retirement Account (SRA)</a:t>
            </a:r>
          </a:p>
          <a:p>
            <a:endParaRPr lang="en-US" sz="1200" dirty="0">
              <a:solidFill>
                <a:srgbClr val="000000"/>
              </a:solidFill>
              <a:ea typeface="MS PGothic" charset="0"/>
            </a:endParaRPr>
          </a:p>
          <a:p>
            <a:pPr marL="690562" lvl="1" indent="-342900">
              <a:buFont typeface="Arial" panose="020B0604020202020204" pitchFamily="34" charset="0"/>
              <a:buChar char="–"/>
            </a:pPr>
            <a:r>
              <a:rPr lang="en-US" sz="2000" dirty="0">
                <a:solidFill>
                  <a:srgbClr val="000000"/>
                </a:solidFill>
                <a:ea typeface="MS PGothic" charset="0"/>
              </a:rPr>
              <a:t>A board of trustees of a local Firefighters' Relief Fund may, </a:t>
            </a:r>
            <a:r>
              <a:rPr lang="en-US" sz="2000" b="1" i="1" u="sng" dirty="0">
                <a:solidFill>
                  <a:srgbClr val="000000"/>
                </a:solidFill>
                <a:ea typeface="MS PGothic" charset="0"/>
              </a:rPr>
              <a:t>with the authorization of and under guidelines provided by the North Carolina State Firefighters’ Association</a:t>
            </a:r>
            <a:r>
              <a:rPr lang="en-US" sz="2000" dirty="0">
                <a:solidFill>
                  <a:srgbClr val="000000"/>
                </a:solidFill>
                <a:ea typeface="MS PGothic" charset="0"/>
              </a:rPr>
              <a:t>, dedicate a portion of the local Firefighters' Relief Fund towards providing supplemental retirement. If this </a:t>
            </a:r>
            <a:r>
              <a:rPr lang="en-US" sz="2000" b="1" dirty="0">
                <a:solidFill>
                  <a:srgbClr val="000000"/>
                </a:solidFill>
                <a:ea typeface="MS PGothic" charset="0"/>
              </a:rPr>
              <a:t>SRA</a:t>
            </a:r>
            <a:r>
              <a:rPr lang="en-US" sz="2000" dirty="0">
                <a:solidFill>
                  <a:srgbClr val="000000"/>
                </a:solidFill>
                <a:ea typeface="MS PGothic" charset="0"/>
              </a:rPr>
              <a:t> approved by NCSFA is used solely for supplemental retirement within the guidelines provided by the North Carolina State Firefighters’ Association, then such dedicated amounts shall not count towards the maximum allowable balance under subsection (a) of this section.</a:t>
            </a:r>
          </a:p>
          <a:p>
            <a:pPr marL="0" indent="0">
              <a:buNone/>
            </a:pPr>
            <a:endParaRPr lang="en-US" dirty="0"/>
          </a:p>
        </p:txBody>
      </p:sp>
    </p:spTree>
    <p:extLst>
      <p:ext uri="{BB962C8B-B14F-4D97-AF65-F5344CB8AC3E}">
        <p14:creationId xmlns:p14="http://schemas.microsoft.com/office/powerpoint/2010/main" val="2413589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4.9|5.4"/>
</p:tagLst>
</file>

<file path=ppt/theme/theme1.xml><?xml version="1.0" encoding="utf-8"?>
<a:theme xmlns:a="http://schemas.openxmlformats.org/drawingml/2006/main" name="Generic (Online)">
  <a:themeElements>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pot">
      <a:majorFont>
        <a:latin typeface="FrnkGothITC Hv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pot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eneric (Online)">
  <a:themeElements>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pot">
      <a:majorFont>
        <a:latin typeface="FrnkGothITC Hv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pot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Generic (Online)">
  <a:themeElements>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pot">
      <a:majorFont>
        <a:latin typeface="FrnkGothITC Hv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pot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Generic (Online)">
  <a:themeElements>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pot">
      <a:majorFont>
        <a:latin typeface="FrnkGothITC Hv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pot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Generic (Online)">
  <a:themeElements>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pot">
      <a:majorFont>
        <a:latin typeface="FrnkGothITC Hv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pot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Office\Templates\Presentations\Generic (Online).pot</Template>
  <TotalTime>3316</TotalTime>
  <Words>10634</Words>
  <Application>Microsoft Office PowerPoint</Application>
  <PresentationFormat>On-screen Show (4:3)</PresentationFormat>
  <Paragraphs>1484</Paragraphs>
  <Slides>231</Slides>
  <Notes>2</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4</vt:i4>
      </vt:variant>
      <vt:variant>
        <vt:lpstr>Slide Titles</vt:lpstr>
      </vt:variant>
      <vt:variant>
        <vt:i4>231</vt:i4>
      </vt:variant>
    </vt:vector>
  </HeadingPairs>
  <TitlesOfParts>
    <vt:vector size="250" baseType="lpstr">
      <vt:lpstr>MS PGothic</vt:lpstr>
      <vt:lpstr>MS PGothic</vt:lpstr>
      <vt:lpstr>Arial</vt:lpstr>
      <vt:lpstr>Calibri</vt:lpstr>
      <vt:lpstr>FrnkGothITC Bk BT</vt:lpstr>
      <vt:lpstr>FrnkGothITC Hv BT</vt:lpstr>
      <vt:lpstr>Monotype Sorts</vt:lpstr>
      <vt:lpstr>Times New Roman</vt:lpstr>
      <vt:lpstr>Wingdings</vt:lpstr>
      <vt:lpstr>WP MathA</vt:lpstr>
      <vt:lpstr>Generic (Online)</vt:lpstr>
      <vt:lpstr>1_Generic (Online)</vt:lpstr>
      <vt:lpstr>2_Generic (Online)</vt:lpstr>
      <vt:lpstr>3_Generic (Online)</vt:lpstr>
      <vt:lpstr>4_Generic (Online)</vt:lpstr>
      <vt:lpstr>Acrobat Document</vt:lpstr>
      <vt:lpstr>Clip</vt:lpstr>
      <vt:lpstr>Worksheet</vt:lpstr>
      <vt:lpstr>Document</vt:lpstr>
      <vt:lpstr>Module 1 Requirements and Responsibilities</vt:lpstr>
      <vt:lpstr>Chief 101 Class</vt:lpstr>
      <vt:lpstr>Requirements and Responsibilities Why are we Here?</vt:lpstr>
      <vt:lpstr>Requirements and Responsibilities</vt:lpstr>
      <vt:lpstr>What is Gateway?</vt:lpstr>
      <vt:lpstr>Who attends Gateway?</vt:lpstr>
      <vt:lpstr>Requirements and Responsibilities</vt:lpstr>
      <vt:lpstr>Requirements and Responsibilities</vt:lpstr>
      <vt:lpstr>Requirements and Responsibilities</vt:lpstr>
      <vt:lpstr>PowerPoint Presentation</vt:lpstr>
      <vt:lpstr>North Carolina   Chief 101</vt:lpstr>
      <vt:lpstr>Chief 101 Class</vt:lpstr>
      <vt:lpstr>Fire Service Code of Ethics</vt:lpstr>
      <vt:lpstr>Fire Service Code of Ethics</vt:lpstr>
      <vt:lpstr>Fire Service Code of Ethics</vt:lpstr>
      <vt:lpstr>Fire Service Code of Ethics</vt:lpstr>
      <vt:lpstr>Fire Service Code of Ethics</vt:lpstr>
      <vt:lpstr>Fire Service Code of Ethics</vt:lpstr>
      <vt:lpstr>Consider This</vt:lpstr>
      <vt:lpstr>North Carolina  Chief 101</vt:lpstr>
      <vt:lpstr>Program Objectives</vt:lpstr>
      <vt:lpstr>GOAL:</vt:lpstr>
      <vt:lpstr>Available Assistance</vt:lpstr>
      <vt:lpstr>On-duty Fatality Defined?</vt:lpstr>
      <vt:lpstr>On-duty Defined?</vt:lpstr>
      <vt:lpstr>What You Need to do…</vt:lpstr>
      <vt:lpstr>What We Will Not Do:</vt:lpstr>
      <vt:lpstr>Assistance Team</vt:lpstr>
      <vt:lpstr>Considerations</vt:lpstr>
      <vt:lpstr>Additional Considerations</vt:lpstr>
      <vt:lpstr>We will contact:</vt:lpstr>
      <vt:lpstr>We will contact:</vt:lpstr>
      <vt:lpstr>NCFFF Services</vt:lpstr>
      <vt:lpstr>Family Transport Van</vt:lpstr>
      <vt:lpstr>NCFFF Contact Info</vt:lpstr>
      <vt:lpstr>Dignity Memorial Information</vt:lpstr>
      <vt:lpstr>Wilbert Vault Information</vt:lpstr>
      <vt:lpstr>Information Needed:</vt:lpstr>
      <vt:lpstr>Information Needed</vt:lpstr>
      <vt:lpstr>Information Needed:</vt:lpstr>
      <vt:lpstr>Information Needed:</vt:lpstr>
      <vt:lpstr>Information Needed:</vt:lpstr>
      <vt:lpstr>Information Needed:</vt:lpstr>
      <vt:lpstr>Information Needed:</vt:lpstr>
      <vt:lpstr>Possible Benefits</vt:lpstr>
      <vt:lpstr>N. C. State Firefighters' Association</vt:lpstr>
      <vt:lpstr>N. C. State Firefighters' Assoc. Fraternal Insurance</vt:lpstr>
      <vt:lpstr>Possible Benefits</vt:lpstr>
      <vt:lpstr>Worker’s Compensation</vt:lpstr>
      <vt:lpstr>Worker’s Compensation</vt:lpstr>
      <vt:lpstr>Possible Benefits</vt:lpstr>
      <vt:lpstr>State Death Benefit</vt:lpstr>
      <vt:lpstr>State Death Benefit</vt:lpstr>
      <vt:lpstr>N. C. Assoc. of Rescue and Emergency Medical Services</vt:lpstr>
      <vt:lpstr>N. C. Assoc. of Rescue and Emergency Medical Services</vt:lpstr>
      <vt:lpstr>N. C. Assoc. of Rescue and Emergency Medical Services</vt:lpstr>
      <vt:lpstr>N. C. Assoc. of Rescue and Emergency Medical Services</vt:lpstr>
      <vt:lpstr>Pension Fund</vt:lpstr>
      <vt:lpstr>Public Safety Officer Benefit (PSOB)</vt:lpstr>
      <vt:lpstr>Public Safety Officer Benefit (PSOB)</vt:lpstr>
      <vt:lpstr>Public Safety Officer Benefit (PSOB)</vt:lpstr>
      <vt:lpstr>Federal Legislation</vt:lpstr>
      <vt:lpstr>United States Fire Administration</vt:lpstr>
      <vt:lpstr>United States Fire Administration</vt:lpstr>
      <vt:lpstr>PowerPoint Presentation</vt:lpstr>
      <vt:lpstr>North Carolina  Chief 101</vt:lpstr>
      <vt:lpstr>Program Objectives</vt:lpstr>
      <vt:lpstr>What is the Relief Fund?</vt:lpstr>
      <vt:lpstr>What is the Relief Fund?</vt:lpstr>
      <vt:lpstr>What is the Relief Fund?</vt:lpstr>
      <vt:lpstr>Gross Premium Tax (GPT)</vt:lpstr>
      <vt:lpstr>Gross Premium Tax (GPT)</vt:lpstr>
      <vt:lpstr>GPT Example</vt:lpstr>
      <vt:lpstr>How is it funded?</vt:lpstr>
      <vt:lpstr>Changes in Reporting</vt:lpstr>
      <vt:lpstr>N.C. Identity Management (NCID)</vt:lpstr>
      <vt:lpstr>Finance Officer Delegation</vt:lpstr>
      <vt:lpstr>Rules for Participation</vt:lpstr>
      <vt:lpstr>Rules for Participation</vt:lpstr>
      <vt:lpstr>Rules for Participation</vt:lpstr>
      <vt:lpstr>How Funds can be Spent</vt:lpstr>
      <vt:lpstr>How Funds can be Spent</vt:lpstr>
      <vt:lpstr>How Funds can be Spent</vt:lpstr>
      <vt:lpstr>How Funds can be Spent</vt:lpstr>
      <vt:lpstr>How Funds can be Spent</vt:lpstr>
      <vt:lpstr>Relief Fund Changes 2014</vt:lpstr>
      <vt:lpstr>Relief Fund Changes 2014</vt:lpstr>
      <vt:lpstr>Relief Fund Changes 2014</vt:lpstr>
      <vt:lpstr>Relief Fund Changes 2015</vt:lpstr>
      <vt:lpstr>Relief Fund Changes 2015</vt:lpstr>
      <vt:lpstr>Relief Fund Changes 2014</vt:lpstr>
      <vt:lpstr>Relief Fund Changes 2014</vt:lpstr>
      <vt:lpstr>Relief Fund Changes 2014</vt:lpstr>
      <vt:lpstr>Relief Fund Changes 2014</vt:lpstr>
      <vt:lpstr>Relief Fund Changes 2014</vt:lpstr>
      <vt:lpstr>Relief Fund Changes 2014</vt:lpstr>
      <vt:lpstr>Relief Fund Changes 2014</vt:lpstr>
      <vt:lpstr>Relief Fund Changes 2014</vt:lpstr>
      <vt:lpstr>Relief Fund Changes 2014</vt:lpstr>
      <vt:lpstr>Relief Fund Changes 2014</vt:lpstr>
      <vt:lpstr>Frequently Asked Questions</vt:lpstr>
      <vt:lpstr>Frequently Asked Questions</vt:lpstr>
      <vt:lpstr>Frequently Asked Questions</vt:lpstr>
      <vt:lpstr>Frequently Asked Questions</vt:lpstr>
      <vt:lpstr>Frequently Asked Questions</vt:lpstr>
      <vt:lpstr>Frequently Asked Questions</vt:lpstr>
      <vt:lpstr>North Carolina  Chief 101</vt:lpstr>
      <vt:lpstr>Fire and Rescue Pension Revisions of 2013</vt:lpstr>
      <vt:lpstr>Fire and Rescue Pension  Revisions of 2013</vt:lpstr>
      <vt:lpstr>Definitions – Eligible Fire Department</vt:lpstr>
      <vt:lpstr>Definitions – Eligible Firefighter</vt:lpstr>
      <vt:lpstr>Definitions – Fully Credited Service</vt:lpstr>
      <vt:lpstr>Definitions – Inactive Member</vt:lpstr>
      <vt:lpstr>Definitions – Training Sessions</vt:lpstr>
      <vt:lpstr>Fire and Rescue Pension Revisions of 2013</vt:lpstr>
      <vt:lpstr>North Carolina  Chief 101</vt:lpstr>
      <vt:lpstr>Program Objectives</vt:lpstr>
      <vt:lpstr>What are the Grants?</vt:lpstr>
      <vt:lpstr>How is it Funded?</vt:lpstr>
      <vt:lpstr>Gross Premium Tax (GPT)</vt:lpstr>
      <vt:lpstr>Gross Premium Tax (GPT)</vt:lpstr>
      <vt:lpstr>GPT Example (2013 Funding)</vt:lpstr>
      <vt:lpstr>Inspection Sticker Revenue</vt:lpstr>
      <vt:lpstr>Volunteer Fire Department and Rescue Grant Fund Changes</vt:lpstr>
      <vt:lpstr>Volunteer Fire Department and Rescue Grant Fund Changes</vt:lpstr>
      <vt:lpstr>Both Volunteer Grant Fund Changes</vt:lpstr>
      <vt:lpstr>Both Volunteer Grant Fund Changes</vt:lpstr>
      <vt:lpstr>How much funding can Fire and Rescue Grants provide?</vt:lpstr>
      <vt:lpstr>Is my organization eligible?</vt:lpstr>
      <vt:lpstr>Application Process</vt:lpstr>
      <vt:lpstr>Fire and Rescue Grant Application Timeline</vt:lpstr>
      <vt:lpstr>Fire and Rescue Grant Application Timeline</vt:lpstr>
      <vt:lpstr>Recipient Selection</vt:lpstr>
      <vt:lpstr>Frequently Asked Questions</vt:lpstr>
      <vt:lpstr>Frequently Asked Questions</vt:lpstr>
      <vt:lpstr>Frequently Asked Questions</vt:lpstr>
      <vt:lpstr>Frequently Asked Questions</vt:lpstr>
      <vt:lpstr>Frequently Asked Questions</vt:lpstr>
      <vt:lpstr>Frequently Asked Questions</vt:lpstr>
      <vt:lpstr>Frequently Asked Questions</vt:lpstr>
      <vt:lpstr>Frequently Asked Questions</vt:lpstr>
      <vt:lpstr>Frequently Asked Questions</vt:lpstr>
      <vt:lpstr>Contact Information</vt:lpstr>
      <vt:lpstr>Resources and Associations</vt:lpstr>
      <vt:lpstr>Office of State Fire Marshal State Emergency Response Team  </vt:lpstr>
      <vt:lpstr>Office of State Fire Marshal State Emergency Response Team (SERT)</vt:lpstr>
      <vt:lpstr>Office of State Fire Marshal State Emergency Response Team (SERT)</vt:lpstr>
      <vt:lpstr>Office of State Fire Marshal State Emergency Response Team (SERT)</vt:lpstr>
      <vt:lpstr>Office of State Fire Marshal Training Request System</vt:lpstr>
      <vt:lpstr>Office of State Fire Marshal Training Request System</vt:lpstr>
      <vt:lpstr>Office of State Fire Marshal Training Request System</vt:lpstr>
      <vt:lpstr>Office of State Fire Marshal Training Request System</vt:lpstr>
      <vt:lpstr>Office of State Fire Marshal Training Request System</vt:lpstr>
      <vt:lpstr>Office of State Fire Marshal Training Request System</vt:lpstr>
      <vt:lpstr>Office of State Fire Marshal Training Request System</vt:lpstr>
      <vt:lpstr>Office of State Fire Marshal Training Request System</vt:lpstr>
      <vt:lpstr>State Associations</vt:lpstr>
      <vt:lpstr>State Associations</vt:lpstr>
      <vt:lpstr>State Associations</vt:lpstr>
      <vt:lpstr>State Associations</vt:lpstr>
      <vt:lpstr>State Associations</vt:lpstr>
      <vt:lpstr>State Associations</vt:lpstr>
      <vt:lpstr>Regional Associations</vt:lpstr>
      <vt:lpstr>North Carolina  Chief 101-15</vt:lpstr>
      <vt:lpstr>North Carolina  Chief 101</vt:lpstr>
      <vt:lpstr>Program Objectives</vt:lpstr>
      <vt:lpstr>OSHA Duty Clause</vt:lpstr>
      <vt:lpstr>OSHA Duty Clause</vt:lpstr>
      <vt:lpstr>N.C. OSHA Program</vt:lpstr>
      <vt:lpstr>OSHA Law</vt:lpstr>
      <vt:lpstr>N.C. G.S. 95-148 </vt:lpstr>
      <vt:lpstr>Standards Enforcement</vt:lpstr>
      <vt:lpstr>PowerPoint Presentation</vt:lpstr>
      <vt:lpstr>PowerPoint Presentation</vt:lpstr>
      <vt:lpstr>National Fire Protection Association</vt:lpstr>
      <vt:lpstr>National Fire Protection Association</vt:lpstr>
      <vt:lpstr>Parallel Standards</vt:lpstr>
      <vt:lpstr>PowerPoint Presentation</vt:lpstr>
      <vt:lpstr>Standard of Care</vt:lpstr>
      <vt:lpstr>Standard of Care</vt:lpstr>
      <vt:lpstr>Standard of Care</vt:lpstr>
      <vt:lpstr>Standard of Care –  Haz Mat</vt:lpstr>
      <vt:lpstr>Liability</vt:lpstr>
      <vt:lpstr>Negligence</vt:lpstr>
      <vt:lpstr>Gross Negligence</vt:lpstr>
      <vt:lpstr>Standard of Care &amp; Liability</vt:lpstr>
      <vt:lpstr>North Carolina Chief 101</vt:lpstr>
      <vt:lpstr>Program Objectives</vt:lpstr>
      <vt:lpstr>Ratings and Certification</vt:lpstr>
      <vt:lpstr>Status of N.C. Fire Districts</vt:lpstr>
      <vt:lpstr>Status of N.C. Fire Districts</vt:lpstr>
      <vt:lpstr>Fire Protection Definitions</vt:lpstr>
      <vt:lpstr>Fire Protection Definitions</vt:lpstr>
      <vt:lpstr>Fire Protection Definitions</vt:lpstr>
      <vt:lpstr>Fire Insurance Districts</vt:lpstr>
      <vt:lpstr>Fire Department Ownership</vt:lpstr>
      <vt:lpstr>Fire Department Ownership</vt:lpstr>
      <vt:lpstr>Fire Department Ownership</vt:lpstr>
      <vt:lpstr>Fire Department Ownership</vt:lpstr>
      <vt:lpstr>9S / 9E Rating Requirements</vt:lpstr>
      <vt:lpstr>9S / 9E Inspections - Charter</vt:lpstr>
      <vt:lpstr>9S / 9E Inspections - Contract</vt:lpstr>
      <vt:lpstr>9S / 9E Inspections - Contract</vt:lpstr>
      <vt:lpstr>9S / 9E Inspections - Verification</vt:lpstr>
      <vt:lpstr>9S / 9E Inspections - Verification</vt:lpstr>
      <vt:lpstr>9S / 9E Inspections - Verification</vt:lpstr>
      <vt:lpstr>9S / 9E Inspections - Designation</vt:lpstr>
      <vt:lpstr>9S / 9E Inspections - Designation</vt:lpstr>
      <vt:lpstr>9S / 9E Inspections - Map</vt:lpstr>
      <vt:lpstr>9S / 9E Inspections - Map</vt:lpstr>
      <vt:lpstr>9S / 9E Inspections - Personnel</vt:lpstr>
      <vt:lpstr>9S / 9E Inspections - Personnel</vt:lpstr>
      <vt:lpstr>PowerPoint Presentation</vt:lpstr>
      <vt:lpstr>9S / 9E Inspections – Service Test</vt:lpstr>
      <vt:lpstr>PowerPoint Presentation</vt:lpstr>
      <vt:lpstr>9S / 9E Inspections – Weight Tickets</vt:lpstr>
      <vt:lpstr>9S / 9E Inspections – Weight Tickets</vt:lpstr>
      <vt:lpstr>9S / 9E Inspections – Clothing Form</vt:lpstr>
      <vt:lpstr>PowerPoint Presentation</vt:lpstr>
      <vt:lpstr>9S / 9E Inspections – Alarm Logs</vt:lpstr>
      <vt:lpstr>9S / 9E Inspections – Attendance Logs</vt:lpstr>
      <vt:lpstr>9S / 9E Inspections Drills / Meetings</vt:lpstr>
      <vt:lpstr>9S / 9E Inspections - Inventory</vt:lpstr>
      <vt:lpstr>9S / 9E Inspections - Maintenance</vt:lpstr>
      <vt:lpstr>Equipment - Engine</vt:lpstr>
      <vt:lpstr>Equipment - Tanker</vt:lpstr>
      <vt:lpstr>Vehicle Safety Inspections</vt:lpstr>
      <vt:lpstr>Vehicle Safety Inspections</vt:lpstr>
      <vt:lpstr>Vehicle Safety Inspections</vt:lpstr>
      <vt:lpstr>Fire Station Buildings</vt:lpstr>
      <vt:lpstr>N.C. OSFM Fire Ratings Inspectors</vt:lpstr>
    </vt:vector>
  </TitlesOfParts>
  <Company>NC Dept. of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OSFM PPT Template 1</dc:title>
  <dc:creator>OSFM  RPD</dc:creator>
  <cp:lastModifiedBy>Holder, Karen</cp:lastModifiedBy>
  <cp:revision>169</cp:revision>
  <dcterms:created xsi:type="dcterms:W3CDTF">2001-04-23T19:43:42Z</dcterms:created>
  <dcterms:modified xsi:type="dcterms:W3CDTF">2017-08-15T14:36:49Z</dcterms:modified>
</cp:coreProperties>
</file>