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9" r:id="rId1"/>
    <p:sldMasterId id="2147483661" r:id="rId2"/>
    <p:sldMasterId id="2147483688" r:id="rId3"/>
  </p:sldMasterIdLst>
  <p:notesMasterIdLst>
    <p:notesMasterId r:id="rId27"/>
  </p:notesMasterIdLst>
  <p:sldIdLst>
    <p:sldId id="258" r:id="rId4"/>
    <p:sldId id="260" r:id="rId5"/>
    <p:sldId id="261" r:id="rId6"/>
    <p:sldId id="262" r:id="rId7"/>
    <p:sldId id="263" r:id="rId8"/>
    <p:sldId id="264" r:id="rId9"/>
    <p:sldId id="265" r:id="rId10"/>
    <p:sldId id="266" r:id="rId11"/>
    <p:sldId id="267" r:id="rId12"/>
    <p:sldId id="283" r:id="rId13"/>
    <p:sldId id="284" r:id="rId14"/>
    <p:sldId id="285" r:id="rId15"/>
    <p:sldId id="286" r:id="rId16"/>
    <p:sldId id="287" r:id="rId17"/>
    <p:sldId id="288" r:id="rId18"/>
    <p:sldId id="289" r:id="rId19"/>
    <p:sldId id="297" r:id="rId20"/>
    <p:sldId id="296" r:id="rId21"/>
    <p:sldId id="295" r:id="rId22"/>
    <p:sldId id="292" r:id="rId23"/>
    <p:sldId id="290" r:id="rId24"/>
    <p:sldId id="291" r:id="rId25"/>
    <p:sldId id="293" r:id="rId26"/>
  </p:sldIdLst>
  <p:sldSz cx="9144000" cy="6858000" type="screen4x3"/>
  <p:notesSz cx="6858000" cy="9144000"/>
  <p:embeddedFontLst>
    <p:embeddedFont>
      <p:font typeface="FrnkGothITC Hv BT" panose="020B0904030502020204"/>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0"/>
    <a:srgbClr val="990000"/>
    <a:srgbClr val="A50021"/>
    <a:srgbClr val="FFFF17"/>
    <a:srgbClr val="99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1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4"/>
    </p:cViewPr>
  </p:sorterViewPr>
  <p:notesViewPr>
    <p:cSldViewPr>
      <p:cViewPr varScale="1">
        <p:scale>
          <a:sx n="75" d="100"/>
          <a:sy n="75" d="100"/>
        </p:scale>
        <p:origin x="-2914" y="-9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2599283C-4A35-47BA-BE2C-60E4B8DAF834}" type="datetimeFigureOut">
              <a:rPr lang="en-US"/>
              <a:pPr>
                <a:defRPr/>
              </a:pPr>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7A3F74B-208B-4667-837D-3C1A6D6D9EF5}" type="slidenum">
              <a:rPr lang="en-US"/>
              <a:pPr>
                <a:defRPr/>
              </a:pPr>
              <a:t>‹#›</a:t>
            </a:fld>
            <a:endParaRPr lang="en-US"/>
          </a:p>
        </p:txBody>
      </p:sp>
    </p:spTree>
    <p:extLst>
      <p:ext uri="{BB962C8B-B14F-4D97-AF65-F5344CB8AC3E}">
        <p14:creationId xmlns:p14="http://schemas.microsoft.com/office/powerpoint/2010/main" val="17439399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userDrawn="1"/>
        </p:nvPicPr>
        <p:blipFill>
          <a:blip r:embed="rId2" cstate="print"/>
          <a:srcRect/>
          <a:stretch>
            <a:fillRect/>
          </a:stretch>
        </p:blipFill>
        <p:spPr bwMode="auto">
          <a:xfrm>
            <a:off x="0" y="533400"/>
            <a:ext cx="3124200" cy="6324600"/>
          </a:xfrm>
          <a:prstGeom prst="rect">
            <a:avLst/>
          </a:prstGeom>
          <a:noFill/>
          <a:ln w="9525">
            <a:noFill/>
            <a:miter lim="800000"/>
            <a:headEnd/>
            <a:tailEnd/>
          </a:ln>
        </p:spPr>
      </p:pic>
      <p:pic>
        <p:nvPicPr>
          <p:cNvPr id="5" name="Picture 6" descr="OSFM - Color Logo"/>
          <p:cNvPicPr>
            <a:picLocks noChangeAspect="1" noChangeArrowheads="1"/>
          </p:cNvPicPr>
          <p:nvPr userDrawn="1"/>
        </p:nvPicPr>
        <p:blipFill>
          <a:blip r:embed="rId3" cstate="print"/>
          <a:srcRect/>
          <a:stretch>
            <a:fillRect/>
          </a:stretch>
        </p:blipFill>
        <p:spPr bwMode="auto">
          <a:xfrm>
            <a:off x="7872413" y="6159500"/>
            <a:ext cx="1195387" cy="622300"/>
          </a:xfrm>
          <a:prstGeom prst="rect">
            <a:avLst/>
          </a:prstGeom>
          <a:noFill/>
          <a:ln w="9525">
            <a:noFill/>
            <a:miter lim="800000"/>
            <a:headEnd/>
            <a:tailEnd/>
          </a:ln>
        </p:spPr>
      </p:pic>
      <p:sp>
        <p:nvSpPr>
          <p:cNvPr id="6" name="Line 5"/>
          <p:cNvSpPr>
            <a:spLocks noChangeShapeType="1"/>
          </p:cNvSpPr>
          <p:nvPr userDrawn="1"/>
        </p:nvSpPr>
        <p:spPr bwMode="auto">
          <a:xfrm>
            <a:off x="1295400" y="1143000"/>
            <a:ext cx="7848600" cy="0"/>
          </a:xfrm>
          <a:prstGeom prst="line">
            <a:avLst/>
          </a:prstGeom>
          <a:noFill/>
          <a:ln w="57150">
            <a:solidFill>
              <a:schemeClr val="bg2"/>
            </a:solidFill>
            <a:round/>
            <a:headEnd/>
            <a:tailEnd/>
          </a:ln>
          <a:effectLst/>
        </p:spPr>
        <p:txBody>
          <a:bodyPr wrap="none" anchor="ctr"/>
          <a:lstStyle/>
          <a:p>
            <a:pPr>
              <a:defRPr/>
            </a:pPr>
            <a:endParaRPr lang="en-US"/>
          </a:p>
        </p:txBody>
      </p:sp>
      <p:sp>
        <p:nvSpPr>
          <p:cNvPr id="7" name="Line 8"/>
          <p:cNvSpPr>
            <a:spLocks noChangeShapeType="1"/>
          </p:cNvSpPr>
          <p:nvPr userDrawn="1"/>
        </p:nvSpPr>
        <p:spPr bwMode="auto">
          <a:xfrm>
            <a:off x="2971800" y="3048000"/>
            <a:ext cx="6172200" cy="0"/>
          </a:xfrm>
          <a:prstGeom prst="line">
            <a:avLst/>
          </a:prstGeom>
          <a:noFill/>
          <a:ln w="57150">
            <a:solidFill>
              <a:schemeClr val="bg2"/>
            </a:solidFill>
            <a:round/>
            <a:headEnd/>
            <a:tailEnd/>
          </a:ln>
          <a:effectLst/>
        </p:spPr>
        <p:txBody>
          <a:bodyPr wrap="none" anchor="ctr"/>
          <a:lstStyle/>
          <a:p>
            <a:pPr>
              <a:defRPr/>
            </a:pPr>
            <a:endParaRPr lang="en-US"/>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295400"/>
            <a:ext cx="3429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12311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71231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userDrawn="1"/>
        </p:nvPicPr>
        <p:blipFill>
          <a:blip r:embed="rId2" cstate="print"/>
          <a:srcRect/>
          <a:stretch>
            <a:fillRect/>
          </a:stretch>
        </p:blipFill>
        <p:spPr bwMode="auto">
          <a:xfrm>
            <a:off x="-31750" y="533400"/>
            <a:ext cx="3155950" cy="6324600"/>
          </a:xfrm>
          <a:prstGeom prst="rect">
            <a:avLst/>
          </a:prstGeom>
          <a:noFill/>
          <a:ln w="9525">
            <a:noFill/>
            <a:miter lim="800000"/>
            <a:headEnd/>
            <a:tailEnd/>
          </a:ln>
        </p:spPr>
      </p:pic>
      <p:pic>
        <p:nvPicPr>
          <p:cNvPr id="5" name="Picture 6" descr="OSFM - Color Logo"/>
          <p:cNvPicPr>
            <a:picLocks noChangeAspect="1" noChangeArrowheads="1"/>
          </p:cNvPicPr>
          <p:nvPr userDrawn="1"/>
        </p:nvPicPr>
        <p:blipFill>
          <a:blip r:embed="rId3" cstate="print"/>
          <a:srcRect/>
          <a:stretch>
            <a:fillRect/>
          </a:stretch>
        </p:blipFill>
        <p:spPr bwMode="auto">
          <a:xfrm>
            <a:off x="7872413" y="6159500"/>
            <a:ext cx="1195387" cy="622300"/>
          </a:xfrm>
          <a:prstGeom prst="rect">
            <a:avLst/>
          </a:prstGeom>
          <a:noFill/>
          <a:ln w="9525">
            <a:noFill/>
            <a:miter lim="800000"/>
            <a:headEnd/>
            <a:tailEnd/>
          </a:ln>
        </p:spPr>
      </p:pic>
      <p:sp>
        <p:nvSpPr>
          <p:cNvPr id="6" name="Line 5"/>
          <p:cNvSpPr>
            <a:spLocks noChangeShapeType="1"/>
          </p:cNvSpPr>
          <p:nvPr userDrawn="1"/>
        </p:nvSpPr>
        <p:spPr bwMode="auto">
          <a:xfrm>
            <a:off x="1295400" y="1143000"/>
            <a:ext cx="7848600" cy="0"/>
          </a:xfrm>
          <a:prstGeom prst="line">
            <a:avLst/>
          </a:prstGeom>
          <a:noFill/>
          <a:ln w="57150">
            <a:solidFill>
              <a:schemeClr val="bg2"/>
            </a:solidFill>
            <a:round/>
            <a:headEnd/>
            <a:tailEnd/>
          </a:ln>
          <a:effectLst/>
        </p:spPr>
        <p:txBody>
          <a:bodyPr wrap="none" anchor="ctr"/>
          <a:lstStyle/>
          <a:p>
            <a:pPr>
              <a:defRPr/>
            </a:pPr>
            <a:endParaRPr lang="en-US"/>
          </a:p>
        </p:txBody>
      </p:sp>
      <p:sp>
        <p:nvSpPr>
          <p:cNvPr id="7" name="Line 8"/>
          <p:cNvSpPr>
            <a:spLocks noChangeShapeType="1"/>
          </p:cNvSpPr>
          <p:nvPr userDrawn="1"/>
        </p:nvSpPr>
        <p:spPr bwMode="auto">
          <a:xfrm>
            <a:off x="2971800" y="3048000"/>
            <a:ext cx="6172200" cy="0"/>
          </a:xfrm>
          <a:prstGeom prst="line">
            <a:avLst/>
          </a:prstGeom>
          <a:noFill/>
          <a:ln w="57150">
            <a:solidFill>
              <a:schemeClr val="bg2"/>
            </a:solidFill>
            <a:round/>
            <a:headEnd/>
            <a:tailEnd/>
          </a:ln>
          <a:effectLst/>
        </p:spPr>
        <p:txBody>
          <a:bodyPr wrap="none" anchor="ctr"/>
          <a:lstStyle/>
          <a:p>
            <a:pPr>
              <a:defRPr/>
            </a:pPr>
            <a:endParaRPr lang="en-US"/>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295400"/>
            <a:ext cx="3429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12311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71231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00" y="1295400"/>
            <a:ext cx="3009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05500" y="1295400"/>
            <a:ext cx="30099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18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971800" y="533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971800" y="53340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userDrawn="1"/>
        </p:nvPicPr>
        <p:blipFill>
          <a:blip r:embed="rId2" cstate="print"/>
          <a:srcRect/>
          <a:stretch>
            <a:fillRect/>
          </a:stretch>
        </p:blipFill>
        <p:spPr bwMode="auto">
          <a:xfrm>
            <a:off x="-31750" y="533400"/>
            <a:ext cx="3155950" cy="6324600"/>
          </a:xfrm>
          <a:prstGeom prst="rect">
            <a:avLst/>
          </a:prstGeom>
          <a:noFill/>
          <a:ln w="9525">
            <a:noFill/>
            <a:miter lim="800000"/>
            <a:headEnd/>
            <a:tailEnd/>
          </a:ln>
        </p:spPr>
      </p:pic>
      <p:pic>
        <p:nvPicPr>
          <p:cNvPr id="5" name="Picture 6" descr="OSFM - Color Logo"/>
          <p:cNvPicPr>
            <a:picLocks noChangeAspect="1" noChangeArrowheads="1"/>
          </p:cNvPicPr>
          <p:nvPr userDrawn="1"/>
        </p:nvPicPr>
        <p:blipFill>
          <a:blip r:embed="rId3" cstate="print"/>
          <a:srcRect/>
          <a:stretch>
            <a:fillRect/>
          </a:stretch>
        </p:blipFill>
        <p:spPr bwMode="auto">
          <a:xfrm>
            <a:off x="7872413" y="6159500"/>
            <a:ext cx="1195387" cy="622300"/>
          </a:xfrm>
          <a:prstGeom prst="rect">
            <a:avLst/>
          </a:prstGeom>
          <a:noFill/>
          <a:ln w="9525">
            <a:noFill/>
            <a:miter lim="800000"/>
            <a:headEnd/>
            <a:tailEnd/>
          </a:ln>
        </p:spPr>
      </p:pic>
      <p:sp>
        <p:nvSpPr>
          <p:cNvPr id="6" name="Line 5"/>
          <p:cNvSpPr>
            <a:spLocks noChangeShapeType="1"/>
          </p:cNvSpPr>
          <p:nvPr userDrawn="1"/>
        </p:nvSpPr>
        <p:spPr bwMode="auto">
          <a:xfrm>
            <a:off x="1295400" y="1143000"/>
            <a:ext cx="7848600" cy="0"/>
          </a:xfrm>
          <a:prstGeom prst="line">
            <a:avLst/>
          </a:prstGeom>
          <a:noFill/>
          <a:ln w="57150">
            <a:solidFill>
              <a:schemeClr val="bg2"/>
            </a:solidFill>
            <a:round/>
            <a:headEnd/>
            <a:tailEnd/>
          </a:ln>
          <a:effectLst/>
        </p:spPr>
        <p:txBody>
          <a:bodyPr wrap="none" anchor="ctr"/>
          <a:lstStyle/>
          <a:p>
            <a:pPr>
              <a:defRPr/>
            </a:pPr>
            <a:endParaRPr lang="en-US"/>
          </a:p>
        </p:txBody>
      </p:sp>
      <p:sp>
        <p:nvSpPr>
          <p:cNvPr id="7" name="Line 8"/>
          <p:cNvSpPr>
            <a:spLocks noChangeShapeType="1"/>
          </p:cNvSpPr>
          <p:nvPr userDrawn="1"/>
        </p:nvSpPr>
        <p:spPr bwMode="auto">
          <a:xfrm>
            <a:off x="2971800" y="3048000"/>
            <a:ext cx="6172200" cy="0"/>
          </a:xfrm>
          <a:prstGeom prst="line">
            <a:avLst/>
          </a:prstGeom>
          <a:noFill/>
          <a:ln w="57150">
            <a:solidFill>
              <a:schemeClr val="bg2"/>
            </a:solidFill>
            <a:round/>
            <a:headEnd/>
            <a:tailEnd/>
          </a:ln>
          <a:effectLst/>
        </p:spPr>
        <p:txBody>
          <a:bodyPr wrap="none" anchor="ctr"/>
          <a:lstStyle/>
          <a:p>
            <a:pPr>
              <a:defRPr/>
            </a:pPr>
            <a:endParaRPr lang="en-US"/>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png"/><Relationship Id="rId5" Type="http://schemas.openxmlformats.org/officeDocument/2006/relationships/slideLayout" Target="../slideLayouts/slideLayout12.xml"/><Relationship Id="rId10" Type="http://schemas.openxmlformats.org/officeDocument/2006/relationships/image" Target="../media/image4.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2.png"/><Relationship Id="rId5" Type="http://schemas.openxmlformats.org/officeDocument/2006/relationships/slideLayout" Target="../slideLayouts/slideLayout20.xml"/><Relationship Id="rId10" Type="http://schemas.openxmlformats.org/officeDocument/2006/relationships/image" Target="../media/image5.jpeg"/><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8" descr="OSFM - Flame"/>
          <p:cNvPicPr>
            <a:picLocks noChangeAspect="1" noChangeArrowheads="1"/>
          </p:cNvPicPr>
          <p:nvPr userDrawn="1"/>
        </p:nvPicPr>
        <p:blipFill>
          <a:blip r:embed="rId9" cstate="print"/>
          <a:srcRect/>
          <a:stretch>
            <a:fillRect/>
          </a:stretch>
        </p:blipFill>
        <p:spPr bwMode="auto">
          <a:xfrm>
            <a:off x="-31750" y="533400"/>
            <a:ext cx="3155950" cy="63246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1143000" y="228600"/>
            <a:ext cx="8001000" cy="1495425"/>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8" name="Rectangle 4"/>
          <p:cNvSpPr>
            <a:spLocks noGrp="1" noChangeArrowheads="1"/>
          </p:cNvSpPr>
          <p:nvPr>
            <p:ph type="body" idx="1"/>
          </p:nvPr>
        </p:nvSpPr>
        <p:spPr bwMode="auto">
          <a:xfrm>
            <a:off x="2743200" y="1295400"/>
            <a:ext cx="61722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090" name="Line 18"/>
          <p:cNvSpPr>
            <a:spLocks noChangeShapeType="1"/>
          </p:cNvSpPr>
          <p:nvPr/>
        </p:nvSpPr>
        <p:spPr bwMode="auto">
          <a:xfrm>
            <a:off x="1074738" y="990600"/>
            <a:ext cx="8069262" cy="1588"/>
          </a:xfrm>
          <a:prstGeom prst="line">
            <a:avLst/>
          </a:prstGeom>
          <a:noFill/>
          <a:ln w="57150">
            <a:solidFill>
              <a:schemeClr val="bg2"/>
            </a:solidFill>
            <a:round/>
            <a:headEnd/>
            <a:tailEnd/>
          </a:ln>
          <a:effectLst/>
        </p:spPr>
        <p:txBody>
          <a:bodyPr wrap="none" anchor="ctr"/>
          <a:lstStyle/>
          <a:p>
            <a:pPr>
              <a:defRPr/>
            </a:pPr>
            <a:endParaRPr lang="en-US"/>
          </a:p>
        </p:txBody>
      </p:sp>
      <p:pic>
        <p:nvPicPr>
          <p:cNvPr id="1030" name="Picture 22" descr="OSFM - Color Logo"/>
          <p:cNvPicPr>
            <a:picLocks noChangeAspect="1" noChangeArrowheads="1"/>
          </p:cNvPicPr>
          <p:nvPr userDrawn="1"/>
        </p:nvPicPr>
        <p:blipFill>
          <a:blip r:embed="rId10" cstate="print"/>
          <a:srcRect/>
          <a:stretch>
            <a:fillRect/>
          </a:stretch>
        </p:blipFill>
        <p:spPr bwMode="auto">
          <a:xfrm>
            <a:off x="7872413" y="6159500"/>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00" r:id="rId2"/>
    <p:sldLayoutId id="2147483701" r:id="rId3"/>
    <p:sldLayoutId id="2147483702" r:id="rId4"/>
    <p:sldLayoutId id="2147483703" r:id="rId5"/>
    <p:sldLayoutId id="2147483704" r:id="rId6"/>
    <p:sldLayoutId id="2147483705" r:id="rId7"/>
  </p:sldLayoutIdLst>
  <p:timing>
    <p:tnLst>
      <p:par>
        <p:cTn id="1" dur="indefinite" restart="never" nodeType="tmRoot"/>
      </p:par>
    </p:tnLst>
  </p:timing>
  <p:txStyles>
    <p:titleStyle>
      <a:lvl1pPr algn="l" rtl="0" eaLnBrk="0" fontAlgn="base" hangingPunct="0">
        <a:spcBef>
          <a:spcPct val="0"/>
        </a:spcBef>
        <a:spcAft>
          <a:spcPct val="0"/>
        </a:spcAft>
        <a:defRPr sz="4600">
          <a:solidFill>
            <a:srgbClr val="993300"/>
          </a:solidFill>
          <a:latin typeface="+mj-lt"/>
          <a:ea typeface="+mj-ea"/>
          <a:cs typeface="+mj-cs"/>
        </a:defRPr>
      </a:lvl1pPr>
      <a:lvl2pPr algn="l" rtl="0" eaLnBrk="0" fontAlgn="base" hangingPunct="0">
        <a:spcBef>
          <a:spcPct val="0"/>
        </a:spcBef>
        <a:spcAft>
          <a:spcPct val="0"/>
        </a:spcAft>
        <a:defRPr sz="4600">
          <a:solidFill>
            <a:srgbClr val="993300"/>
          </a:solidFill>
          <a:latin typeface="FrnkGothITC Hv BT" pitchFamily="34" charset="0"/>
        </a:defRPr>
      </a:lvl2pPr>
      <a:lvl3pPr algn="l" rtl="0" eaLnBrk="0" fontAlgn="base" hangingPunct="0">
        <a:spcBef>
          <a:spcPct val="0"/>
        </a:spcBef>
        <a:spcAft>
          <a:spcPct val="0"/>
        </a:spcAft>
        <a:defRPr sz="4600">
          <a:solidFill>
            <a:srgbClr val="993300"/>
          </a:solidFill>
          <a:latin typeface="FrnkGothITC Hv BT" pitchFamily="34" charset="0"/>
        </a:defRPr>
      </a:lvl3pPr>
      <a:lvl4pPr algn="l" rtl="0" eaLnBrk="0" fontAlgn="base" hangingPunct="0">
        <a:spcBef>
          <a:spcPct val="0"/>
        </a:spcBef>
        <a:spcAft>
          <a:spcPct val="0"/>
        </a:spcAft>
        <a:defRPr sz="4600">
          <a:solidFill>
            <a:srgbClr val="993300"/>
          </a:solidFill>
          <a:latin typeface="FrnkGothITC Hv BT" pitchFamily="34" charset="0"/>
        </a:defRPr>
      </a:lvl4pPr>
      <a:lvl5pPr algn="l" rtl="0" eaLnBrk="0" fontAlgn="base" hangingPunct="0">
        <a:spcBef>
          <a:spcPct val="0"/>
        </a:spcBef>
        <a:spcAft>
          <a:spcPct val="0"/>
        </a:spcAft>
        <a:defRPr sz="4600">
          <a:solidFill>
            <a:srgbClr val="993300"/>
          </a:solidFill>
          <a:latin typeface="FrnkGothITC Hv BT" pitchFamily="34" charset="0"/>
        </a:defRPr>
      </a:lvl5pPr>
      <a:lvl6pPr marL="457200" algn="l" rtl="0" eaLnBrk="0" fontAlgn="base" hangingPunct="0">
        <a:spcBef>
          <a:spcPct val="0"/>
        </a:spcBef>
        <a:spcAft>
          <a:spcPct val="0"/>
        </a:spcAft>
        <a:defRPr sz="4600">
          <a:solidFill>
            <a:srgbClr val="993300"/>
          </a:solidFill>
          <a:latin typeface="FrnkGothITC Hv BT" pitchFamily="34" charset="0"/>
        </a:defRPr>
      </a:lvl6pPr>
      <a:lvl7pPr marL="914400" algn="l" rtl="0" eaLnBrk="0" fontAlgn="base" hangingPunct="0">
        <a:spcBef>
          <a:spcPct val="0"/>
        </a:spcBef>
        <a:spcAft>
          <a:spcPct val="0"/>
        </a:spcAft>
        <a:defRPr sz="4600">
          <a:solidFill>
            <a:srgbClr val="993300"/>
          </a:solidFill>
          <a:latin typeface="FrnkGothITC Hv BT" pitchFamily="34" charset="0"/>
        </a:defRPr>
      </a:lvl7pPr>
      <a:lvl8pPr marL="1371600" algn="l" rtl="0" eaLnBrk="0" fontAlgn="base" hangingPunct="0">
        <a:spcBef>
          <a:spcPct val="0"/>
        </a:spcBef>
        <a:spcAft>
          <a:spcPct val="0"/>
        </a:spcAft>
        <a:defRPr sz="4600">
          <a:solidFill>
            <a:srgbClr val="993300"/>
          </a:solidFill>
          <a:latin typeface="FrnkGothITC Hv BT" pitchFamily="34" charset="0"/>
        </a:defRPr>
      </a:lvl8pPr>
      <a:lvl9pPr marL="1828800" algn="l" rtl="0" eaLnBrk="0" fontAlgn="base" hangingPunct="0">
        <a:spcBef>
          <a:spcPct val="0"/>
        </a:spcBef>
        <a:spcAft>
          <a:spcPct val="0"/>
        </a:spcAft>
        <a:defRPr sz="4600">
          <a:solidFill>
            <a:srgbClr val="993300"/>
          </a:solidFill>
          <a:latin typeface="FrnkGothITC Hv BT" pitchFamily="34" charset="0"/>
        </a:defRPr>
      </a:lvl9pPr>
    </p:titleStyle>
    <p:bodyStyle>
      <a:lvl1pPr marL="342900" indent="-342900" algn="l" rtl="0" eaLnBrk="0" fontAlgn="base" hangingPunct="0">
        <a:spcBef>
          <a:spcPct val="20000"/>
        </a:spcBef>
        <a:spcAft>
          <a:spcPct val="0"/>
        </a:spcAft>
        <a:buClr>
          <a:srgbClr val="993300"/>
        </a:buClr>
        <a:buSzPct val="50000"/>
        <a:buFont typeface="Monotype Sorts" pitchFamily="2" charset="2"/>
        <a:buChar char="n"/>
        <a:defRPr kumimoji="1" sz="2800">
          <a:solidFill>
            <a:schemeClr val="bg2"/>
          </a:solidFill>
          <a:latin typeface="+mn-lt"/>
          <a:ea typeface="+mn-ea"/>
          <a:cs typeface="+mn-cs"/>
        </a:defRPr>
      </a:lvl1pPr>
      <a:lvl2pPr marL="742950" indent="-285750" algn="l" rtl="0" eaLnBrk="0" fontAlgn="base" hangingPunct="0">
        <a:spcBef>
          <a:spcPct val="20000"/>
        </a:spcBef>
        <a:spcAft>
          <a:spcPct val="0"/>
        </a:spcAft>
        <a:buClr>
          <a:schemeClr val="bg2"/>
        </a:buClr>
        <a:buSzPct val="100000"/>
        <a:buChar char="–"/>
        <a:defRPr kumimoji="1" sz="2600">
          <a:solidFill>
            <a:schemeClr val="bg2"/>
          </a:solidFill>
          <a:latin typeface="+mn-lt"/>
        </a:defRPr>
      </a:lvl2pPr>
      <a:lvl3pPr marL="1143000" indent="-228600" algn="l" rtl="0" eaLnBrk="0" fontAlgn="base" hangingPunct="0">
        <a:spcBef>
          <a:spcPct val="20000"/>
        </a:spcBef>
        <a:spcAft>
          <a:spcPct val="0"/>
        </a:spcAft>
        <a:buClr>
          <a:srgbClr val="993300"/>
        </a:buClr>
        <a:buSzPct val="75000"/>
        <a:buChar char="•"/>
        <a:defRPr kumimoji="1" sz="2400">
          <a:solidFill>
            <a:schemeClr val="bg2"/>
          </a:solidFill>
          <a:latin typeface="+mn-lt"/>
        </a:defRPr>
      </a:lvl3pPr>
      <a:lvl4pPr marL="1600200" indent="-228600" algn="l" rtl="0" eaLnBrk="0" fontAlgn="base" hangingPunct="0">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OSFM Flame 2.jpg"/>
          <p:cNvPicPr>
            <a:picLocks noChangeAspect="1"/>
          </p:cNvPicPr>
          <p:nvPr userDrawn="1"/>
        </p:nvPicPr>
        <p:blipFill>
          <a:blip r:embed="rId10" cstate="print"/>
          <a:srcRect/>
          <a:stretch>
            <a:fillRect/>
          </a:stretch>
        </p:blipFill>
        <p:spPr bwMode="auto">
          <a:xfrm>
            <a:off x="0" y="0"/>
            <a:ext cx="8570913" cy="68580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1757363" y="228600"/>
            <a:ext cx="7386637" cy="1495425"/>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2052" name="Rectangle 4"/>
          <p:cNvSpPr>
            <a:spLocks noGrp="1" noChangeArrowheads="1"/>
          </p:cNvSpPr>
          <p:nvPr>
            <p:ph type="body" idx="1"/>
          </p:nvPr>
        </p:nvSpPr>
        <p:spPr bwMode="auto">
          <a:xfrm>
            <a:off x="1752600" y="1295400"/>
            <a:ext cx="71628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3" name="Picture 22" descr="OSFM - Color Logo"/>
          <p:cNvPicPr>
            <a:picLocks noChangeAspect="1" noChangeArrowheads="1"/>
          </p:cNvPicPr>
          <p:nvPr userDrawn="1"/>
        </p:nvPicPr>
        <p:blipFill>
          <a:blip r:embed="rId11" cstate="print"/>
          <a:srcRect/>
          <a:stretch>
            <a:fillRect/>
          </a:stretch>
        </p:blipFill>
        <p:spPr bwMode="auto">
          <a:xfrm>
            <a:off x="7872413" y="6159500"/>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06" r:id="rId2"/>
    <p:sldLayoutId id="2147483707" r:id="rId3"/>
    <p:sldLayoutId id="2147483708" r:id="rId4"/>
    <p:sldLayoutId id="2147483709" r:id="rId5"/>
    <p:sldLayoutId id="2147483710" r:id="rId6"/>
    <p:sldLayoutId id="2147483711" r:id="rId7"/>
    <p:sldLayoutId id="2147483712" r:id="rId8"/>
  </p:sldLayoutIdLst>
  <p:timing>
    <p:tnLst>
      <p:par>
        <p:cTn id="1" dur="indefinite" restart="never" nodeType="tmRoot"/>
      </p:par>
    </p:tnLst>
  </p:timing>
  <p:txStyles>
    <p:titleStyle>
      <a:lvl1pPr algn="l" rtl="0" eaLnBrk="0" fontAlgn="base" hangingPunct="0">
        <a:spcBef>
          <a:spcPct val="0"/>
        </a:spcBef>
        <a:spcAft>
          <a:spcPct val="0"/>
        </a:spcAft>
        <a:defRPr sz="4600">
          <a:solidFill>
            <a:srgbClr val="993300"/>
          </a:solidFill>
          <a:latin typeface="+mj-lt"/>
          <a:ea typeface="+mj-ea"/>
          <a:cs typeface="+mj-cs"/>
        </a:defRPr>
      </a:lvl1pPr>
      <a:lvl2pPr algn="l" rtl="0" eaLnBrk="0" fontAlgn="base" hangingPunct="0">
        <a:spcBef>
          <a:spcPct val="0"/>
        </a:spcBef>
        <a:spcAft>
          <a:spcPct val="0"/>
        </a:spcAft>
        <a:defRPr sz="4600">
          <a:solidFill>
            <a:srgbClr val="993300"/>
          </a:solidFill>
          <a:latin typeface="FrnkGothITC Hv BT" pitchFamily="34" charset="0"/>
        </a:defRPr>
      </a:lvl2pPr>
      <a:lvl3pPr algn="l" rtl="0" eaLnBrk="0" fontAlgn="base" hangingPunct="0">
        <a:spcBef>
          <a:spcPct val="0"/>
        </a:spcBef>
        <a:spcAft>
          <a:spcPct val="0"/>
        </a:spcAft>
        <a:defRPr sz="4600">
          <a:solidFill>
            <a:srgbClr val="993300"/>
          </a:solidFill>
          <a:latin typeface="FrnkGothITC Hv BT" pitchFamily="34" charset="0"/>
        </a:defRPr>
      </a:lvl3pPr>
      <a:lvl4pPr algn="l" rtl="0" eaLnBrk="0" fontAlgn="base" hangingPunct="0">
        <a:spcBef>
          <a:spcPct val="0"/>
        </a:spcBef>
        <a:spcAft>
          <a:spcPct val="0"/>
        </a:spcAft>
        <a:defRPr sz="4600">
          <a:solidFill>
            <a:srgbClr val="993300"/>
          </a:solidFill>
          <a:latin typeface="FrnkGothITC Hv BT" pitchFamily="34" charset="0"/>
        </a:defRPr>
      </a:lvl4pPr>
      <a:lvl5pPr algn="l" rtl="0" eaLnBrk="0" fontAlgn="base" hangingPunct="0">
        <a:spcBef>
          <a:spcPct val="0"/>
        </a:spcBef>
        <a:spcAft>
          <a:spcPct val="0"/>
        </a:spcAft>
        <a:defRPr sz="4600">
          <a:solidFill>
            <a:srgbClr val="993300"/>
          </a:solidFill>
          <a:latin typeface="FrnkGothITC Hv BT" pitchFamily="34" charset="0"/>
        </a:defRPr>
      </a:lvl5pPr>
      <a:lvl6pPr marL="457200" algn="l" rtl="0" eaLnBrk="0" fontAlgn="base" hangingPunct="0">
        <a:spcBef>
          <a:spcPct val="0"/>
        </a:spcBef>
        <a:spcAft>
          <a:spcPct val="0"/>
        </a:spcAft>
        <a:defRPr sz="4600">
          <a:solidFill>
            <a:srgbClr val="993300"/>
          </a:solidFill>
          <a:latin typeface="FrnkGothITC Hv BT" pitchFamily="34" charset="0"/>
        </a:defRPr>
      </a:lvl6pPr>
      <a:lvl7pPr marL="914400" algn="l" rtl="0" eaLnBrk="0" fontAlgn="base" hangingPunct="0">
        <a:spcBef>
          <a:spcPct val="0"/>
        </a:spcBef>
        <a:spcAft>
          <a:spcPct val="0"/>
        </a:spcAft>
        <a:defRPr sz="4600">
          <a:solidFill>
            <a:srgbClr val="993300"/>
          </a:solidFill>
          <a:latin typeface="FrnkGothITC Hv BT" pitchFamily="34" charset="0"/>
        </a:defRPr>
      </a:lvl7pPr>
      <a:lvl8pPr marL="1371600" algn="l" rtl="0" eaLnBrk="0" fontAlgn="base" hangingPunct="0">
        <a:spcBef>
          <a:spcPct val="0"/>
        </a:spcBef>
        <a:spcAft>
          <a:spcPct val="0"/>
        </a:spcAft>
        <a:defRPr sz="4600">
          <a:solidFill>
            <a:srgbClr val="993300"/>
          </a:solidFill>
          <a:latin typeface="FrnkGothITC Hv BT" pitchFamily="34" charset="0"/>
        </a:defRPr>
      </a:lvl8pPr>
      <a:lvl9pPr marL="1828800" algn="l" rtl="0" eaLnBrk="0" fontAlgn="base" hangingPunct="0">
        <a:spcBef>
          <a:spcPct val="0"/>
        </a:spcBef>
        <a:spcAft>
          <a:spcPct val="0"/>
        </a:spcAft>
        <a:defRPr sz="4600">
          <a:solidFill>
            <a:srgbClr val="993300"/>
          </a:solidFill>
          <a:latin typeface="FrnkGothITC Hv BT" pitchFamily="34" charset="0"/>
        </a:defRPr>
      </a:lvl9pPr>
    </p:titleStyle>
    <p:bodyStyle>
      <a:lvl1pPr marL="342900" indent="-342900" algn="l" rtl="0" eaLnBrk="0" fontAlgn="base" hangingPunct="0">
        <a:spcBef>
          <a:spcPct val="20000"/>
        </a:spcBef>
        <a:spcAft>
          <a:spcPct val="0"/>
        </a:spcAft>
        <a:buClr>
          <a:srgbClr val="993300"/>
        </a:buClr>
        <a:buSzPct val="50000"/>
        <a:buFont typeface="Monotype Sorts" pitchFamily="2" charset="2"/>
        <a:buChar char="n"/>
        <a:defRPr kumimoji="1" sz="2800">
          <a:solidFill>
            <a:schemeClr val="bg2"/>
          </a:solidFill>
          <a:latin typeface="+mn-lt"/>
          <a:ea typeface="+mn-ea"/>
          <a:cs typeface="+mn-cs"/>
        </a:defRPr>
      </a:lvl1pPr>
      <a:lvl2pPr marL="742950" indent="-285750" algn="l" rtl="0" eaLnBrk="0" fontAlgn="base" hangingPunct="0">
        <a:spcBef>
          <a:spcPct val="20000"/>
        </a:spcBef>
        <a:spcAft>
          <a:spcPct val="0"/>
        </a:spcAft>
        <a:buClr>
          <a:schemeClr val="bg2"/>
        </a:buClr>
        <a:buSzPct val="100000"/>
        <a:buChar char="–"/>
        <a:defRPr kumimoji="1" sz="2600">
          <a:solidFill>
            <a:schemeClr val="bg2"/>
          </a:solidFill>
          <a:latin typeface="+mn-lt"/>
        </a:defRPr>
      </a:lvl2pPr>
      <a:lvl3pPr marL="1143000" indent="-228600" algn="l" rtl="0" eaLnBrk="0" fontAlgn="base" hangingPunct="0">
        <a:spcBef>
          <a:spcPct val="20000"/>
        </a:spcBef>
        <a:spcAft>
          <a:spcPct val="0"/>
        </a:spcAft>
        <a:buClr>
          <a:srgbClr val="993300"/>
        </a:buClr>
        <a:buSzPct val="75000"/>
        <a:buChar char="•"/>
        <a:defRPr kumimoji="1" sz="2400">
          <a:solidFill>
            <a:schemeClr val="bg2"/>
          </a:solidFill>
          <a:latin typeface="+mn-lt"/>
        </a:defRPr>
      </a:lvl3pPr>
      <a:lvl4pPr marL="1600200" indent="-228600" algn="l" rtl="0" eaLnBrk="0" fontAlgn="base" hangingPunct="0">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5" descr="OSFM Flame 3.jpg"/>
          <p:cNvPicPr>
            <a:picLocks noChangeAspect="1"/>
          </p:cNvPicPr>
          <p:nvPr userDrawn="1"/>
        </p:nvPicPr>
        <p:blipFill>
          <a:blip r:embed="rId10" cstate="print"/>
          <a:srcRect/>
          <a:stretch>
            <a:fillRect/>
          </a:stretch>
        </p:blipFill>
        <p:spPr bwMode="auto">
          <a:xfrm>
            <a:off x="0" y="0"/>
            <a:ext cx="8875713" cy="68580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265113" y="228600"/>
            <a:ext cx="8878887" cy="80010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3076" name="Rectangle 4"/>
          <p:cNvSpPr>
            <a:spLocks noGrp="1" noChangeArrowheads="1"/>
          </p:cNvSpPr>
          <p:nvPr>
            <p:ph type="body" idx="1"/>
          </p:nvPr>
        </p:nvSpPr>
        <p:spPr bwMode="auto">
          <a:xfrm>
            <a:off x="304800" y="1295400"/>
            <a:ext cx="86106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3077" name="Picture 22" descr="OSFM - Color Logo"/>
          <p:cNvPicPr>
            <a:picLocks noChangeAspect="1" noChangeArrowheads="1"/>
          </p:cNvPicPr>
          <p:nvPr userDrawn="1"/>
        </p:nvPicPr>
        <p:blipFill>
          <a:blip r:embed="rId11" cstate="print"/>
          <a:srcRect/>
          <a:stretch>
            <a:fillRect/>
          </a:stretch>
        </p:blipFill>
        <p:spPr bwMode="auto">
          <a:xfrm>
            <a:off x="7872413" y="6159500"/>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2" r:id="rId1"/>
    <p:sldLayoutId id="2147483713" r:id="rId2"/>
    <p:sldLayoutId id="2147483714" r:id="rId3"/>
    <p:sldLayoutId id="2147483715" r:id="rId4"/>
    <p:sldLayoutId id="2147483716" r:id="rId5"/>
    <p:sldLayoutId id="2147483717" r:id="rId6"/>
    <p:sldLayoutId id="2147483718" r:id="rId7"/>
    <p:sldLayoutId id="2147483719" r:id="rId8"/>
  </p:sldLayoutIdLst>
  <p:timing>
    <p:tnLst>
      <p:par>
        <p:cTn id="1" dur="indefinite" restart="never" nodeType="tmRoot"/>
      </p:par>
    </p:tnLst>
  </p:timing>
  <p:txStyles>
    <p:titleStyle>
      <a:lvl1pPr algn="l" rtl="0" eaLnBrk="0" fontAlgn="base" hangingPunct="0">
        <a:spcBef>
          <a:spcPct val="0"/>
        </a:spcBef>
        <a:spcAft>
          <a:spcPct val="0"/>
        </a:spcAft>
        <a:defRPr sz="4600">
          <a:solidFill>
            <a:srgbClr val="993300"/>
          </a:solidFill>
          <a:latin typeface="+mj-lt"/>
          <a:ea typeface="+mj-ea"/>
          <a:cs typeface="+mj-cs"/>
        </a:defRPr>
      </a:lvl1pPr>
      <a:lvl2pPr algn="l" rtl="0" eaLnBrk="0" fontAlgn="base" hangingPunct="0">
        <a:spcBef>
          <a:spcPct val="0"/>
        </a:spcBef>
        <a:spcAft>
          <a:spcPct val="0"/>
        </a:spcAft>
        <a:defRPr sz="4600">
          <a:solidFill>
            <a:srgbClr val="993300"/>
          </a:solidFill>
          <a:latin typeface="FrnkGothITC Hv BT" pitchFamily="34" charset="0"/>
        </a:defRPr>
      </a:lvl2pPr>
      <a:lvl3pPr algn="l" rtl="0" eaLnBrk="0" fontAlgn="base" hangingPunct="0">
        <a:spcBef>
          <a:spcPct val="0"/>
        </a:spcBef>
        <a:spcAft>
          <a:spcPct val="0"/>
        </a:spcAft>
        <a:defRPr sz="4600">
          <a:solidFill>
            <a:srgbClr val="993300"/>
          </a:solidFill>
          <a:latin typeface="FrnkGothITC Hv BT" pitchFamily="34" charset="0"/>
        </a:defRPr>
      </a:lvl3pPr>
      <a:lvl4pPr algn="l" rtl="0" eaLnBrk="0" fontAlgn="base" hangingPunct="0">
        <a:spcBef>
          <a:spcPct val="0"/>
        </a:spcBef>
        <a:spcAft>
          <a:spcPct val="0"/>
        </a:spcAft>
        <a:defRPr sz="4600">
          <a:solidFill>
            <a:srgbClr val="993300"/>
          </a:solidFill>
          <a:latin typeface="FrnkGothITC Hv BT" pitchFamily="34" charset="0"/>
        </a:defRPr>
      </a:lvl4pPr>
      <a:lvl5pPr algn="l" rtl="0" eaLnBrk="0" fontAlgn="base" hangingPunct="0">
        <a:spcBef>
          <a:spcPct val="0"/>
        </a:spcBef>
        <a:spcAft>
          <a:spcPct val="0"/>
        </a:spcAft>
        <a:defRPr sz="4600">
          <a:solidFill>
            <a:srgbClr val="993300"/>
          </a:solidFill>
          <a:latin typeface="FrnkGothITC Hv BT" pitchFamily="34" charset="0"/>
        </a:defRPr>
      </a:lvl5pPr>
      <a:lvl6pPr marL="457200" algn="l" rtl="0" eaLnBrk="0" fontAlgn="base" hangingPunct="0">
        <a:spcBef>
          <a:spcPct val="0"/>
        </a:spcBef>
        <a:spcAft>
          <a:spcPct val="0"/>
        </a:spcAft>
        <a:defRPr sz="4600">
          <a:solidFill>
            <a:srgbClr val="993300"/>
          </a:solidFill>
          <a:latin typeface="FrnkGothITC Hv BT" pitchFamily="34" charset="0"/>
        </a:defRPr>
      </a:lvl6pPr>
      <a:lvl7pPr marL="914400" algn="l" rtl="0" eaLnBrk="0" fontAlgn="base" hangingPunct="0">
        <a:spcBef>
          <a:spcPct val="0"/>
        </a:spcBef>
        <a:spcAft>
          <a:spcPct val="0"/>
        </a:spcAft>
        <a:defRPr sz="4600">
          <a:solidFill>
            <a:srgbClr val="993300"/>
          </a:solidFill>
          <a:latin typeface="FrnkGothITC Hv BT" pitchFamily="34" charset="0"/>
        </a:defRPr>
      </a:lvl7pPr>
      <a:lvl8pPr marL="1371600" algn="l" rtl="0" eaLnBrk="0" fontAlgn="base" hangingPunct="0">
        <a:spcBef>
          <a:spcPct val="0"/>
        </a:spcBef>
        <a:spcAft>
          <a:spcPct val="0"/>
        </a:spcAft>
        <a:defRPr sz="4600">
          <a:solidFill>
            <a:srgbClr val="993300"/>
          </a:solidFill>
          <a:latin typeface="FrnkGothITC Hv BT" pitchFamily="34" charset="0"/>
        </a:defRPr>
      </a:lvl8pPr>
      <a:lvl9pPr marL="1828800" algn="l" rtl="0" eaLnBrk="0" fontAlgn="base" hangingPunct="0">
        <a:spcBef>
          <a:spcPct val="0"/>
        </a:spcBef>
        <a:spcAft>
          <a:spcPct val="0"/>
        </a:spcAft>
        <a:defRPr sz="4600">
          <a:solidFill>
            <a:srgbClr val="993300"/>
          </a:solidFill>
          <a:latin typeface="FrnkGothITC Hv BT" pitchFamily="34" charset="0"/>
        </a:defRPr>
      </a:lvl9pPr>
    </p:titleStyle>
    <p:bodyStyle>
      <a:lvl1pPr marL="342900" indent="-342900" algn="l" rtl="0" eaLnBrk="0" fontAlgn="base" hangingPunct="0">
        <a:spcBef>
          <a:spcPct val="20000"/>
        </a:spcBef>
        <a:spcAft>
          <a:spcPct val="0"/>
        </a:spcAft>
        <a:buClr>
          <a:srgbClr val="993300"/>
        </a:buClr>
        <a:buSzPct val="50000"/>
        <a:buFont typeface="Monotype Sorts" pitchFamily="2" charset="2"/>
        <a:buChar char="n"/>
        <a:defRPr kumimoji="1" sz="2800">
          <a:solidFill>
            <a:schemeClr val="bg2"/>
          </a:solidFill>
          <a:latin typeface="+mn-lt"/>
          <a:ea typeface="+mn-ea"/>
          <a:cs typeface="+mn-cs"/>
        </a:defRPr>
      </a:lvl1pPr>
      <a:lvl2pPr marL="742950" indent="-285750" algn="l" rtl="0" eaLnBrk="0" fontAlgn="base" hangingPunct="0">
        <a:spcBef>
          <a:spcPct val="20000"/>
        </a:spcBef>
        <a:spcAft>
          <a:spcPct val="0"/>
        </a:spcAft>
        <a:buClr>
          <a:schemeClr val="bg2"/>
        </a:buClr>
        <a:buSzPct val="100000"/>
        <a:buChar char="–"/>
        <a:defRPr kumimoji="1" sz="2600">
          <a:solidFill>
            <a:schemeClr val="bg2"/>
          </a:solidFill>
          <a:latin typeface="+mn-lt"/>
        </a:defRPr>
      </a:lvl2pPr>
      <a:lvl3pPr marL="1143000" indent="-228600" algn="l" rtl="0" eaLnBrk="0" fontAlgn="base" hangingPunct="0">
        <a:spcBef>
          <a:spcPct val="20000"/>
        </a:spcBef>
        <a:spcAft>
          <a:spcPct val="0"/>
        </a:spcAft>
        <a:buClr>
          <a:srgbClr val="993300"/>
        </a:buClr>
        <a:buSzPct val="75000"/>
        <a:buChar char="•"/>
        <a:defRPr kumimoji="1" sz="2400">
          <a:solidFill>
            <a:schemeClr val="bg2"/>
          </a:solidFill>
          <a:latin typeface="+mn-lt"/>
        </a:defRPr>
      </a:lvl3pPr>
      <a:lvl4pPr marL="1600200" indent="-228600" algn="l" rtl="0" eaLnBrk="0" fontAlgn="base" hangingPunct="0">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0" fontAlgn="base" hangingPunct="0">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Rectangle 6"/>
          <p:cNvSpPr>
            <a:spLocks noGrp="1" noChangeArrowheads="1"/>
          </p:cNvSpPr>
          <p:nvPr>
            <p:ph type="ctrTitle"/>
          </p:nvPr>
        </p:nvSpPr>
        <p:spPr>
          <a:xfrm>
            <a:off x="2895600" y="1343025"/>
            <a:ext cx="6143625" cy="1508105"/>
          </a:xfrm>
        </p:spPr>
        <p:txBody>
          <a:bodyPr/>
          <a:lstStyle/>
          <a:p>
            <a:pPr>
              <a:defRPr/>
            </a:pPr>
            <a:r>
              <a:rPr lang="en-US" dirty="0"/>
              <a:t>North Carolina </a:t>
            </a:r>
            <a:br>
              <a:rPr lang="en-US" dirty="0"/>
            </a:br>
            <a:r>
              <a:rPr lang="en-US" dirty="0"/>
              <a:t>Chief 101</a:t>
            </a:r>
            <a:endParaRPr lang="en-US" dirty="0" smtClean="0"/>
          </a:p>
        </p:txBody>
      </p:sp>
      <p:sp>
        <p:nvSpPr>
          <p:cNvPr id="7171" name="Rectangle 8"/>
          <p:cNvSpPr>
            <a:spLocks noGrp="1" noChangeArrowheads="1"/>
          </p:cNvSpPr>
          <p:nvPr>
            <p:ph type="subTitle" idx="1"/>
          </p:nvPr>
        </p:nvSpPr>
        <p:spPr/>
        <p:txBody>
          <a:bodyPr/>
          <a:lstStyle/>
          <a:p>
            <a:r>
              <a:rPr lang="en-US" dirty="0">
                <a:latin typeface="Arial" charset="0"/>
              </a:rPr>
              <a:t>Firefighter Safety, OSHA and NFPA</a:t>
            </a:r>
          </a:p>
          <a:p>
            <a:endParaRPr lang="en-US" dirty="0" smtClean="0">
              <a:solidFill>
                <a:srgbClr val="99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additive="base">
                                        <p:cTn id="7" dur="500" fill="hold"/>
                                        <p:tgtEl>
                                          <p:spTgt spid="35846"/>
                                        </p:tgtEl>
                                        <p:attrNameLst>
                                          <p:attrName>ppt_x</p:attrName>
                                        </p:attrNameLst>
                                      </p:cBhvr>
                                      <p:tavLst>
                                        <p:tav tm="0">
                                          <p:val>
                                            <p:strVal val="#ppt_x"/>
                                          </p:val>
                                        </p:tav>
                                        <p:tav tm="100000">
                                          <p:val>
                                            <p:strVal val="#ppt_x"/>
                                          </p:val>
                                        </p:tav>
                                      </p:tavLst>
                                    </p:anim>
                                    <p:anim calcmode="lin" valueType="num">
                                      <p:cBhvr additive="base">
                                        <p:cTn id="8" dur="500" fill="hold"/>
                                        <p:tgtEl>
                                          <p:spTgt spid="358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379256238"/>
              </p:ext>
            </p:extLst>
          </p:nvPr>
        </p:nvGraphicFramePr>
        <p:xfrm>
          <a:off x="3009902" y="1981200"/>
          <a:ext cx="5701947" cy="2651760"/>
        </p:xfrm>
        <a:graphic>
          <a:graphicData uri="http://schemas.openxmlformats.org/presentationml/2006/ole">
            <mc:AlternateContent xmlns:mc="http://schemas.openxmlformats.org/markup-compatibility/2006">
              <mc:Choice xmlns:v="urn:schemas-microsoft-com:vml" Requires="v">
                <p:oleObj spid="_x0000_s4107" name="Clip" r:id="rId3" imgW="1397813" imgH="755078" progId="">
                  <p:embed/>
                </p:oleObj>
              </mc:Choice>
              <mc:Fallback>
                <p:oleObj name="Clip" r:id="rId3" imgW="1397813" imgH="755078"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02" y="1981200"/>
                        <a:ext cx="5701947"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4114800" y="2057400"/>
            <a:ext cx="4572000" cy="830997"/>
          </a:xfrm>
          <a:prstGeom prst="rect">
            <a:avLst/>
          </a:prstGeom>
        </p:spPr>
        <p:txBody>
          <a:bodyPr>
            <a:spAutoFit/>
          </a:bodyPr>
          <a:lstStyle/>
          <a:p>
            <a:pPr algn="ctr">
              <a:defRPr/>
            </a:pPr>
            <a:r>
              <a:rPr lang="en-US" b="1" dirty="0">
                <a:solidFill>
                  <a:schemeClr val="accent3"/>
                </a:solidFill>
              </a:rPr>
              <a:t>North Carolina is an</a:t>
            </a:r>
          </a:p>
          <a:p>
            <a:pPr algn="ctr">
              <a:defRPr/>
            </a:pPr>
            <a:r>
              <a:rPr lang="en-US" b="1" dirty="0">
                <a:solidFill>
                  <a:schemeClr val="accent3"/>
                </a:solidFill>
              </a:rPr>
              <a:t>OSHA State</a:t>
            </a:r>
          </a:p>
        </p:txBody>
      </p:sp>
    </p:spTree>
    <p:extLst>
      <p:ext uri="{BB962C8B-B14F-4D97-AF65-F5344CB8AC3E}">
        <p14:creationId xmlns:p14="http://schemas.microsoft.com/office/powerpoint/2010/main" val="128203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078916933"/>
              </p:ext>
            </p:extLst>
          </p:nvPr>
        </p:nvGraphicFramePr>
        <p:xfrm>
          <a:off x="3733800" y="2438400"/>
          <a:ext cx="4049713" cy="2624138"/>
        </p:xfrm>
        <a:graphic>
          <a:graphicData uri="http://schemas.openxmlformats.org/presentationml/2006/ole">
            <mc:AlternateContent xmlns:mc="http://schemas.openxmlformats.org/markup-compatibility/2006">
              <mc:Choice xmlns:v="urn:schemas-microsoft-com:vml" Requires="v">
                <p:oleObj spid="_x0000_s5130" name="Clip" r:id="rId3" imgW="1350987" imgH="878581" progId="">
                  <p:embed/>
                </p:oleObj>
              </mc:Choice>
              <mc:Fallback>
                <p:oleObj name="Clip" r:id="rId3" imgW="1350987" imgH="878581"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438400"/>
                        <a:ext cx="4049713" cy="2624138"/>
                      </a:xfrm>
                      <a:prstGeom prst="rect">
                        <a:avLst/>
                      </a:prstGeom>
                      <a:noFill/>
                      <a:ln>
                        <a:noFill/>
                      </a:ln>
                    </p:spPr>
                  </p:pic>
                </p:oleObj>
              </mc:Fallback>
            </mc:AlternateContent>
          </a:graphicData>
        </a:graphic>
      </p:graphicFrame>
      <p:sp>
        <p:nvSpPr>
          <p:cNvPr id="8" name="TextBox 7"/>
          <p:cNvSpPr txBox="1"/>
          <p:nvPr/>
        </p:nvSpPr>
        <p:spPr>
          <a:xfrm>
            <a:off x="2743200" y="1298448"/>
            <a:ext cx="6477000" cy="830997"/>
          </a:xfrm>
          <a:prstGeom prst="rect">
            <a:avLst/>
          </a:prstGeom>
          <a:noFill/>
        </p:spPr>
        <p:txBody>
          <a:bodyPr wrap="square" rtlCol="0">
            <a:spAutoFit/>
          </a:bodyPr>
          <a:lstStyle/>
          <a:p>
            <a:r>
              <a:rPr lang="en-US" dirty="0" smtClean="0">
                <a:solidFill>
                  <a:srgbClr val="020200"/>
                </a:solidFill>
                <a:latin typeface="+mn-lt"/>
              </a:rPr>
              <a:t>N.C. OSHA Regulations must meet or </a:t>
            </a:r>
          </a:p>
          <a:p>
            <a:r>
              <a:rPr lang="en-US" dirty="0" smtClean="0">
                <a:solidFill>
                  <a:srgbClr val="020200"/>
                </a:solidFill>
                <a:latin typeface="+mn-lt"/>
              </a:rPr>
              <a:t>exceed Federal OSHA Regulations.</a:t>
            </a:r>
            <a:endParaRPr lang="en-US" dirty="0">
              <a:solidFill>
                <a:srgbClr val="020200"/>
              </a:solidFill>
              <a:latin typeface="+mn-lt"/>
            </a:endParaRPr>
          </a:p>
        </p:txBody>
      </p:sp>
    </p:spTree>
    <p:extLst>
      <p:ext uri="{BB962C8B-B14F-4D97-AF65-F5344CB8AC3E}">
        <p14:creationId xmlns:p14="http://schemas.microsoft.com/office/powerpoint/2010/main" val="401315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14800" y="2057400"/>
            <a:ext cx="4572000" cy="830997"/>
          </a:xfrm>
          <a:prstGeom prst="rect">
            <a:avLst/>
          </a:prstGeom>
        </p:spPr>
        <p:txBody>
          <a:bodyPr>
            <a:spAutoFit/>
          </a:bodyPr>
          <a:lstStyle/>
          <a:p>
            <a:pPr algn="ctr">
              <a:defRPr/>
            </a:pPr>
            <a:r>
              <a:rPr lang="en-US" b="1" dirty="0">
                <a:solidFill>
                  <a:schemeClr val="accent3"/>
                </a:solidFill>
              </a:rPr>
              <a:t>North Carolina is an</a:t>
            </a:r>
          </a:p>
          <a:p>
            <a:pPr algn="ctr">
              <a:defRPr/>
            </a:pPr>
            <a:r>
              <a:rPr lang="en-US" b="1" dirty="0">
                <a:solidFill>
                  <a:schemeClr val="accent3"/>
                </a:solidFill>
              </a:rPr>
              <a:t>OSHA State</a:t>
            </a:r>
          </a:p>
        </p:txBody>
      </p:sp>
      <p:sp>
        <p:nvSpPr>
          <p:cNvPr id="4" name="Title 1"/>
          <p:cNvSpPr>
            <a:spLocks noGrp="1"/>
          </p:cNvSpPr>
          <p:nvPr>
            <p:ph type="title"/>
          </p:nvPr>
        </p:nvSpPr>
        <p:spPr>
          <a:xfrm>
            <a:off x="1143000" y="228600"/>
            <a:ext cx="8001000" cy="1508105"/>
          </a:xfrm>
        </p:spPr>
        <p:txBody>
          <a:bodyPr/>
          <a:lstStyle/>
          <a:p>
            <a:r>
              <a:rPr lang="en-US" dirty="0" smtClean="0"/>
              <a:t>National Fire Protection Association</a:t>
            </a:r>
            <a:endParaRPr lang="en-US" dirty="0"/>
          </a:p>
        </p:txBody>
      </p:sp>
      <p:sp>
        <p:nvSpPr>
          <p:cNvPr id="7" name="Content Placeholder 2"/>
          <p:cNvSpPr>
            <a:spLocks noGrp="1"/>
          </p:cNvSpPr>
          <p:nvPr>
            <p:ph idx="1"/>
          </p:nvPr>
        </p:nvSpPr>
        <p:spPr>
          <a:xfrm>
            <a:off x="2743200" y="1676400"/>
            <a:ext cx="7162800" cy="4800600"/>
          </a:xfrm>
        </p:spPr>
        <p:txBody>
          <a:bodyPr/>
          <a:lstStyle/>
          <a:p>
            <a:pPr>
              <a:spcBef>
                <a:spcPts val="0"/>
              </a:spcBef>
              <a:buSzPct val="100000"/>
              <a:buFont typeface="Wingdings" panose="05000000000000000000" pitchFamily="2" charset="2"/>
              <a:buChar char="§"/>
            </a:pPr>
            <a:r>
              <a:rPr lang="en-US" sz="2400" dirty="0">
                <a:latin typeface="Arial" charset="0"/>
              </a:rPr>
              <a:t>What is NFPA</a:t>
            </a:r>
            <a:r>
              <a:rPr lang="en-US" sz="2400" dirty="0" smtClean="0">
                <a:latin typeface="Arial" charset="0"/>
              </a:rPr>
              <a:t>?</a:t>
            </a:r>
          </a:p>
          <a:p>
            <a:pPr marL="0" indent="0">
              <a:spcBef>
                <a:spcPts val="0"/>
              </a:spcBef>
              <a:buSzPct val="100000"/>
              <a:buNone/>
            </a:pPr>
            <a:endParaRPr lang="en-US" sz="1500" dirty="0">
              <a:latin typeface="Arial" charset="0"/>
            </a:endParaRPr>
          </a:p>
          <a:p>
            <a:pPr marL="685800" lvl="1" indent="-284163" eaLnBrk="1" hangingPunct="1">
              <a:spcBef>
                <a:spcPts val="0"/>
              </a:spcBef>
            </a:pPr>
            <a:r>
              <a:rPr lang="en-US" sz="2400" dirty="0">
                <a:latin typeface="Arial" charset="0"/>
              </a:rPr>
              <a:t>Non-Profit Corporation.</a:t>
            </a:r>
          </a:p>
          <a:p>
            <a:pPr marL="347663" lvl="1" indent="-347663" eaLnBrk="1" hangingPunct="1">
              <a:spcBef>
                <a:spcPts val="0"/>
              </a:spcBef>
              <a:buFontTx/>
              <a:buNone/>
            </a:pPr>
            <a:endParaRPr lang="en-US" sz="1500" dirty="0">
              <a:latin typeface="Arial" charset="0"/>
            </a:endParaRPr>
          </a:p>
          <a:p>
            <a:pPr marL="685800" lvl="1" indent="-284163" eaLnBrk="1" hangingPunct="1">
              <a:spcBef>
                <a:spcPts val="0"/>
              </a:spcBef>
            </a:pPr>
            <a:r>
              <a:rPr lang="en-US" sz="2400" dirty="0" smtClean="0">
                <a:latin typeface="Arial" charset="0"/>
              </a:rPr>
              <a:t>Develops </a:t>
            </a:r>
            <a:r>
              <a:rPr lang="en-US" sz="2400" dirty="0">
                <a:latin typeface="Arial" charset="0"/>
              </a:rPr>
              <a:t>consensus standards through </a:t>
            </a:r>
            <a:r>
              <a:rPr lang="en-US" sz="2400" dirty="0" smtClean="0">
                <a:latin typeface="Arial" charset="0"/>
              </a:rPr>
              <a:t>        an </a:t>
            </a:r>
            <a:r>
              <a:rPr lang="en-US" sz="2400" dirty="0">
                <a:latin typeface="Arial" charset="0"/>
              </a:rPr>
              <a:t>intricate committee process.</a:t>
            </a:r>
          </a:p>
          <a:p>
            <a:pPr marL="685800" lvl="1" indent="-284163" eaLnBrk="1" hangingPunct="1">
              <a:spcBef>
                <a:spcPts val="0"/>
              </a:spcBef>
              <a:buFontTx/>
              <a:buNone/>
            </a:pPr>
            <a:endParaRPr lang="en-US" sz="1500" dirty="0">
              <a:latin typeface="Arial" charset="0"/>
            </a:endParaRPr>
          </a:p>
          <a:p>
            <a:pPr marL="685800" lvl="1" indent="-284163" eaLnBrk="1" hangingPunct="1">
              <a:spcBef>
                <a:spcPts val="0"/>
              </a:spcBef>
            </a:pPr>
            <a:r>
              <a:rPr lang="en-US" sz="2400" dirty="0">
                <a:latin typeface="Arial" charset="0"/>
              </a:rPr>
              <a:t>Standards are not laws, but can carry </a:t>
            </a:r>
            <a:r>
              <a:rPr lang="en-US" sz="2400" dirty="0" smtClean="0">
                <a:latin typeface="Arial" charset="0"/>
              </a:rPr>
              <a:t>         the weight </a:t>
            </a:r>
            <a:r>
              <a:rPr lang="en-US" sz="2400" dirty="0">
                <a:latin typeface="Arial" charset="0"/>
              </a:rPr>
              <a:t>of </a:t>
            </a:r>
            <a:r>
              <a:rPr lang="en-US" sz="2400" dirty="0" smtClean="0">
                <a:latin typeface="Arial" charset="0"/>
              </a:rPr>
              <a:t>laws </a:t>
            </a:r>
            <a:r>
              <a:rPr lang="en-US" sz="2400" dirty="0">
                <a:latin typeface="Arial" charset="0"/>
              </a:rPr>
              <a:t>if adopted by </a:t>
            </a:r>
            <a:r>
              <a:rPr lang="en-US" sz="2400" dirty="0" smtClean="0">
                <a:latin typeface="Arial" charset="0"/>
              </a:rPr>
              <a:t>     enforcement </a:t>
            </a:r>
            <a:r>
              <a:rPr lang="en-US" sz="2400" dirty="0">
                <a:latin typeface="Arial" charset="0"/>
              </a:rPr>
              <a:t>agencies such as OSHA.</a:t>
            </a:r>
          </a:p>
          <a:p>
            <a:pPr marL="347663" indent="-347663">
              <a:spcBef>
                <a:spcPts val="0"/>
              </a:spcBef>
              <a:buNone/>
            </a:pPr>
            <a:endParaRPr lang="en-US" sz="2400" dirty="0"/>
          </a:p>
        </p:txBody>
      </p:sp>
    </p:spTree>
    <p:extLst>
      <p:ext uri="{BB962C8B-B14F-4D97-AF65-F5344CB8AC3E}">
        <p14:creationId xmlns:p14="http://schemas.microsoft.com/office/powerpoint/2010/main" val="3315353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14800" y="2057400"/>
            <a:ext cx="4572000" cy="830997"/>
          </a:xfrm>
          <a:prstGeom prst="rect">
            <a:avLst/>
          </a:prstGeom>
        </p:spPr>
        <p:txBody>
          <a:bodyPr>
            <a:spAutoFit/>
          </a:bodyPr>
          <a:lstStyle/>
          <a:p>
            <a:pPr algn="ctr">
              <a:defRPr/>
            </a:pPr>
            <a:r>
              <a:rPr lang="en-US" b="1" dirty="0">
                <a:solidFill>
                  <a:schemeClr val="accent3"/>
                </a:solidFill>
              </a:rPr>
              <a:t>North Carolina is an</a:t>
            </a:r>
          </a:p>
          <a:p>
            <a:pPr algn="ctr">
              <a:defRPr/>
            </a:pPr>
            <a:r>
              <a:rPr lang="en-US" b="1" dirty="0">
                <a:solidFill>
                  <a:schemeClr val="accent3"/>
                </a:solidFill>
              </a:rPr>
              <a:t>OSHA State</a:t>
            </a:r>
          </a:p>
        </p:txBody>
      </p:sp>
      <p:sp>
        <p:nvSpPr>
          <p:cNvPr id="3" name="Title 1"/>
          <p:cNvSpPr>
            <a:spLocks noGrp="1"/>
          </p:cNvSpPr>
          <p:nvPr>
            <p:ph type="title"/>
          </p:nvPr>
        </p:nvSpPr>
        <p:spPr>
          <a:xfrm>
            <a:off x="1143000" y="228600"/>
            <a:ext cx="8001000" cy="1508105"/>
          </a:xfrm>
        </p:spPr>
        <p:txBody>
          <a:bodyPr/>
          <a:lstStyle/>
          <a:p>
            <a:r>
              <a:rPr lang="en-US" dirty="0" smtClean="0"/>
              <a:t>National Fire Protection Association</a:t>
            </a:r>
            <a:endParaRPr lang="en-US" dirty="0"/>
          </a:p>
        </p:txBody>
      </p:sp>
      <p:sp>
        <p:nvSpPr>
          <p:cNvPr id="2" name="Rectangle 1"/>
          <p:cNvSpPr/>
          <p:nvPr/>
        </p:nvSpPr>
        <p:spPr>
          <a:xfrm>
            <a:off x="2743200" y="1905000"/>
            <a:ext cx="6172200" cy="1569660"/>
          </a:xfrm>
          <a:prstGeom prst="rect">
            <a:avLst/>
          </a:prstGeom>
        </p:spPr>
        <p:txBody>
          <a:bodyPr wrap="square">
            <a:spAutoFit/>
          </a:bodyPr>
          <a:lstStyle/>
          <a:p>
            <a:pPr marL="347663" lvl="1" indent="-347663" eaLnBrk="1" hangingPunct="1">
              <a:buClr>
                <a:srgbClr val="993300"/>
              </a:buClr>
              <a:buFont typeface="Wingdings" panose="05000000000000000000" pitchFamily="2" charset="2"/>
              <a:buChar char="§"/>
            </a:pPr>
            <a:r>
              <a:rPr lang="en-US" dirty="0">
                <a:solidFill>
                  <a:srgbClr val="020200"/>
                </a:solidFill>
                <a:latin typeface="Arial" charset="0"/>
              </a:rPr>
              <a:t>Many federal </a:t>
            </a:r>
            <a:r>
              <a:rPr lang="en-US" dirty="0" smtClean="0">
                <a:solidFill>
                  <a:srgbClr val="020200"/>
                </a:solidFill>
                <a:latin typeface="Arial" charset="0"/>
              </a:rPr>
              <a:t>agencies, such as DHS, </a:t>
            </a:r>
            <a:r>
              <a:rPr lang="en-US" dirty="0">
                <a:solidFill>
                  <a:srgbClr val="020200"/>
                </a:solidFill>
                <a:latin typeface="Arial" charset="0"/>
              </a:rPr>
              <a:t>have adopted NFPA </a:t>
            </a:r>
            <a:r>
              <a:rPr lang="en-US" dirty="0" smtClean="0">
                <a:solidFill>
                  <a:srgbClr val="020200"/>
                </a:solidFill>
                <a:latin typeface="Arial" charset="0"/>
              </a:rPr>
              <a:t>standards.</a:t>
            </a:r>
          </a:p>
          <a:p>
            <a:pPr marL="347663" lvl="1" indent="-347663" eaLnBrk="1" hangingPunct="1">
              <a:buClr>
                <a:srgbClr val="993300"/>
              </a:buClr>
              <a:buFont typeface="Wingdings" panose="05000000000000000000" pitchFamily="2" charset="2"/>
              <a:buChar char="§"/>
            </a:pPr>
            <a:endParaRPr lang="en-US" dirty="0">
              <a:solidFill>
                <a:srgbClr val="020200"/>
              </a:solidFill>
              <a:latin typeface="Arial" charset="0"/>
            </a:endParaRPr>
          </a:p>
          <a:p>
            <a:pPr marL="347663" lvl="1" eaLnBrk="1" hangingPunct="1"/>
            <a:r>
              <a:rPr lang="en-US" dirty="0" smtClean="0">
                <a:solidFill>
                  <a:srgbClr val="020200"/>
                </a:solidFill>
                <a:latin typeface="Arial" charset="0"/>
              </a:rPr>
              <a:t>www.nfpa.org</a:t>
            </a:r>
            <a:endParaRPr lang="en-US" dirty="0">
              <a:solidFill>
                <a:srgbClr val="020200"/>
              </a:solidFill>
              <a:latin typeface="Arial" charset="0"/>
            </a:endParaRPr>
          </a:p>
        </p:txBody>
      </p:sp>
    </p:spTree>
    <p:extLst>
      <p:ext uri="{BB962C8B-B14F-4D97-AF65-F5344CB8AC3E}">
        <p14:creationId xmlns:p14="http://schemas.microsoft.com/office/powerpoint/2010/main" val="382554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43000" y="228600"/>
            <a:ext cx="8001000" cy="800219"/>
          </a:xfrm>
        </p:spPr>
        <p:txBody>
          <a:bodyPr/>
          <a:lstStyle/>
          <a:p>
            <a:r>
              <a:rPr lang="en-US" dirty="0" smtClean="0"/>
              <a:t>Parallel Standards</a:t>
            </a:r>
            <a:endParaRPr lang="en-US" dirty="0"/>
          </a:p>
        </p:txBody>
      </p:sp>
      <p:grpSp>
        <p:nvGrpSpPr>
          <p:cNvPr id="4" name="Group 3"/>
          <p:cNvGrpSpPr>
            <a:grpSpLocks/>
          </p:cNvGrpSpPr>
          <p:nvPr/>
        </p:nvGrpSpPr>
        <p:grpSpPr bwMode="auto">
          <a:xfrm rot="525280">
            <a:off x="2841168" y="2143651"/>
            <a:ext cx="2543176" cy="2834640"/>
            <a:chOff x="960" y="1663"/>
            <a:chExt cx="1602" cy="1741"/>
          </a:xfrm>
        </p:grpSpPr>
        <p:sp>
          <p:nvSpPr>
            <p:cNvPr id="5" name="Freeform 4"/>
            <p:cNvSpPr>
              <a:spLocks/>
            </p:cNvSpPr>
            <p:nvPr/>
          </p:nvSpPr>
          <p:spPr bwMode="auto">
            <a:xfrm>
              <a:off x="960" y="1663"/>
              <a:ext cx="1551" cy="1713"/>
            </a:xfrm>
            <a:custGeom>
              <a:avLst/>
              <a:gdLst>
                <a:gd name="T0" fmla="*/ 115 w 1551"/>
                <a:gd name="T1" fmla="*/ 0 h 1713"/>
                <a:gd name="T2" fmla="*/ 0 w 1551"/>
                <a:gd name="T3" fmla="*/ 182 h 1713"/>
                <a:gd name="T4" fmla="*/ 304 w 1551"/>
                <a:gd name="T5" fmla="*/ 1713 h 1713"/>
                <a:gd name="T6" fmla="*/ 1520 w 1551"/>
                <a:gd name="T7" fmla="*/ 1584 h 1713"/>
                <a:gd name="T8" fmla="*/ 1551 w 1551"/>
                <a:gd name="T9" fmla="*/ 1494 h 1713"/>
                <a:gd name="T10" fmla="*/ 1373 w 1551"/>
                <a:gd name="T11" fmla="*/ 30 h 1713"/>
                <a:gd name="T12" fmla="*/ 115 w 1551"/>
                <a:gd name="T13" fmla="*/ 0 h 1713"/>
                <a:gd name="T14" fmla="*/ 0 60000 65536"/>
                <a:gd name="T15" fmla="*/ 0 60000 65536"/>
                <a:gd name="T16" fmla="*/ 0 60000 65536"/>
                <a:gd name="T17" fmla="*/ 0 60000 65536"/>
                <a:gd name="T18" fmla="*/ 0 60000 65536"/>
                <a:gd name="T19" fmla="*/ 0 60000 65536"/>
                <a:gd name="T20" fmla="*/ 0 60000 65536"/>
                <a:gd name="T21" fmla="*/ 0 w 1551"/>
                <a:gd name="T22" fmla="*/ 0 h 1713"/>
                <a:gd name="T23" fmla="*/ 1551 w 1551"/>
                <a:gd name="T24" fmla="*/ 1713 h 17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1" h="1713">
                  <a:moveTo>
                    <a:pt x="115" y="0"/>
                  </a:moveTo>
                  <a:lnTo>
                    <a:pt x="0" y="182"/>
                  </a:lnTo>
                  <a:lnTo>
                    <a:pt x="304" y="1713"/>
                  </a:lnTo>
                  <a:lnTo>
                    <a:pt x="1520" y="1584"/>
                  </a:lnTo>
                  <a:lnTo>
                    <a:pt x="1551" y="1494"/>
                  </a:lnTo>
                  <a:lnTo>
                    <a:pt x="1373" y="30"/>
                  </a:lnTo>
                  <a:lnTo>
                    <a:pt x="115" y="0"/>
                  </a:lnTo>
                  <a:close/>
                </a:path>
              </a:pathLst>
            </a:custGeom>
            <a:solidFill>
              <a:srgbClr val="DB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Freeform 6"/>
            <p:cNvSpPr>
              <a:spLocks/>
            </p:cNvSpPr>
            <p:nvPr/>
          </p:nvSpPr>
          <p:spPr bwMode="auto">
            <a:xfrm>
              <a:off x="960" y="1663"/>
              <a:ext cx="1578" cy="1541"/>
            </a:xfrm>
            <a:custGeom>
              <a:avLst/>
              <a:gdLst>
                <a:gd name="T0" fmla="*/ 105 w 1578"/>
                <a:gd name="T1" fmla="*/ 0 h 1541"/>
                <a:gd name="T2" fmla="*/ 0 w 1578"/>
                <a:gd name="T3" fmla="*/ 176 h 1541"/>
                <a:gd name="T4" fmla="*/ 1323 w 1578"/>
                <a:gd name="T5" fmla="*/ 86 h 1541"/>
                <a:gd name="T6" fmla="*/ 1535 w 1578"/>
                <a:gd name="T7" fmla="*/ 1541 h 1541"/>
                <a:gd name="T8" fmla="*/ 1578 w 1578"/>
                <a:gd name="T9" fmla="*/ 1503 h 1541"/>
                <a:gd name="T10" fmla="*/ 1391 w 1578"/>
                <a:gd name="T11" fmla="*/ 21 h 1541"/>
                <a:gd name="T12" fmla="*/ 105 w 1578"/>
                <a:gd name="T13" fmla="*/ 0 h 1541"/>
                <a:gd name="T14" fmla="*/ 0 60000 65536"/>
                <a:gd name="T15" fmla="*/ 0 60000 65536"/>
                <a:gd name="T16" fmla="*/ 0 60000 65536"/>
                <a:gd name="T17" fmla="*/ 0 60000 65536"/>
                <a:gd name="T18" fmla="*/ 0 60000 65536"/>
                <a:gd name="T19" fmla="*/ 0 60000 65536"/>
                <a:gd name="T20" fmla="*/ 0 60000 65536"/>
                <a:gd name="T21" fmla="*/ 0 w 1578"/>
                <a:gd name="T22" fmla="*/ 0 h 1541"/>
                <a:gd name="T23" fmla="*/ 1578 w 1578"/>
                <a:gd name="T24" fmla="*/ 1541 h 15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8" h="1541">
                  <a:moveTo>
                    <a:pt x="105" y="0"/>
                  </a:moveTo>
                  <a:lnTo>
                    <a:pt x="0" y="176"/>
                  </a:lnTo>
                  <a:lnTo>
                    <a:pt x="1323" y="86"/>
                  </a:lnTo>
                  <a:lnTo>
                    <a:pt x="1535" y="1541"/>
                  </a:lnTo>
                  <a:lnTo>
                    <a:pt x="1578" y="1503"/>
                  </a:lnTo>
                  <a:lnTo>
                    <a:pt x="1391" y="21"/>
                  </a:lnTo>
                  <a:lnTo>
                    <a:pt x="105" y="0"/>
                  </a:lnTo>
                  <a:close/>
                </a:path>
              </a:pathLst>
            </a:custGeom>
            <a:solidFill>
              <a:srgbClr val="9E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8" name="Freeform 7"/>
            <p:cNvSpPr>
              <a:spLocks/>
            </p:cNvSpPr>
            <p:nvPr/>
          </p:nvSpPr>
          <p:spPr bwMode="auto">
            <a:xfrm>
              <a:off x="1152" y="1663"/>
              <a:ext cx="1336" cy="1527"/>
            </a:xfrm>
            <a:custGeom>
              <a:avLst/>
              <a:gdLst>
                <a:gd name="T0" fmla="*/ 22 w 1336"/>
                <a:gd name="T1" fmla="*/ 64 h 1527"/>
                <a:gd name="T2" fmla="*/ 25 w 1336"/>
                <a:gd name="T3" fmla="*/ 64 h 1527"/>
                <a:gd name="T4" fmla="*/ 35 w 1336"/>
                <a:gd name="T5" fmla="*/ 64 h 1527"/>
                <a:gd name="T6" fmla="*/ 49 w 1336"/>
                <a:gd name="T7" fmla="*/ 63 h 1527"/>
                <a:gd name="T8" fmla="*/ 70 w 1336"/>
                <a:gd name="T9" fmla="*/ 63 h 1527"/>
                <a:gd name="T10" fmla="*/ 94 w 1336"/>
                <a:gd name="T11" fmla="*/ 62 h 1527"/>
                <a:gd name="T12" fmla="*/ 124 w 1336"/>
                <a:gd name="T13" fmla="*/ 60 h 1527"/>
                <a:gd name="T14" fmla="*/ 159 w 1336"/>
                <a:gd name="T15" fmla="*/ 59 h 1527"/>
                <a:gd name="T16" fmla="*/ 196 w 1336"/>
                <a:gd name="T17" fmla="*/ 58 h 1527"/>
                <a:gd name="T18" fmla="*/ 236 w 1336"/>
                <a:gd name="T19" fmla="*/ 56 h 1527"/>
                <a:gd name="T20" fmla="*/ 280 w 1336"/>
                <a:gd name="T21" fmla="*/ 55 h 1527"/>
                <a:gd name="T22" fmla="*/ 327 w 1336"/>
                <a:gd name="T23" fmla="*/ 53 h 1527"/>
                <a:gd name="T24" fmla="*/ 374 w 1336"/>
                <a:gd name="T25" fmla="*/ 51 h 1527"/>
                <a:gd name="T26" fmla="*/ 425 w 1336"/>
                <a:gd name="T27" fmla="*/ 49 h 1527"/>
                <a:gd name="T28" fmla="*/ 476 w 1336"/>
                <a:gd name="T29" fmla="*/ 47 h 1527"/>
                <a:gd name="T30" fmla="*/ 528 w 1336"/>
                <a:gd name="T31" fmla="*/ 45 h 1527"/>
                <a:gd name="T32" fmla="*/ 581 w 1336"/>
                <a:gd name="T33" fmla="*/ 42 h 1527"/>
                <a:gd name="T34" fmla="*/ 634 w 1336"/>
                <a:gd name="T35" fmla="*/ 40 h 1527"/>
                <a:gd name="T36" fmla="*/ 687 w 1336"/>
                <a:gd name="T37" fmla="*/ 37 h 1527"/>
                <a:gd name="T38" fmla="*/ 738 w 1336"/>
                <a:gd name="T39" fmla="*/ 36 h 1527"/>
                <a:gd name="T40" fmla="*/ 790 w 1336"/>
                <a:gd name="T41" fmla="*/ 32 h 1527"/>
                <a:gd name="T42" fmla="*/ 839 w 1336"/>
                <a:gd name="T43" fmla="*/ 29 h 1527"/>
                <a:gd name="T44" fmla="*/ 887 w 1336"/>
                <a:gd name="T45" fmla="*/ 27 h 1527"/>
                <a:gd name="T46" fmla="*/ 932 w 1336"/>
                <a:gd name="T47" fmla="*/ 24 h 1527"/>
                <a:gd name="T48" fmla="*/ 975 w 1336"/>
                <a:gd name="T49" fmla="*/ 22 h 1527"/>
                <a:gd name="T50" fmla="*/ 1015 w 1336"/>
                <a:gd name="T51" fmla="*/ 19 h 1527"/>
                <a:gd name="T52" fmla="*/ 1051 w 1336"/>
                <a:gd name="T53" fmla="*/ 17 h 1527"/>
                <a:gd name="T54" fmla="*/ 1083 w 1336"/>
                <a:gd name="T55" fmla="*/ 14 h 1527"/>
                <a:gd name="T56" fmla="*/ 1110 w 1336"/>
                <a:gd name="T57" fmla="*/ 10 h 1527"/>
                <a:gd name="T58" fmla="*/ 1133 w 1336"/>
                <a:gd name="T59" fmla="*/ 8 h 1527"/>
                <a:gd name="T60" fmla="*/ 1153 w 1336"/>
                <a:gd name="T61" fmla="*/ 5 h 1527"/>
                <a:gd name="T62" fmla="*/ 1166 w 1336"/>
                <a:gd name="T63" fmla="*/ 2 h 1527"/>
                <a:gd name="T64" fmla="*/ 1172 w 1336"/>
                <a:gd name="T65" fmla="*/ 0 h 1527"/>
                <a:gd name="T66" fmla="*/ 1336 w 1336"/>
                <a:gd name="T67" fmla="*/ 1527 h 1527"/>
                <a:gd name="T68" fmla="*/ 1130 w 1336"/>
                <a:gd name="T69" fmla="*/ 37 h 1527"/>
                <a:gd name="T70" fmla="*/ 0 w 1336"/>
                <a:gd name="T71" fmla="*/ 109 h 1527"/>
                <a:gd name="T72" fmla="*/ 22 w 1336"/>
                <a:gd name="T73" fmla="*/ 64 h 15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36"/>
                <a:gd name="T112" fmla="*/ 0 h 1527"/>
                <a:gd name="T113" fmla="*/ 1336 w 1336"/>
                <a:gd name="T114" fmla="*/ 1527 h 15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36" h="1527">
                  <a:moveTo>
                    <a:pt x="22" y="64"/>
                  </a:moveTo>
                  <a:lnTo>
                    <a:pt x="25" y="64"/>
                  </a:lnTo>
                  <a:lnTo>
                    <a:pt x="35" y="64"/>
                  </a:lnTo>
                  <a:lnTo>
                    <a:pt x="49" y="63"/>
                  </a:lnTo>
                  <a:lnTo>
                    <a:pt x="70" y="63"/>
                  </a:lnTo>
                  <a:lnTo>
                    <a:pt x="94" y="62"/>
                  </a:lnTo>
                  <a:lnTo>
                    <a:pt x="124" y="60"/>
                  </a:lnTo>
                  <a:lnTo>
                    <a:pt x="159" y="59"/>
                  </a:lnTo>
                  <a:lnTo>
                    <a:pt x="196" y="58"/>
                  </a:lnTo>
                  <a:lnTo>
                    <a:pt x="236" y="56"/>
                  </a:lnTo>
                  <a:lnTo>
                    <a:pt x="280" y="55"/>
                  </a:lnTo>
                  <a:lnTo>
                    <a:pt x="327" y="53"/>
                  </a:lnTo>
                  <a:lnTo>
                    <a:pt x="374" y="51"/>
                  </a:lnTo>
                  <a:lnTo>
                    <a:pt x="425" y="49"/>
                  </a:lnTo>
                  <a:lnTo>
                    <a:pt x="476" y="47"/>
                  </a:lnTo>
                  <a:lnTo>
                    <a:pt x="528" y="45"/>
                  </a:lnTo>
                  <a:lnTo>
                    <a:pt x="581" y="42"/>
                  </a:lnTo>
                  <a:lnTo>
                    <a:pt x="634" y="40"/>
                  </a:lnTo>
                  <a:lnTo>
                    <a:pt x="687" y="37"/>
                  </a:lnTo>
                  <a:lnTo>
                    <a:pt x="738" y="36"/>
                  </a:lnTo>
                  <a:lnTo>
                    <a:pt x="790" y="32"/>
                  </a:lnTo>
                  <a:lnTo>
                    <a:pt x="839" y="29"/>
                  </a:lnTo>
                  <a:lnTo>
                    <a:pt x="887" y="27"/>
                  </a:lnTo>
                  <a:lnTo>
                    <a:pt x="932" y="24"/>
                  </a:lnTo>
                  <a:lnTo>
                    <a:pt x="975" y="22"/>
                  </a:lnTo>
                  <a:lnTo>
                    <a:pt x="1015" y="19"/>
                  </a:lnTo>
                  <a:lnTo>
                    <a:pt x="1051" y="17"/>
                  </a:lnTo>
                  <a:lnTo>
                    <a:pt x="1083" y="14"/>
                  </a:lnTo>
                  <a:lnTo>
                    <a:pt x="1110" y="10"/>
                  </a:lnTo>
                  <a:lnTo>
                    <a:pt x="1133" y="8"/>
                  </a:lnTo>
                  <a:lnTo>
                    <a:pt x="1153" y="5"/>
                  </a:lnTo>
                  <a:lnTo>
                    <a:pt x="1166" y="2"/>
                  </a:lnTo>
                  <a:lnTo>
                    <a:pt x="1172" y="0"/>
                  </a:lnTo>
                  <a:lnTo>
                    <a:pt x="1336" y="1527"/>
                  </a:lnTo>
                  <a:lnTo>
                    <a:pt x="1130" y="37"/>
                  </a:lnTo>
                  <a:lnTo>
                    <a:pt x="0" y="109"/>
                  </a:lnTo>
                  <a:lnTo>
                    <a:pt x="2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9" name="Freeform 8"/>
            <p:cNvSpPr>
              <a:spLocks/>
            </p:cNvSpPr>
            <p:nvPr/>
          </p:nvSpPr>
          <p:spPr bwMode="auto">
            <a:xfrm>
              <a:off x="1672" y="2116"/>
              <a:ext cx="60" cy="91"/>
            </a:xfrm>
            <a:custGeom>
              <a:avLst/>
              <a:gdLst>
                <a:gd name="T0" fmla="*/ 0 w 60"/>
                <a:gd name="T1" fmla="*/ 0 h 91"/>
                <a:gd name="T2" fmla="*/ 2 w 60"/>
                <a:gd name="T3" fmla="*/ 0 h 91"/>
                <a:gd name="T4" fmla="*/ 9 w 60"/>
                <a:gd name="T5" fmla="*/ 1 h 91"/>
                <a:gd name="T6" fmla="*/ 18 w 60"/>
                <a:gd name="T7" fmla="*/ 4 h 91"/>
                <a:gd name="T8" fmla="*/ 25 w 60"/>
                <a:gd name="T9" fmla="*/ 10 h 91"/>
                <a:gd name="T10" fmla="*/ 33 w 60"/>
                <a:gd name="T11" fmla="*/ 20 h 91"/>
                <a:gd name="T12" fmla="*/ 37 w 60"/>
                <a:gd name="T13" fmla="*/ 37 h 91"/>
                <a:gd name="T14" fmla="*/ 36 w 60"/>
                <a:gd name="T15" fmla="*/ 60 h 91"/>
                <a:gd name="T16" fmla="*/ 27 w 60"/>
                <a:gd name="T17" fmla="*/ 91 h 91"/>
                <a:gd name="T18" fmla="*/ 55 w 60"/>
                <a:gd name="T19" fmla="*/ 91 h 91"/>
                <a:gd name="T20" fmla="*/ 56 w 60"/>
                <a:gd name="T21" fmla="*/ 87 h 91"/>
                <a:gd name="T22" fmla="*/ 58 w 60"/>
                <a:gd name="T23" fmla="*/ 76 h 91"/>
                <a:gd name="T24" fmla="*/ 60 w 60"/>
                <a:gd name="T25" fmla="*/ 60 h 91"/>
                <a:gd name="T26" fmla="*/ 59 w 60"/>
                <a:gd name="T27" fmla="*/ 44 h 91"/>
                <a:gd name="T28" fmla="*/ 54 w 60"/>
                <a:gd name="T29" fmla="*/ 27 h 91"/>
                <a:gd name="T30" fmla="*/ 43 w 60"/>
                <a:gd name="T31" fmla="*/ 11 h 91"/>
                <a:gd name="T32" fmla="*/ 27 w 60"/>
                <a:gd name="T33" fmla="*/ 2 h 91"/>
                <a:gd name="T34" fmla="*/ 0 w 60"/>
                <a:gd name="T35" fmla="*/ 0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91"/>
                <a:gd name="T56" fmla="*/ 60 w 60"/>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91">
                  <a:moveTo>
                    <a:pt x="0" y="0"/>
                  </a:moveTo>
                  <a:lnTo>
                    <a:pt x="2" y="0"/>
                  </a:lnTo>
                  <a:lnTo>
                    <a:pt x="9" y="1"/>
                  </a:lnTo>
                  <a:lnTo>
                    <a:pt x="18" y="4"/>
                  </a:lnTo>
                  <a:lnTo>
                    <a:pt x="25" y="10"/>
                  </a:lnTo>
                  <a:lnTo>
                    <a:pt x="33" y="20"/>
                  </a:lnTo>
                  <a:lnTo>
                    <a:pt x="37" y="37"/>
                  </a:lnTo>
                  <a:lnTo>
                    <a:pt x="36" y="60"/>
                  </a:lnTo>
                  <a:lnTo>
                    <a:pt x="27" y="91"/>
                  </a:lnTo>
                  <a:lnTo>
                    <a:pt x="55" y="91"/>
                  </a:lnTo>
                  <a:lnTo>
                    <a:pt x="56" y="87"/>
                  </a:lnTo>
                  <a:lnTo>
                    <a:pt x="58" y="76"/>
                  </a:lnTo>
                  <a:lnTo>
                    <a:pt x="60" y="60"/>
                  </a:lnTo>
                  <a:lnTo>
                    <a:pt x="59" y="44"/>
                  </a:lnTo>
                  <a:lnTo>
                    <a:pt x="54" y="27"/>
                  </a:lnTo>
                  <a:lnTo>
                    <a:pt x="43" y="11"/>
                  </a:lnTo>
                  <a:lnTo>
                    <a:pt x="27" y="2"/>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0" name="Freeform 9"/>
            <p:cNvSpPr>
              <a:spLocks/>
            </p:cNvSpPr>
            <p:nvPr/>
          </p:nvSpPr>
          <p:spPr bwMode="auto">
            <a:xfrm>
              <a:off x="960" y="1903"/>
              <a:ext cx="314" cy="1501"/>
            </a:xfrm>
            <a:custGeom>
              <a:avLst/>
              <a:gdLst>
                <a:gd name="T0" fmla="*/ 0 w 314"/>
                <a:gd name="T1" fmla="*/ 0 h 1501"/>
                <a:gd name="T2" fmla="*/ 201 w 314"/>
                <a:gd name="T3" fmla="*/ 962 h 1501"/>
                <a:gd name="T4" fmla="*/ 205 w 314"/>
                <a:gd name="T5" fmla="*/ 985 h 1501"/>
                <a:gd name="T6" fmla="*/ 217 w 314"/>
                <a:gd name="T7" fmla="*/ 1047 h 1501"/>
                <a:gd name="T8" fmla="*/ 232 w 314"/>
                <a:gd name="T9" fmla="*/ 1133 h 1501"/>
                <a:gd name="T10" fmla="*/ 250 w 314"/>
                <a:gd name="T11" fmla="*/ 1232 h 1501"/>
                <a:gd name="T12" fmla="*/ 270 w 314"/>
                <a:gd name="T13" fmla="*/ 1331 h 1501"/>
                <a:gd name="T14" fmla="*/ 289 w 314"/>
                <a:gd name="T15" fmla="*/ 1417 h 1501"/>
                <a:gd name="T16" fmla="*/ 303 w 314"/>
                <a:gd name="T17" fmla="*/ 1478 h 1501"/>
                <a:gd name="T18" fmla="*/ 314 w 314"/>
                <a:gd name="T19" fmla="*/ 1501 h 1501"/>
                <a:gd name="T20" fmla="*/ 303 w 314"/>
                <a:gd name="T21" fmla="*/ 1439 h 1501"/>
                <a:gd name="T22" fmla="*/ 289 w 314"/>
                <a:gd name="T23" fmla="*/ 1358 h 1501"/>
                <a:gd name="T24" fmla="*/ 272 w 314"/>
                <a:gd name="T25" fmla="*/ 1263 h 1501"/>
                <a:gd name="T26" fmla="*/ 253 w 314"/>
                <a:gd name="T27" fmla="*/ 1153 h 1501"/>
                <a:gd name="T28" fmla="*/ 232 w 314"/>
                <a:gd name="T29" fmla="*/ 1036 h 1501"/>
                <a:gd name="T30" fmla="*/ 210 w 314"/>
                <a:gd name="T31" fmla="*/ 912 h 1501"/>
                <a:gd name="T32" fmla="*/ 187 w 314"/>
                <a:gd name="T33" fmla="*/ 784 h 1501"/>
                <a:gd name="T34" fmla="*/ 163 w 314"/>
                <a:gd name="T35" fmla="*/ 656 h 1501"/>
                <a:gd name="T36" fmla="*/ 138 w 314"/>
                <a:gd name="T37" fmla="*/ 531 h 1501"/>
                <a:gd name="T38" fmla="*/ 115 w 314"/>
                <a:gd name="T39" fmla="*/ 413 h 1501"/>
                <a:gd name="T40" fmla="*/ 92 w 314"/>
                <a:gd name="T41" fmla="*/ 303 h 1501"/>
                <a:gd name="T42" fmla="*/ 70 w 314"/>
                <a:gd name="T43" fmla="*/ 205 h 1501"/>
                <a:gd name="T44" fmla="*/ 49 w 314"/>
                <a:gd name="T45" fmla="*/ 123 h 1501"/>
                <a:gd name="T46" fmla="*/ 30 w 314"/>
                <a:gd name="T47" fmla="*/ 60 h 1501"/>
                <a:gd name="T48" fmla="*/ 14 w 314"/>
                <a:gd name="T49" fmla="*/ 18 h 1501"/>
                <a:gd name="T50" fmla="*/ 0 w 314"/>
                <a:gd name="T51" fmla="*/ 0 h 15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4"/>
                <a:gd name="T79" fmla="*/ 0 h 1501"/>
                <a:gd name="T80" fmla="*/ 314 w 314"/>
                <a:gd name="T81" fmla="*/ 1501 h 15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4" h="1501">
                  <a:moveTo>
                    <a:pt x="0" y="0"/>
                  </a:moveTo>
                  <a:lnTo>
                    <a:pt x="201" y="962"/>
                  </a:lnTo>
                  <a:lnTo>
                    <a:pt x="205" y="985"/>
                  </a:lnTo>
                  <a:lnTo>
                    <a:pt x="217" y="1047"/>
                  </a:lnTo>
                  <a:lnTo>
                    <a:pt x="232" y="1133"/>
                  </a:lnTo>
                  <a:lnTo>
                    <a:pt x="250" y="1232"/>
                  </a:lnTo>
                  <a:lnTo>
                    <a:pt x="270" y="1331"/>
                  </a:lnTo>
                  <a:lnTo>
                    <a:pt x="289" y="1417"/>
                  </a:lnTo>
                  <a:lnTo>
                    <a:pt x="303" y="1478"/>
                  </a:lnTo>
                  <a:lnTo>
                    <a:pt x="314" y="1501"/>
                  </a:lnTo>
                  <a:lnTo>
                    <a:pt x="303" y="1439"/>
                  </a:lnTo>
                  <a:lnTo>
                    <a:pt x="289" y="1358"/>
                  </a:lnTo>
                  <a:lnTo>
                    <a:pt x="272" y="1263"/>
                  </a:lnTo>
                  <a:lnTo>
                    <a:pt x="253" y="1153"/>
                  </a:lnTo>
                  <a:lnTo>
                    <a:pt x="232" y="1036"/>
                  </a:lnTo>
                  <a:lnTo>
                    <a:pt x="210" y="912"/>
                  </a:lnTo>
                  <a:lnTo>
                    <a:pt x="187" y="784"/>
                  </a:lnTo>
                  <a:lnTo>
                    <a:pt x="163" y="656"/>
                  </a:lnTo>
                  <a:lnTo>
                    <a:pt x="138" y="531"/>
                  </a:lnTo>
                  <a:lnTo>
                    <a:pt x="115" y="413"/>
                  </a:lnTo>
                  <a:lnTo>
                    <a:pt x="92" y="303"/>
                  </a:lnTo>
                  <a:lnTo>
                    <a:pt x="70" y="205"/>
                  </a:lnTo>
                  <a:lnTo>
                    <a:pt x="49" y="123"/>
                  </a:lnTo>
                  <a:lnTo>
                    <a:pt x="30" y="60"/>
                  </a:lnTo>
                  <a:lnTo>
                    <a:pt x="14"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1" name="Freeform 10"/>
            <p:cNvSpPr>
              <a:spLocks/>
            </p:cNvSpPr>
            <p:nvPr/>
          </p:nvSpPr>
          <p:spPr bwMode="auto">
            <a:xfrm>
              <a:off x="960" y="1711"/>
              <a:ext cx="1344" cy="101"/>
            </a:xfrm>
            <a:custGeom>
              <a:avLst/>
              <a:gdLst>
                <a:gd name="T0" fmla="*/ 0 w 1344"/>
                <a:gd name="T1" fmla="*/ 100 h 101"/>
                <a:gd name="T2" fmla="*/ 7 w 1344"/>
                <a:gd name="T3" fmla="*/ 96 h 101"/>
                <a:gd name="T4" fmla="*/ 24 w 1344"/>
                <a:gd name="T5" fmla="*/ 92 h 101"/>
                <a:gd name="T6" fmla="*/ 52 w 1344"/>
                <a:gd name="T7" fmla="*/ 88 h 101"/>
                <a:gd name="T8" fmla="*/ 89 w 1344"/>
                <a:gd name="T9" fmla="*/ 84 h 101"/>
                <a:gd name="T10" fmla="*/ 136 w 1344"/>
                <a:gd name="T11" fmla="*/ 79 h 101"/>
                <a:gd name="T12" fmla="*/ 189 w 1344"/>
                <a:gd name="T13" fmla="*/ 74 h 101"/>
                <a:gd name="T14" fmla="*/ 248 w 1344"/>
                <a:gd name="T15" fmla="*/ 69 h 101"/>
                <a:gd name="T16" fmla="*/ 314 w 1344"/>
                <a:gd name="T17" fmla="*/ 64 h 101"/>
                <a:gd name="T18" fmla="*/ 384 w 1344"/>
                <a:gd name="T19" fmla="*/ 58 h 101"/>
                <a:gd name="T20" fmla="*/ 457 w 1344"/>
                <a:gd name="T21" fmla="*/ 53 h 101"/>
                <a:gd name="T22" fmla="*/ 533 w 1344"/>
                <a:gd name="T23" fmla="*/ 48 h 101"/>
                <a:gd name="T24" fmla="*/ 611 w 1344"/>
                <a:gd name="T25" fmla="*/ 42 h 101"/>
                <a:gd name="T26" fmla="*/ 690 w 1344"/>
                <a:gd name="T27" fmla="*/ 37 h 101"/>
                <a:gd name="T28" fmla="*/ 767 w 1344"/>
                <a:gd name="T29" fmla="*/ 31 h 101"/>
                <a:gd name="T30" fmla="*/ 843 w 1344"/>
                <a:gd name="T31" fmla="*/ 26 h 101"/>
                <a:gd name="T32" fmla="*/ 921 w 1344"/>
                <a:gd name="T33" fmla="*/ 21 h 101"/>
                <a:gd name="T34" fmla="*/ 1002 w 1344"/>
                <a:gd name="T35" fmla="*/ 16 h 101"/>
                <a:gd name="T36" fmla="*/ 1082 w 1344"/>
                <a:gd name="T37" fmla="*/ 11 h 101"/>
                <a:gd name="T38" fmla="*/ 1157 w 1344"/>
                <a:gd name="T39" fmla="*/ 6 h 101"/>
                <a:gd name="T40" fmla="*/ 1224 w 1344"/>
                <a:gd name="T41" fmla="*/ 2 h 101"/>
                <a:gd name="T42" fmla="*/ 1278 w 1344"/>
                <a:gd name="T43" fmla="*/ 0 h 101"/>
                <a:gd name="T44" fmla="*/ 1319 w 1344"/>
                <a:gd name="T45" fmla="*/ 3 h 101"/>
                <a:gd name="T46" fmla="*/ 1341 w 1344"/>
                <a:gd name="T47" fmla="*/ 8 h 101"/>
                <a:gd name="T48" fmla="*/ 1340 w 1344"/>
                <a:gd name="T49" fmla="*/ 12 h 101"/>
                <a:gd name="T50" fmla="*/ 1310 w 1344"/>
                <a:gd name="T51" fmla="*/ 15 h 101"/>
                <a:gd name="T52" fmla="*/ 1256 w 1344"/>
                <a:gd name="T53" fmla="*/ 18 h 101"/>
                <a:gd name="T54" fmla="*/ 1180 w 1344"/>
                <a:gd name="T55" fmla="*/ 24 h 101"/>
                <a:gd name="T56" fmla="*/ 1087 w 1344"/>
                <a:gd name="T57" fmla="*/ 29 h 101"/>
                <a:gd name="T58" fmla="*/ 979 w 1344"/>
                <a:gd name="T59" fmla="*/ 37 h 101"/>
                <a:gd name="T60" fmla="*/ 861 w 1344"/>
                <a:gd name="T61" fmla="*/ 44 h 101"/>
                <a:gd name="T62" fmla="*/ 739 w 1344"/>
                <a:gd name="T63" fmla="*/ 53 h 101"/>
                <a:gd name="T64" fmla="*/ 613 w 1344"/>
                <a:gd name="T65" fmla="*/ 61 h 101"/>
                <a:gd name="T66" fmla="*/ 489 w 1344"/>
                <a:gd name="T67" fmla="*/ 70 h 101"/>
                <a:gd name="T68" fmla="*/ 372 w 1344"/>
                <a:gd name="T69" fmla="*/ 78 h 101"/>
                <a:gd name="T70" fmla="*/ 264 w 1344"/>
                <a:gd name="T71" fmla="*/ 84 h 101"/>
                <a:gd name="T72" fmla="*/ 169 w 1344"/>
                <a:gd name="T73" fmla="*/ 91 h 101"/>
                <a:gd name="T74" fmla="*/ 92 w 1344"/>
                <a:gd name="T75" fmla="*/ 96 h 101"/>
                <a:gd name="T76" fmla="*/ 36 w 1344"/>
                <a:gd name="T77" fmla="*/ 100 h 101"/>
                <a:gd name="T78" fmla="*/ 7 w 1344"/>
                <a:gd name="T79" fmla="*/ 101 h 1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44"/>
                <a:gd name="T121" fmla="*/ 0 h 101"/>
                <a:gd name="T122" fmla="*/ 1344 w 1344"/>
                <a:gd name="T123" fmla="*/ 101 h 1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44" h="101">
                  <a:moveTo>
                    <a:pt x="2" y="101"/>
                  </a:moveTo>
                  <a:lnTo>
                    <a:pt x="0" y="100"/>
                  </a:lnTo>
                  <a:lnTo>
                    <a:pt x="2" y="98"/>
                  </a:lnTo>
                  <a:lnTo>
                    <a:pt x="7" y="96"/>
                  </a:lnTo>
                  <a:lnTo>
                    <a:pt x="13" y="94"/>
                  </a:lnTo>
                  <a:lnTo>
                    <a:pt x="24" y="92"/>
                  </a:lnTo>
                  <a:lnTo>
                    <a:pt x="36" y="91"/>
                  </a:lnTo>
                  <a:lnTo>
                    <a:pt x="52" y="88"/>
                  </a:lnTo>
                  <a:lnTo>
                    <a:pt x="70" y="87"/>
                  </a:lnTo>
                  <a:lnTo>
                    <a:pt x="89" y="84"/>
                  </a:lnTo>
                  <a:lnTo>
                    <a:pt x="111" y="82"/>
                  </a:lnTo>
                  <a:lnTo>
                    <a:pt x="136" y="79"/>
                  </a:lnTo>
                  <a:lnTo>
                    <a:pt x="162" y="76"/>
                  </a:lnTo>
                  <a:lnTo>
                    <a:pt x="189" y="74"/>
                  </a:lnTo>
                  <a:lnTo>
                    <a:pt x="218" y="71"/>
                  </a:lnTo>
                  <a:lnTo>
                    <a:pt x="248" y="69"/>
                  </a:lnTo>
                  <a:lnTo>
                    <a:pt x="280" y="66"/>
                  </a:lnTo>
                  <a:lnTo>
                    <a:pt x="314" y="64"/>
                  </a:lnTo>
                  <a:lnTo>
                    <a:pt x="349" y="61"/>
                  </a:lnTo>
                  <a:lnTo>
                    <a:pt x="384" y="58"/>
                  </a:lnTo>
                  <a:lnTo>
                    <a:pt x="421" y="56"/>
                  </a:lnTo>
                  <a:lnTo>
                    <a:pt x="457" y="53"/>
                  </a:lnTo>
                  <a:lnTo>
                    <a:pt x="496" y="51"/>
                  </a:lnTo>
                  <a:lnTo>
                    <a:pt x="533" y="48"/>
                  </a:lnTo>
                  <a:lnTo>
                    <a:pt x="572" y="46"/>
                  </a:lnTo>
                  <a:lnTo>
                    <a:pt x="611" y="42"/>
                  </a:lnTo>
                  <a:lnTo>
                    <a:pt x="651" y="39"/>
                  </a:lnTo>
                  <a:lnTo>
                    <a:pt x="690" y="37"/>
                  </a:lnTo>
                  <a:lnTo>
                    <a:pt x="728" y="34"/>
                  </a:lnTo>
                  <a:lnTo>
                    <a:pt x="767" y="31"/>
                  </a:lnTo>
                  <a:lnTo>
                    <a:pt x="806" y="29"/>
                  </a:lnTo>
                  <a:lnTo>
                    <a:pt x="843" y="26"/>
                  </a:lnTo>
                  <a:lnTo>
                    <a:pt x="881" y="24"/>
                  </a:lnTo>
                  <a:lnTo>
                    <a:pt x="921" y="21"/>
                  </a:lnTo>
                  <a:lnTo>
                    <a:pt x="961" y="18"/>
                  </a:lnTo>
                  <a:lnTo>
                    <a:pt x="1002" y="16"/>
                  </a:lnTo>
                  <a:lnTo>
                    <a:pt x="1042" y="13"/>
                  </a:lnTo>
                  <a:lnTo>
                    <a:pt x="1082" y="11"/>
                  </a:lnTo>
                  <a:lnTo>
                    <a:pt x="1119" y="8"/>
                  </a:lnTo>
                  <a:lnTo>
                    <a:pt x="1157" y="6"/>
                  </a:lnTo>
                  <a:lnTo>
                    <a:pt x="1192" y="4"/>
                  </a:lnTo>
                  <a:lnTo>
                    <a:pt x="1224" y="2"/>
                  </a:lnTo>
                  <a:lnTo>
                    <a:pt x="1252" y="2"/>
                  </a:lnTo>
                  <a:lnTo>
                    <a:pt x="1278" y="0"/>
                  </a:lnTo>
                  <a:lnTo>
                    <a:pt x="1301" y="2"/>
                  </a:lnTo>
                  <a:lnTo>
                    <a:pt x="1319" y="3"/>
                  </a:lnTo>
                  <a:lnTo>
                    <a:pt x="1332" y="4"/>
                  </a:lnTo>
                  <a:lnTo>
                    <a:pt x="1341" y="8"/>
                  </a:lnTo>
                  <a:lnTo>
                    <a:pt x="1344" y="12"/>
                  </a:lnTo>
                  <a:lnTo>
                    <a:pt x="1340" y="12"/>
                  </a:lnTo>
                  <a:lnTo>
                    <a:pt x="1328" y="13"/>
                  </a:lnTo>
                  <a:lnTo>
                    <a:pt x="1310" y="15"/>
                  </a:lnTo>
                  <a:lnTo>
                    <a:pt x="1287" y="16"/>
                  </a:lnTo>
                  <a:lnTo>
                    <a:pt x="1256" y="18"/>
                  </a:lnTo>
                  <a:lnTo>
                    <a:pt x="1221" y="20"/>
                  </a:lnTo>
                  <a:lnTo>
                    <a:pt x="1180" y="24"/>
                  </a:lnTo>
                  <a:lnTo>
                    <a:pt x="1135" y="26"/>
                  </a:lnTo>
                  <a:lnTo>
                    <a:pt x="1087" y="29"/>
                  </a:lnTo>
                  <a:lnTo>
                    <a:pt x="1034" y="33"/>
                  </a:lnTo>
                  <a:lnTo>
                    <a:pt x="979" y="37"/>
                  </a:lnTo>
                  <a:lnTo>
                    <a:pt x="922" y="40"/>
                  </a:lnTo>
                  <a:lnTo>
                    <a:pt x="861" y="44"/>
                  </a:lnTo>
                  <a:lnTo>
                    <a:pt x="801" y="48"/>
                  </a:lnTo>
                  <a:lnTo>
                    <a:pt x="739" y="53"/>
                  </a:lnTo>
                  <a:lnTo>
                    <a:pt x="675" y="57"/>
                  </a:lnTo>
                  <a:lnTo>
                    <a:pt x="613" y="61"/>
                  </a:lnTo>
                  <a:lnTo>
                    <a:pt x="550" y="65"/>
                  </a:lnTo>
                  <a:lnTo>
                    <a:pt x="489" y="70"/>
                  </a:lnTo>
                  <a:lnTo>
                    <a:pt x="430" y="74"/>
                  </a:lnTo>
                  <a:lnTo>
                    <a:pt x="372" y="78"/>
                  </a:lnTo>
                  <a:lnTo>
                    <a:pt x="317" y="80"/>
                  </a:lnTo>
                  <a:lnTo>
                    <a:pt x="264" y="84"/>
                  </a:lnTo>
                  <a:lnTo>
                    <a:pt x="215" y="88"/>
                  </a:lnTo>
                  <a:lnTo>
                    <a:pt x="169" y="91"/>
                  </a:lnTo>
                  <a:lnTo>
                    <a:pt x="128" y="93"/>
                  </a:lnTo>
                  <a:lnTo>
                    <a:pt x="92" y="96"/>
                  </a:lnTo>
                  <a:lnTo>
                    <a:pt x="61" y="97"/>
                  </a:lnTo>
                  <a:lnTo>
                    <a:pt x="36" y="100"/>
                  </a:lnTo>
                  <a:lnTo>
                    <a:pt x="18" y="100"/>
                  </a:lnTo>
                  <a:lnTo>
                    <a:pt x="7" y="101"/>
                  </a:lnTo>
                  <a:lnTo>
                    <a:pt x="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 name="Freeform 11"/>
            <p:cNvSpPr>
              <a:spLocks/>
            </p:cNvSpPr>
            <p:nvPr/>
          </p:nvSpPr>
          <p:spPr bwMode="auto">
            <a:xfrm>
              <a:off x="1344" y="1759"/>
              <a:ext cx="1218" cy="1622"/>
            </a:xfrm>
            <a:custGeom>
              <a:avLst/>
              <a:gdLst>
                <a:gd name="T0" fmla="*/ 3 w 1218"/>
                <a:gd name="T1" fmla="*/ 1622 h 1622"/>
                <a:gd name="T2" fmla="*/ 25 w 1218"/>
                <a:gd name="T3" fmla="*/ 1618 h 1622"/>
                <a:gd name="T4" fmla="*/ 66 w 1218"/>
                <a:gd name="T5" fmla="*/ 1613 h 1622"/>
                <a:gd name="T6" fmla="*/ 123 w 1218"/>
                <a:gd name="T7" fmla="*/ 1604 h 1622"/>
                <a:gd name="T8" fmla="*/ 194 w 1218"/>
                <a:gd name="T9" fmla="*/ 1594 h 1622"/>
                <a:gd name="T10" fmla="*/ 278 w 1218"/>
                <a:gd name="T11" fmla="*/ 1582 h 1622"/>
                <a:gd name="T12" fmla="*/ 369 w 1218"/>
                <a:gd name="T13" fmla="*/ 1569 h 1622"/>
                <a:gd name="T14" fmla="*/ 469 w 1218"/>
                <a:gd name="T15" fmla="*/ 1556 h 1622"/>
                <a:gd name="T16" fmla="*/ 572 w 1218"/>
                <a:gd name="T17" fmla="*/ 1542 h 1622"/>
                <a:gd name="T18" fmla="*/ 676 w 1218"/>
                <a:gd name="T19" fmla="*/ 1528 h 1622"/>
                <a:gd name="T20" fmla="*/ 780 w 1218"/>
                <a:gd name="T21" fmla="*/ 1515 h 1622"/>
                <a:gd name="T22" fmla="*/ 879 w 1218"/>
                <a:gd name="T23" fmla="*/ 1504 h 1622"/>
                <a:gd name="T24" fmla="*/ 973 w 1218"/>
                <a:gd name="T25" fmla="*/ 1492 h 1622"/>
                <a:gd name="T26" fmla="*/ 1058 w 1218"/>
                <a:gd name="T27" fmla="*/ 1483 h 1622"/>
                <a:gd name="T28" fmla="*/ 1133 w 1218"/>
                <a:gd name="T29" fmla="*/ 1477 h 1622"/>
                <a:gd name="T30" fmla="*/ 1194 w 1218"/>
                <a:gd name="T31" fmla="*/ 1473 h 1622"/>
                <a:gd name="T32" fmla="*/ 1211 w 1218"/>
                <a:gd name="T33" fmla="*/ 1408 h 1622"/>
                <a:gd name="T34" fmla="*/ 1159 w 1218"/>
                <a:gd name="T35" fmla="*/ 1005 h 1622"/>
                <a:gd name="T36" fmla="*/ 1088 w 1218"/>
                <a:gd name="T37" fmla="*/ 464 h 1622"/>
                <a:gd name="T38" fmla="*/ 1030 w 1218"/>
                <a:gd name="T39" fmla="*/ 62 h 1622"/>
                <a:gd name="T40" fmla="*/ 1009 w 1218"/>
                <a:gd name="T41" fmla="*/ 14 h 1622"/>
                <a:gd name="T42" fmla="*/ 1016 w 1218"/>
                <a:gd name="T43" fmla="*/ 99 h 1622"/>
                <a:gd name="T44" fmla="*/ 1034 w 1218"/>
                <a:gd name="T45" fmla="*/ 212 h 1622"/>
                <a:gd name="T46" fmla="*/ 1048 w 1218"/>
                <a:gd name="T47" fmla="*/ 297 h 1622"/>
                <a:gd name="T48" fmla="*/ 1204 w 1218"/>
                <a:gd name="T49" fmla="*/ 1459 h 1622"/>
                <a:gd name="T50" fmla="*/ 1193 w 1218"/>
                <a:gd name="T51" fmla="*/ 1460 h 1622"/>
                <a:gd name="T52" fmla="*/ 1159 w 1218"/>
                <a:gd name="T53" fmla="*/ 1464 h 1622"/>
                <a:gd name="T54" fmla="*/ 1106 w 1218"/>
                <a:gd name="T55" fmla="*/ 1469 h 1622"/>
                <a:gd name="T56" fmla="*/ 1036 w 1218"/>
                <a:gd name="T57" fmla="*/ 1477 h 1622"/>
                <a:gd name="T58" fmla="*/ 955 w 1218"/>
                <a:gd name="T59" fmla="*/ 1486 h 1622"/>
                <a:gd name="T60" fmla="*/ 862 w 1218"/>
                <a:gd name="T61" fmla="*/ 1497 h 1622"/>
                <a:gd name="T62" fmla="*/ 762 w 1218"/>
                <a:gd name="T63" fmla="*/ 1509 h 1622"/>
                <a:gd name="T64" fmla="*/ 657 w 1218"/>
                <a:gd name="T65" fmla="*/ 1520 h 1622"/>
                <a:gd name="T66" fmla="*/ 551 w 1218"/>
                <a:gd name="T67" fmla="*/ 1535 h 1622"/>
                <a:gd name="T68" fmla="*/ 445 w 1218"/>
                <a:gd name="T69" fmla="*/ 1547 h 1622"/>
                <a:gd name="T70" fmla="*/ 345 w 1218"/>
                <a:gd name="T71" fmla="*/ 1562 h 1622"/>
                <a:gd name="T72" fmla="*/ 250 w 1218"/>
                <a:gd name="T73" fmla="*/ 1574 h 1622"/>
                <a:gd name="T74" fmla="*/ 165 w 1218"/>
                <a:gd name="T75" fmla="*/ 1587 h 1622"/>
                <a:gd name="T76" fmla="*/ 94 w 1218"/>
                <a:gd name="T77" fmla="*/ 1600 h 1622"/>
                <a:gd name="T78" fmla="*/ 37 w 1218"/>
                <a:gd name="T79" fmla="*/ 1612 h 1622"/>
                <a:gd name="T80" fmla="*/ 0 w 1218"/>
                <a:gd name="T81" fmla="*/ 1622 h 16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18"/>
                <a:gd name="T124" fmla="*/ 0 h 1622"/>
                <a:gd name="T125" fmla="*/ 1218 w 1218"/>
                <a:gd name="T126" fmla="*/ 1622 h 16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18" h="1622">
                  <a:moveTo>
                    <a:pt x="0" y="1622"/>
                  </a:moveTo>
                  <a:lnTo>
                    <a:pt x="3" y="1622"/>
                  </a:lnTo>
                  <a:lnTo>
                    <a:pt x="12" y="1621"/>
                  </a:lnTo>
                  <a:lnTo>
                    <a:pt x="25" y="1618"/>
                  </a:lnTo>
                  <a:lnTo>
                    <a:pt x="43" y="1616"/>
                  </a:lnTo>
                  <a:lnTo>
                    <a:pt x="66" y="1613"/>
                  </a:lnTo>
                  <a:lnTo>
                    <a:pt x="92" y="1609"/>
                  </a:lnTo>
                  <a:lnTo>
                    <a:pt x="123" y="1604"/>
                  </a:lnTo>
                  <a:lnTo>
                    <a:pt x="156" y="1599"/>
                  </a:lnTo>
                  <a:lnTo>
                    <a:pt x="194" y="1594"/>
                  </a:lnTo>
                  <a:lnTo>
                    <a:pt x="235" y="1589"/>
                  </a:lnTo>
                  <a:lnTo>
                    <a:pt x="278" y="1582"/>
                  </a:lnTo>
                  <a:lnTo>
                    <a:pt x="323" y="1576"/>
                  </a:lnTo>
                  <a:lnTo>
                    <a:pt x="369" y="1569"/>
                  </a:lnTo>
                  <a:lnTo>
                    <a:pt x="418" y="1563"/>
                  </a:lnTo>
                  <a:lnTo>
                    <a:pt x="469" y="1556"/>
                  </a:lnTo>
                  <a:lnTo>
                    <a:pt x="520" y="1549"/>
                  </a:lnTo>
                  <a:lnTo>
                    <a:pt x="572" y="1542"/>
                  </a:lnTo>
                  <a:lnTo>
                    <a:pt x="623" y="1536"/>
                  </a:lnTo>
                  <a:lnTo>
                    <a:pt x="676" y="1528"/>
                  </a:lnTo>
                  <a:lnTo>
                    <a:pt x="728" y="1522"/>
                  </a:lnTo>
                  <a:lnTo>
                    <a:pt x="780" y="1515"/>
                  </a:lnTo>
                  <a:lnTo>
                    <a:pt x="830" y="1509"/>
                  </a:lnTo>
                  <a:lnTo>
                    <a:pt x="879" y="1504"/>
                  </a:lnTo>
                  <a:lnTo>
                    <a:pt x="927" y="1497"/>
                  </a:lnTo>
                  <a:lnTo>
                    <a:pt x="973" y="1492"/>
                  </a:lnTo>
                  <a:lnTo>
                    <a:pt x="1017" y="1488"/>
                  </a:lnTo>
                  <a:lnTo>
                    <a:pt x="1058" y="1483"/>
                  </a:lnTo>
                  <a:lnTo>
                    <a:pt x="1097" y="1479"/>
                  </a:lnTo>
                  <a:lnTo>
                    <a:pt x="1133" y="1477"/>
                  </a:lnTo>
                  <a:lnTo>
                    <a:pt x="1166" y="1474"/>
                  </a:lnTo>
                  <a:lnTo>
                    <a:pt x="1194" y="1473"/>
                  </a:lnTo>
                  <a:lnTo>
                    <a:pt x="1218" y="1471"/>
                  </a:lnTo>
                  <a:lnTo>
                    <a:pt x="1211" y="1408"/>
                  </a:lnTo>
                  <a:lnTo>
                    <a:pt x="1190" y="1241"/>
                  </a:lnTo>
                  <a:lnTo>
                    <a:pt x="1159" y="1005"/>
                  </a:lnTo>
                  <a:lnTo>
                    <a:pt x="1124" y="734"/>
                  </a:lnTo>
                  <a:lnTo>
                    <a:pt x="1088" y="464"/>
                  </a:lnTo>
                  <a:lnTo>
                    <a:pt x="1056" y="228"/>
                  </a:lnTo>
                  <a:lnTo>
                    <a:pt x="1030" y="62"/>
                  </a:lnTo>
                  <a:lnTo>
                    <a:pt x="1015" y="0"/>
                  </a:lnTo>
                  <a:lnTo>
                    <a:pt x="1009" y="14"/>
                  </a:lnTo>
                  <a:lnTo>
                    <a:pt x="1011" y="49"/>
                  </a:lnTo>
                  <a:lnTo>
                    <a:pt x="1016" y="99"/>
                  </a:lnTo>
                  <a:lnTo>
                    <a:pt x="1025" y="155"/>
                  </a:lnTo>
                  <a:lnTo>
                    <a:pt x="1034" y="212"/>
                  </a:lnTo>
                  <a:lnTo>
                    <a:pt x="1042" y="261"/>
                  </a:lnTo>
                  <a:lnTo>
                    <a:pt x="1048" y="297"/>
                  </a:lnTo>
                  <a:lnTo>
                    <a:pt x="1051" y="310"/>
                  </a:lnTo>
                  <a:lnTo>
                    <a:pt x="1204" y="1459"/>
                  </a:lnTo>
                  <a:lnTo>
                    <a:pt x="1202" y="1459"/>
                  </a:lnTo>
                  <a:lnTo>
                    <a:pt x="1193" y="1460"/>
                  </a:lnTo>
                  <a:lnTo>
                    <a:pt x="1178" y="1461"/>
                  </a:lnTo>
                  <a:lnTo>
                    <a:pt x="1159" y="1464"/>
                  </a:lnTo>
                  <a:lnTo>
                    <a:pt x="1135" y="1466"/>
                  </a:lnTo>
                  <a:lnTo>
                    <a:pt x="1106" y="1469"/>
                  </a:lnTo>
                  <a:lnTo>
                    <a:pt x="1073" y="1473"/>
                  </a:lnTo>
                  <a:lnTo>
                    <a:pt x="1036" y="1477"/>
                  </a:lnTo>
                  <a:lnTo>
                    <a:pt x="998" y="1482"/>
                  </a:lnTo>
                  <a:lnTo>
                    <a:pt x="955" y="1486"/>
                  </a:lnTo>
                  <a:lnTo>
                    <a:pt x="910" y="1491"/>
                  </a:lnTo>
                  <a:lnTo>
                    <a:pt x="862" y="1497"/>
                  </a:lnTo>
                  <a:lnTo>
                    <a:pt x="813" y="1502"/>
                  </a:lnTo>
                  <a:lnTo>
                    <a:pt x="762" y="1509"/>
                  </a:lnTo>
                  <a:lnTo>
                    <a:pt x="710" y="1515"/>
                  </a:lnTo>
                  <a:lnTo>
                    <a:pt x="657" y="1520"/>
                  </a:lnTo>
                  <a:lnTo>
                    <a:pt x="604" y="1528"/>
                  </a:lnTo>
                  <a:lnTo>
                    <a:pt x="551" y="1535"/>
                  </a:lnTo>
                  <a:lnTo>
                    <a:pt x="498" y="1541"/>
                  </a:lnTo>
                  <a:lnTo>
                    <a:pt x="445" y="1547"/>
                  </a:lnTo>
                  <a:lnTo>
                    <a:pt x="395" y="1555"/>
                  </a:lnTo>
                  <a:lnTo>
                    <a:pt x="345" y="1562"/>
                  </a:lnTo>
                  <a:lnTo>
                    <a:pt x="297" y="1568"/>
                  </a:lnTo>
                  <a:lnTo>
                    <a:pt x="250" y="1574"/>
                  </a:lnTo>
                  <a:lnTo>
                    <a:pt x="207" y="1581"/>
                  </a:lnTo>
                  <a:lnTo>
                    <a:pt x="165" y="1587"/>
                  </a:lnTo>
                  <a:lnTo>
                    <a:pt x="128" y="1594"/>
                  </a:lnTo>
                  <a:lnTo>
                    <a:pt x="94" y="1600"/>
                  </a:lnTo>
                  <a:lnTo>
                    <a:pt x="63" y="1607"/>
                  </a:lnTo>
                  <a:lnTo>
                    <a:pt x="37" y="1612"/>
                  </a:lnTo>
                  <a:lnTo>
                    <a:pt x="17" y="1617"/>
                  </a:lnTo>
                  <a:lnTo>
                    <a:pt x="0" y="16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3" name="Freeform 12"/>
            <p:cNvSpPr>
              <a:spLocks/>
            </p:cNvSpPr>
            <p:nvPr/>
          </p:nvSpPr>
          <p:spPr bwMode="auto">
            <a:xfrm>
              <a:off x="960" y="1663"/>
              <a:ext cx="1410" cy="203"/>
            </a:xfrm>
            <a:custGeom>
              <a:avLst/>
              <a:gdLst>
                <a:gd name="T0" fmla="*/ 8 w 1410"/>
                <a:gd name="T1" fmla="*/ 198 h 203"/>
                <a:gd name="T2" fmla="*/ 47 w 1410"/>
                <a:gd name="T3" fmla="*/ 149 h 203"/>
                <a:gd name="T4" fmla="*/ 98 w 1410"/>
                <a:gd name="T5" fmla="*/ 79 h 203"/>
                <a:gd name="T6" fmla="*/ 135 w 1410"/>
                <a:gd name="T7" fmla="*/ 27 h 203"/>
                <a:gd name="T8" fmla="*/ 145 w 1410"/>
                <a:gd name="T9" fmla="*/ 18 h 203"/>
                <a:gd name="T10" fmla="*/ 172 w 1410"/>
                <a:gd name="T11" fmla="*/ 19 h 203"/>
                <a:gd name="T12" fmla="*/ 224 w 1410"/>
                <a:gd name="T13" fmla="*/ 20 h 203"/>
                <a:gd name="T14" fmla="*/ 296 w 1410"/>
                <a:gd name="T15" fmla="*/ 23 h 203"/>
                <a:gd name="T16" fmla="*/ 385 w 1410"/>
                <a:gd name="T17" fmla="*/ 25 h 203"/>
                <a:gd name="T18" fmla="*/ 487 w 1410"/>
                <a:gd name="T19" fmla="*/ 28 h 203"/>
                <a:gd name="T20" fmla="*/ 598 w 1410"/>
                <a:gd name="T21" fmla="*/ 30 h 203"/>
                <a:gd name="T22" fmla="*/ 715 w 1410"/>
                <a:gd name="T23" fmla="*/ 34 h 203"/>
                <a:gd name="T24" fmla="*/ 834 w 1410"/>
                <a:gd name="T25" fmla="*/ 37 h 203"/>
                <a:gd name="T26" fmla="*/ 950 w 1410"/>
                <a:gd name="T27" fmla="*/ 39 h 203"/>
                <a:gd name="T28" fmla="*/ 1063 w 1410"/>
                <a:gd name="T29" fmla="*/ 41 h 203"/>
                <a:gd name="T30" fmla="*/ 1165 w 1410"/>
                <a:gd name="T31" fmla="*/ 43 h 203"/>
                <a:gd name="T32" fmla="*/ 1254 w 1410"/>
                <a:gd name="T33" fmla="*/ 43 h 203"/>
                <a:gd name="T34" fmla="*/ 1326 w 1410"/>
                <a:gd name="T35" fmla="*/ 43 h 203"/>
                <a:gd name="T36" fmla="*/ 1378 w 1410"/>
                <a:gd name="T37" fmla="*/ 42 h 203"/>
                <a:gd name="T38" fmla="*/ 1406 w 1410"/>
                <a:gd name="T39" fmla="*/ 38 h 203"/>
                <a:gd name="T40" fmla="*/ 1406 w 1410"/>
                <a:gd name="T41" fmla="*/ 36 h 203"/>
                <a:gd name="T42" fmla="*/ 1379 w 1410"/>
                <a:gd name="T43" fmla="*/ 33 h 203"/>
                <a:gd name="T44" fmla="*/ 1326 w 1410"/>
                <a:gd name="T45" fmla="*/ 29 h 203"/>
                <a:gd name="T46" fmla="*/ 1254 w 1410"/>
                <a:gd name="T47" fmla="*/ 27 h 203"/>
                <a:gd name="T48" fmla="*/ 1163 w 1410"/>
                <a:gd name="T49" fmla="*/ 24 h 203"/>
                <a:gd name="T50" fmla="*/ 1061 w 1410"/>
                <a:gd name="T51" fmla="*/ 20 h 203"/>
                <a:gd name="T52" fmla="*/ 949 w 1410"/>
                <a:gd name="T53" fmla="*/ 18 h 203"/>
                <a:gd name="T54" fmla="*/ 830 w 1410"/>
                <a:gd name="T55" fmla="*/ 14 h 203"/>
                <a:gd name="T56" fmla="*/ 710 w 1410"/>
                <a:gd name="T57" fmla="*/ 11 h 203"/>
                <a:gd name="T58" fmla="*/ 593 w 1410"/>
                <a:gd name="T59" fmla="*/ 9 h 203"/>
                <a:gd name="T60" fmla="*/ 480 w 1410"/>
                <a:gd name="T61" fmla="*/ 6 h 203"/>
                <a:gd name="T62" fmla="*/ 377 w 1410"/>
                <a:gd name="T63" fmla="*/ 5 h 203"/>
                <a:gd name="T64" fmla="*/ 288 w 1410"/>
                <a:gd name="T65" fmla="*/ 2 h 203"/>
                <a:gd name="T66" fmla="*/ 215 w 1410"/>
                <a:gd name="T67" fmla="*/ 1 h 203"/>
                <a:gd name="T68" fmla="*/ 163 w 1410"/>
                <a:gd name="T69" fmla="*/ 0 h 203"/>
                <a:gd name="T70" fmla="*/ 135 w 1410"/>
                <a:gd name="T71" fmla="*/ 0 h 203"/>
                <a:gd name="T72" fmla="*/ 126 w 1410"/>
                <a:gd name="T73" fmla="*/ 7 h 203"/>
                <a:gd name="T74" fmla="*/ 88 w 1410"/>
                <a:gd name="T75" fmla="*/ 60 h 203"/>
                <a:gd name="T76" fmla="*/ 40 w 1410"/>
                <a:gd name="T77" fmla="*/ 133 h 203"/>
                <a:gd name="T78" fmla="*/ 4 w 1410"/>
                <a:gd name="T79" fmla="*/ 190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0"/>
                <a:gd name="T121" fmla="*/ 0 h 203"/>
                <a:gd name="T122" fmla="*/ 1410 w 1410"/>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0" h="203">
                  <a:moveTo>
                    <a:pt x="0" y="203"/>
                  </a:moveTo>
                  <a:lnTo>
                    <a:pt x="8" y="198"/>
                  </a:lnTo>
                  <a:lnTo>
                    <a:pt x="25" y="178"/>
                  </a:lnTo>
                  <a:lnTo>
                    <a:pt x="47" y="149"/>
                  </a:lnTo>
                  <a:lnTo>
                    <a:pt x="73" y="114"/>
                  </a:lnTo>
                  <a:lnTo>
                    <a:pt x="98" y="79"/>
                  </a:lnTo>
                  <a:lnTo>
                    <a:pt x="120" y="48"/>
                  </a:lnTo>
                  <a:lnTo>
                    <a:pt x="135" y="27"/>
                  </a:lnTo>
                  <a:lnTo>
                    <a:pt x="141" y="18"/>
                  </a:lnTo>
                  <a:lnTo>
                    <a:pt x="145" y="18"/>
                  </a:lnTo>
                  <a:lnTo>
                    <a:pt x="155" y="18"/>
                  </a:lnTo>
                  <a:lnTo>
                    <a:pt x="172" y="19"/>
                  </a:lnTo>
                  <a:lnTo>
                    <a:pt x="195" y="19"/>
                  </a:lnTo>
                  <a:lnTo>
                    <a:pt x="224" y="20"/>
                  </a:lnTo>
                  <a:lnTo>
                    <a:pt x="258" y="21"/>
                  </a:lnTo>
                  <a:lnTo>
                    <a:pt x="296" y="23"/>
                  </a:lnTo>
                  <a:lnTo>
                    <a:pt x="339" y="24"/>
                  </a:lnTo>
                  <a:lnTo>
                    <a:pt x="385" y="25"/>
                  </a:lnTo>
                  <a:lnTo>
                    <a:pt x="435" y="27"/>
                  </a:lnTo>
                  <a:lnTo>
                    <a:pt x="487" y="28"/>
                  </a:lnTo>
                  <a:lnTo>
                    <a:pt x="542" y="29"/>
                  </a:lnTo>
                  <a:lnTo>
                    <a:pt x="598" y="30"/>
                  </a:lnTo>
                  <a:lnTo>
                    <a:pt x="656" y="33"/>
                  </a:lnTo>
                  <a:lnTo>
                    <a:pt x="715" y="34"/>
                  </a:lnTo>
                  <a:lnTo>
                    <a:pt x="775" y="36"/>
                  </a:lnTo>
                  <a:lnTo>
                    <a:pt x="834" y="37"/>
                  </a:lnTo>
                  <a:lnTo>
                    <a:pt x="892" y="38"/>
                  </a:lnTo>
                  <a:lnTo>
                    <a:pt x="950" y="39"/>
                  </a:lnTo>
                  <a:lnTo>
                    <a:pt x="1007" y="41"/>
                  </a:lnTo>
                  <a:lnTo>
                    <a:pt x="1063" y="41"/>
                  </a:lnTo>
                  <a:lnTo>
                    <a:pt x="1114" y="42"/>
                  </a:lnTo>
                  <a:lnTo>
                    <a:pt x="1165" y="43"/>
                  </a:lnTo>
                  <a:lnTo>
                    <a:pt x="1211" y="43"/>
                  </a:lnTo>
                  <a:lnTo>
                    <a:pt x="1254" y="43"/>
                  </a:lnTo>
                  <a:lnTo>
                    <a:pt x="1292" y="43"/>
                  </a:lnTo>
                  <a:lnTo>
                    <a:pt x="1326" y="43"/>
                  </a:lnTo>
                  <a:lnTo>
                    <a:pt x="1354" y="42"/>
                  </a:lnTo>
                  <a:lnTo>
                    <a:pt x="1378" y="42"/>
                  </a:lnTo>
                  <a:lnTo>
                    <a:pt x="1396" y="41"/>
                  </a:lnTo>
                  <a:lnTo>
                    <a:pt x="1406" y="38"/>
                  </a:lnTo>
                  <a:lnTo>
                    <a:pt x="1410" y="37"/>
                  </a:lnTo>
                  <a:lnTo>
                    <a:pt x="1406" y="36"/>
                  </a:lnTo>
                  <a:lnTo>
                    <a:pt x="1396" y="34"/>
                  </a:lnTo>
                  <a:lnTo>
                    <a:pt x="1379" y="33"/>
                  </a:lnTo>
                  <a:lnTo>
                    <a:pt x="1356" y="32"/>
                  </a:lnTo>
                  <a:lnTo>
                    <a:pt x="1326" y="29"/>
                  </a:lnTo>
                  <a:lnTo>
                    <a:pt x="1292" y="28"/>
                  </a:lnTo>
                  <a:lnTo>
                    <a:pt x="1254" y="27"/>
                  </a:lnTo>
                  <a:lnTo>
                    <a:pt x="1211" y="25"/>
                  </a:lnTo>
                  <a:lnTo>
                    <a:pt x="1163" y="24"/>
                  </a:lnTo>
                  <a:lnTo>
                    <a:pt x="1114" y="21"/>
                  </a:lnTo>
                  <a:lnTo>
                    <a:pt x="1061" y="20"/>
                  </a:lnTo>
                  <a:lnTo>
                    <a:pt x="1006" y="19"/>
                  </a:lnTo>
                  <a:lnTo>
                    <a:pt x="949" y="18"/>
                  </a:lnTo>
                  <a:lnTo>
                    <a:pt x="890" y="16"/>
                  </a:lnTo>
                  <a:lnTo>
                    <a:pt x="830" y="14"/>
                  </a:lnTo>
                  <a:lnTo>
                    <a:pt x="771" y="12"/>
                  </a:lnTo>
                  <a:lnTo>
                    <a:pt x="710" y="11"/>
                  </a:lnTo>
                  <a:lnTo>
                    <a:pt x="651" y="10"/>
                  </a:lnTo>
                  <a:lnTo>
                    <a:pt x="593" y="9"/>
                  </a:lnTo>
                  <a:lnTo>
                    <a:pt x="536" y="7"/>
                  </a:lnTo>
                  <a:lnTo>
                    <a:pt x="480" y="6"/>
                  </a:lnTo>
                  <a:lnTo>
                    <a:pt x="428" y="6"/>
                  </a:lnTo>
                  <a:lnTo>
                    <a:pt x="377" y="5"/>
                  </a:lnTo>
                  <a:lnTo>
                    <a:pt x="331" y="3"/>
                  </a:lnTo>
                  <a:lnTo>
                    <a:pt x="288" y="2"/>
                  </a:lnTo>
                  <a:lnTo>
                    <a:pt x="249" y="2"/>
                  </a:lnTo>
                  <a:lnTo>
                    <a:pt x="215" y="1"/>
                  </a:lnTo>
                  <a:lnTo>
                    <a:pt x="186" y="1"/>
                  </a:lnTo>
                  <a:lnTo>
                    <a:pt x="163" y="0"/>
                  </a:lnTo>
                  <a:lnTo>
                    <a:pt x="145" y="0"/>
                  </a:lnTo>
                  <a:lnTo>
                    <a:pt x="135" y="0"/>
                  </a:lnTo>
                  <a:lnTo>
                    <a:pt x="131" y="0"/>
                  </a:lnTo>
                  <a:lnTo>
                    <a:pt x="126" y="7"/>
                  </a:lnTo>
                  <a:lnTo>
                    <a:pt x="110" y="29"/>
                  </a:lnTo>
                  <a:lnTo>
                    <a:pt x="88" y="60"/>
                  </a:lnTo>
                  <a:lnTo>
                    <a:pt x="64" y="96"/>
                  </a:lnTo>
                  <a:lnTo>
                    <a:pt x="40" y="133"/>
                  </a:lnTo>
                  <a:lnTo>
                    <a:pt x="20" y="166"/>
                  </a:lnTo>
                  <a:lnTo>
                    <a:pt x="4" y="190"/>
                  </a:lnTo>
                  <a:lnTo>
                    <a:pt x="0"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 name="Freeform 13"/>
            <p:cNvSpPr>
              <a:spLocks/>
            </p:cNvSpPr>
            <p:nvPr/>
          </p:nvSpPr>
          <p:spPr bwMode="auto">
            <a:xfrm>
              <a:off x="2352" y="1663"/>
              <a:ext cx="188" cy="1482"/>
            </a:xfrm>
            <a:custGeom>
              <a:avLst/>
              <a:gdLst>
                <a:gd name="T0" fmla="*/ 150 w 188"/>
                <a:gd name="T1" fmla="*/ 1106 h 1482"/>
                <a:gd name="T2" fmla="*/ 132 w 188"/>
                <a:gd name="T3" fmla="*/ 935 h 1482"/>
                <a:gd name="T4" fmla="*/ 111 w 188"/>
                <a:gd name="T5" fmla="*/ 753 h 1482"/>
                <a:gd name="T6" fmla="*/ 90 w 188"/>
                <a:gd name="T7" fmla="*/ 569 h 1482"/>
                <a:gd name="T8" fmla="*/ 70 w 188"/>
                <a:gd name="T9" fmla="*/ 396 h 1482"/>
                <a:gd name="T10" fmla="*/ 49 w 188"/>
                <a:gd name="T11" fmla="*/ 243 h 1482"/>
                <a:gd name="T12" fmla="*/ 30 w 188"/>
                <a:gd name="T13" fmla="*/ 118 h 1482"/>
                <a:gd name="T14" fmla="*/ 13 w 188"/>
                <a:gd name="T15" fmla="*/ 34 h 1482"/>
                <a:gd name="T16" fmla="*/ 0 w 188"/>
                <a:gd name="T17" fmla="*/ 0 h 1482"/>
                <a:gd name="T18" fmla="*/ 8 w 188"/>
                <a:gd name="T19" fmla="*/ 64 h 1482"/>
                <a:gd name="T20" fmla="*/ 28 w 188"/>
                <a:gd name="T21" fmla="*/ 232 h 1482"/>
                <a:gd name="T22" fmla="*/ 57 w 188"/>
                <a:gd name="T23" fmla="*/ 472 h 1482"/>
                <a:gd name="T24" fmla="*/ 90 w 188"/>
                <a:gd name="T25" fmla="*/ 744 h 1482"/>
                <a:gd name="T26" fmla="*/ 124 w 188"/>
                <a:gd name="T27" fmla="*/ 1017 h 1482"/>
                <a:gd name="T28" fmla="*/ 154 w 188"/>
                <a:gd name="T29" fmla="*/ 1254 h 1482"/>
                <a:gd name="T30" fmla="*/ 177 w 188"/>
                <a:gd name="T31" fmla="*/ 1421 h 1482"/>
                <a:gd name="T32" fmla="*/ 187 w 188"/>
                <a:gd name="T33" fmla="*/ 1482 h 1482"/>
                <a:gd name="T34" fmla="*/ 188 w 188"/>
                <a:gd name="T35" fmla="*/ 1471 h 1482"/>
                <a:gd name="T36" fmla="*/ 188 w 188"/>
                <a:gd name="T37" fmla="*/ 1448 h 1482"/>
                <a:gd name="T38" fmla="*/ 184 w 188"/>
                <a:gd name="T39" fmla="*/ 1415 h 1482"/>
                <a:gd name="T40" fmla="*/ 181 w 188"/>
                <a:gd name="T41" fmla="*/ 1370 h 1482"/>
                <a:gd name="T42" fmla="*/ 173 w 188"/>
                <a:gd name="T43" fmla="*/ 1316 h 1482"/>
                <a:gd name="T44" fmla="*/ 166 w 188"/>
                <a:gd name="T45" fmla="*/ 1254 h 1482"/>
                <a:gd name="T46" fmla="*/ 157 w 188"/>
                <a:gd name="T47" fmla="*/ 1183 h 1482"/>
                <a:gd name="T48" fmla="*/ 150 w 188"/>
                <a:gd name="T49" fmla="*/ 1106 h 14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8"/>
                <a:gd name="T76" fmla="*/ 0 h 1482"/>
                <a:gd name="T77" fmla="*/ 188 w 188"/>
                <a:gd name="T78" fmla="*/ 1482 h 14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8" h="1482">
                  <a:moveTo>
                    <a:pt x="150" y="1106"/>
                  </a:moveTo>
                  <a:lnTo>
                    <a:pt x="132" y="935"/>
                  </a:lnTo>
                  <a:lnTo>
                    <a:pt x="111" y="753"/>
                  </a:lnTo>
                  <a:lnTo>
                    <a:pt x="90" y="569"/>
                  </a:lnTo>
                  <a:lnTo>
                    <a:pt x="70" y="396"/>
                  </a:lnTo>
                  <a:lnTo>
                    <a:pt x="49" y="243"/>
                  </a:lnTo>
                  <a:lnTo>
                    <a:pt x="30" y="118"/>
                  </a:lnTo>
                  <a:lnTo>
                    <a:pt x="13" y="34"/>
                  </a:lnTo>
                  <a:lnTo>
                    <a:pt x="0" y="0"/>
                  </a:lnTo>
                  <a:lnTo>
                    <a:pt x="8" y="64"/>
                  </a:lnTo>
                  <a:lnTo>
                    <a:pt x="28" y="232"/>
                  </a:lnTo>
                  <a:lnTo>
                    <a:pt x="57" y="472"/>
                  </a:lnTo>
                  <a:lnTo>
                    <a:pt x="90" y="744"/>
                  </a:lnTo>
                  <a:lnTo>
                    <a:pt x="124" y="1017"/>
                  </a:lnTo>
                  <a:lnTo>
                    <a:pt x="154" y="1254"/>
                  </a:lnTo>
                  <a:lnTo>
                    <a:pt x="177" y="1421"/>
                  </a:lnTo>
                  <a:lnTo>
                    <a:pt x="187" y="1482"/>
                  </a:lnTo>
                  <a:lnTo>
                    <a:pt x="188" y="1471"/>
                  </a:lnTo>
                  <a:lnTo>
                    <a:pt x="188" y="1448"/>
                  </a:lnTo>
                  <a:lnTo>
                    <a:pt x="184" y="1415"/>
                  </a:lnTo>
                  <a:lnTo>
                    <a:pt x="181" y="1370"/>
                  </a:lnTo>
                  <a:lnTo>
                    <a:pt x="173" y="1316"/>
                  </a:lnTo>
                  <a:lnTo>
                    <a:pt x="166" y="1254"/>
                  </a:lnTo>
                  <a:lnTo>
                    <a:pt x="157" y="1183"/>
                  </a:lnTo>
                  <a:lnTo>
                    <a:pt x="150" y="1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5" name="Freeform 14"/>
            <p:cNvSpPr>
              <a:spLocks/>
            </p:cNvSpPr>
            <p:nvPr/>
          </p:nvSpPr>
          <p:spPr bwMode="auto">
            <a:xfrm>
              <a:off x="1642" y="2149"/>
              <a:ext cx="64" cy="65"/>
            </a:xfrm>
            <a:custGeom>
              <a:avLst/>
              <a:gdLst>
                <a:gd name="T0" fmla="*/ 0 w 64"/>
                <a:gd name="T1" fmla="*/ 65 h 65"/>
                <a:gd name="T2" fmla="*/ 3 w 64"/>
                <a:gd name="T3" fmla="*/ 65 h 65"/>
                <a:gd name="T4" fmla="*/ 10 w 64"/>
                <a:gd name="T5" fmla="*/ 63 h 65"/>
                <a:gd name="T6" fmla="*/ 22 w 64"/>
                <a:gd name="T7" fmla="*/ 62 h 65"/>
                <a:gd name="T8" fmla="*/ 33 w 64"/>
                <a:gd name="T9" fmla="*/ 57 h 65"/>
                <a:gd name="T10" fmla="*/ 45 w 64"/>
                <a:gd name="T11" fmla="*/ 49 h 65"/>
                <a:gd name="T12" fmla="*/ 55 w 64"/>
                <a:gd name="T13" fmla="*/ 38 h 65"/>
                <a:gd name="T14" fmla="*/ 62 w 64"/>
                <a:gd name="T15" fmla="*/ 22 h 65"/>
                <a:gd name="T16" fmla="*/ 63 w 64"/>
                <a:gd name="T17" fmla="*/ 0 h 65"/>
                <a:gd name="T18" fmla="*/ 63 w 64"/>
                <a:gd name="T19" fmla="*/ 4 h 65"/>
                <a:gd name="T20" fmla="*/ 64 w 64"/>
                <a:gd name="T21" fmla="*/ 12 h 65"/>
                <a:gd name="T22" fmla="*/ 63 w 64"/>
                <a:gd name="T23" fmla="*/ 24 h 65"/>
                <a:gd name="T24" fmla="*/ 61 w 64"/>
                <a:gd name="T25" fmla="*/ 36 h 65"/>
                <a:gd name="T26" fmla="*/ 53 w 64"/>
                <a:gd name="T27" fmla="*/ 49 h 65"/>
                <a:gd name="T28" fmla="*/ 43 w 64"/>
                <a:gd name="T29" fmla="*/ 60 h 65"/>
                <a:gd name="T30" fmla="*/ 24 w 64"/>
                <a:gd name="T31" fmla="*/ 65 h 65"/>
                <a:gd name="T32" fmla="*/ 0 w 64"/>
                <a:gd name="T33" fmla="*/ 6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5"/>
                <a:gd name="T53" fmla="*/ 64 w 6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5">
                  <a:moveTo>
                    <a:pt x="0" y="65"/>
                  </a:moveTo>
                  <a:lnTo>
                    <a:pt x="3" y="65"/>
                  </a:lnTo>
                  <a:lnTo>
                    <a:pt x="10" y="63"/>
                  </a:lnTo>
                  <a:lnTo>
                    <a:pt x="22" y="62"/>
                  </a:lnTo>
                  <a:lnTo>
                    <a:pt x="33" y="57"/>
                  </a:lnTo>
                  <a:lnTo>
                    <a:pt x="45" y="49"/>
                  </a:lnTo>
                  <a:lnTo>
                    <a:pt x="55" y="38"/>
                  </a:lnTo>
                  <a:lnTo>
                    <a:pt x="62" y="22"/>
                  </a:lnTo>
                  <a:lnTo>
                    <a:pt x="63" y="0"/>
                  </a:lnTo>
                  <a:lnTo>
                    <a:pt x="63" y="4"/>
                  </a:lnTo>
                  <a:lnTo>
                    <a:pt x="64" y="12"/>
                  </a:lnTo>
                  <a:lnTo>
                    <a:pt x="63" y="24"/>
                  </a:lnTo>
                  <a:lnTo>
                    <a:pt x="61" y="36"/>
                  </a:lnTo>
                  <a:lnTo>
                    <a:pt x="53" y="49"/>
                  </a:lnTo>
                  <a:lnTo>
                    <a:pt x="43" y="60"/>
                  </a:lnTo>
                  <a:lnTo>
                    <a:pt x="24" y="65"/>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6" name="Text Box 52"/>
            <p:cNvSpPr txBox="1">
              <a:spLocks noChangeArrowheads="1"/>
            </p:cNvSpPr>
            <p:nvPr/>
          </p:nvSpPr>
          <p:spPr bwMode="auto">
            <a:xfrm rot="21125834">
              <a:off x="1073" y="2268"/>
              <a:ext cx="1402"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accent3"/>
                  </a:solidFill>
                </a:rPr>
                <a:t>OSHA</a:t>
              </a:r>
            </a:p>
            <a:p>
              <a:pPr algn="ctr"/>
              <a:r>
                <a:rPr lang="en-US" dirty="0">
                  <a:solidFill>
                    <a:schemeClr val="accent3"/>
                  </a:solidFill>
                </a:rPr>
                <a:t>General Industry</a:t>
              </a:r>
            </a:p>
            <a:p>
              <a:pPr algn="ctr"/>
              <a:r>
                <a:rPr lang="en-US" dirty="0">
                  <a:solidFill>
                    <a:schemeClr val="accent3"/>
                  </a:solidFill>
                </a:rPr>
                <a:t>Standard</a:t>
              </a:r>
            </a:p>
          </p:txBody>
        </p:sp>
      </p:grpSp>
      <p:grpSp>
        <p:nvGrpSpPr>
          <p:cNvPr id="17" name="Group 16"/>
          <p:cNvGrpSpPr>
            <a:grpSpLocks/>
          </p:cNvGrpSpPr>
          <p:nvPr/>
        </p:nvGrpSpPr>
        <p:grpSpPr bwMode="auto">
          <a:xfrm rot="160002">
            <a:off x="5937868" y="1981241"/>
            <a:ext cx="2347914" cy="2917826"/>
            <a:chOff x="3011" y="1139"/>
            <a:chExt cx="1479" cy="1838"/>
          </a:xfrm>
        </p:grpSpPr>
        <p:grpSp>
          <p:nvGrpSpPr>
            <p:cNvPr id="18" name="Group 17"/>
            <p:cNvGrpSpPr>
              <a:grpSpLocks/>
            </p:cNvGrpSpPr>
            <p:nvPr/>
          </p:nvGrpSpPr>
          <p:grpSpPr bwMode="auto">
            <a:xfrm>
              <a:off x="3011" y="1139"/>
              <a:ext cx="1479" cy="1838"/>
              <a:chOff x="1833" y="1091"/>
              <a:chExt cx="1479" cy="1838"/>
            </a:xfrm>
          </p:grpSpPr>
          <p:sp>
            <p:nvSpPr>
              <p:cNvPr id="20" name="Freeform 19"/>
              <p:cNvSpPr>
                <a:spLocks/>
              </p:cNvSpPr>
              <p:nvPr/>
            </p:nvSpPr>
            <p:spPr bwMode="auto">
              <a:xfrm>
                <a:off x="1874" y="1132"/>
                <a:ext cx="1381" cy="1766"/>
              </a:xfrm>
              <a:custGeom>
                <a:avLst/>
                <a:gdLst>
                  <a:gd name="T0" fmla="*/ 138 w 1381"/>
                  <a:gd name="T1" fmla="*/ 0 h 1766"/>
                  <a:gd name="T2" fmla="*/ 0 w 1381"/>
                  <a:gd name="T3" fmla="*/ 165 h 1766"/>
                  <a:gd name="T4" fmla="*/ 85 w 1381"/>
                  <a:gd name="T5" fmla="*/ 1723 h 1766"/>
                  <a:gd name="T6" fmla="*/ 1307 w 1381"/>
                  <a:gd name="T7" fmla="*/ 1766 h 1766"/>
                  <a:gd name="T8" fmla="*/ 1350 w 1381"/>
                  <a:gd name="T9" fmla="*/ 1681 h 1766"/>
                  <a:gd name="T10" fmla="*/ 1381 w 1381"/>
                  <a:gd name="T11" fmla="*/ 206 h 1766"/>
                  <a:gd name="T12" fmla="*/ 138 w 1381"/>
                  <a:gd name="T13" fmla="*/ 0 h 1766"/>
                  <a:gd name="T14" fmla="*/ 0 60000 65536"/>
                  <a:gd name="T15" fmla="*/ 0 60000 65536"/>
                  <a:gd name="T16" fmla="*/ 0 60000 65536"/>
                  <a:gd name="T17" fmla="*/ 0 60000 65536"/>
                  <a:gd name="T18" fmla="*/ 0 60000 65536"/>
                  <a:gd name="T19" fmla="*/ 0 60000 65536"/>
                  <a:gd name="T20" fmla="*/ 0 60000 65536"/>
                  <a:gd name="T21" fmla="*/ 0 w 1381"/>
                  <a:gd name="T22" fmla="*/ 0 h 1766"/>
                  <a:gd name="T23" fmla="*/ 1381 w 1381"/>
                  <a:gd name="T24" fmla="*/ 1766 h 17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1" h="1766">
                    <a:moveTo>
                      <a:pt x="138" y="0"/>
                    </a:moveTo>
                    <a:lnTo>
                      <a:pt x="0" y="165"/>
                    </a:lnTo>
                    <a:lnTo>
                      <a:pt x="85" y="1723"/>
                    </a:lnTo>
                    <a:lnTo>
                      <a:pt x="1307" y="1766"/>
                    </a:lnTo>
                    <a:lnTo>
                      <a:pt x="1350" y="1681"/>
                    </a:lnTo>
                    <a:lnTo>
                      <a:pt x="1381" y="206"/>
                    </a:lnTo>
                    <a:lnTo>
                      <a:pt x="138" y="0"/>
                    </a:lnTo>
                    <a:close/>
                  </a:path>
                </a:pathLst>
              </a:custGeom>
              <a:solidFill>
                <a:srgbClr val="0096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1" name="Freeform 20"/>
              <p:cNvSpPr>
                <a:spLocks/>
              </p:cNvSpPr>
              <p:nvPr/>
            </p:nvSpPr>
            <p:spPr bwMode="auto">
              <a:xfrm>
                <a:off x="1851" y="1136"/>
                <a:ext cx="1417" cy="1725"/>
              </a:xfrm>
              <a:custGeom>
                <a:avLst/>
                <a:gdLst>
                  <a:gd name="T0" fmla="*/ 140 w 1401"/>
                  <a:gd name="T1" fmla="*/ 0 h 1728"/>
                  <a:gd name="T2" fmla="*/ 0 w 1401"/>
                  <a:gd name="T3" fmla="*/ 161 h 1728"/>
                  <a:gd name="T4" fmla="*/ 1401 w 1401"/>
                  <a:gd name="T5" fmla="*/ 258 h 1728"/>
                  <a:gd name="T6" fmla="*/ 1406 w 1401"/>
                  <a:gd name="T7" fmla="*/ 1713 h 1728"/>
                  <a:gd name="T8" fmla="*/ 1456 w 1401"/>
                  <a:gd name="T9" fmla="*/ 1681 h 1728"/>
                  <a:gd name="T10" fmla="*/ 1483 w 1401"/>
                  <a:gd name="T11" fmla="*/ 202 h 1728"/>
                  <a:gd name="T12" fmla="*/ 140 w 1401"/>
                  <a:gd name="T13" fmla="*/ 0 h 1728"/>
                  <a:gd name="T14" fmla="*/ 0 60000 65536"/>
                  <a:gd name="T15" fmla="*/ 0 60000 65536"/>
                  <a:gd name="T16" fmla="*/ 0 60000 65536"/>
                  <a:gd name="T17" fmla="*/ 0 60000 65536"/>
                  <a:gd name="T18" fmla="*/ 0 60000 65536"/>
                  <a:gd name="T19" fmla="*/ 0 60000 65536"/>
                  <a:gd name="T20" fmla="*/ 0 60000 65536"/>
                  <a:gd name="T21" fmla="*/ 0 w 1401"/>
                  <a:gd name="T22" fmla="*/ 0 h 1728"/>
                  <a:gd name="T23" fmla="*/ 1401 w 1401"/>
                  <a:gd name="T24" fmla="*/ 1728 h 17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1" h="1728">
                    <a:moveTo>
                      <a:pt x="131" y="0"/>
                    </a:moveTo>
                    <a:lnTo>
                      <a:pt x="0" y="161"/>
                    </a:lnTo>
                    <a:lnTo>
                      <a:pt x="1324" y="258"/>
                    </a:lnTo>
                    <a:lnTo>
                      <a:pt x="1328" y="1728"/>
                    </a:lnTo>
                    <a:lnTo>
                      <a:pt x="1376" y="1696"/>
                    </a:lnTo>
                    <a:lnTo>
                      <a:pt x="1401" y="202"/>
                    </a:lnTo>
                    <a:lnTo>
                      <a:pt x="131" y="0"/>
                    </a:lnTo>
                    <a:close/>
                  </a:path>
                </a:pathLst>
              </a:custGeom>
              <a:solidFill>
                <a:srgbClr val="0016C6"/>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Freeform 21"/>
              <p:cNvSpPr>
                <a:spLocks/>
              </p:cNvSpPr>
              <p:nvPr/>
            </p:nvSpPr>
            <p:spPr bwMode="auto">
              <a:xfrm>
                <a:off x="2062" y="1264"/>
                <a:ext cx="1176" cy="1633"/>
              </a:xfrm>
              <a:custGeom>
                <a:avLst/>
                <a:gdLst>
                  <a:gd name="T0" fmla="*/ 28 w 1176"/>
                  <a:gd name="T1" fmla="*/ 0 h 1633"/>
                  <a:gd name="T2" fmla="*/ 31 w 1176"/>
                  <a:gd name="T3" fmla="*/ 0 h 1633"/>
                  <a:gd name="T4" fmla="*/ 41 w 1176"/>
                  <a:gd name="T5" fmla="*/ 2 h 1633"/>
                  <a:gd name="T6" fmla="*/ 56 w 1176"/>
                  <a:gd name="T7" fmla="*/ 3 h 1633"/>
                  <a:gd name="T8" fmla="*/ 76 w 1176"/>
                  <a:gd name="T9" fmla="*/ 6 h 1633"/>
                  <a:gd name="T10" fmla="*/ 101 w 1176"/>
                  <a:gd name="T11" fmla="*/ 8 h 1633"/>
                  <a:gd name="T12" fmla="*/ 130 w 1176"/>
                  <a:gd name="T13" fmla="*/ 11 h 1633"/>
                  <a:gd name="T14" fmla="*/ 164 w 1176"/>
                  <a:gd name="T15" fmla="*/ 15 h 1633"/>
                  <a:gd name="T16" fmla="*/ 201 w 1176"/>
                  <a:gd name="T17" fmla="*/ 18 h 1633"/>
                  <a:gd name="T18" fmla="*/ 241 w 1176"/>
                  <a:gd name="T19" fmla="*/ 22 h 1633"/>
                  <a:gd name="T20" fmla="*/ 285 w 1176"/>
                  <a:gd name="T21" fmla="*/ 27 h 1633"/>
                  <a:gd name="T22" fmla="*/ 332 w 1176"/>
                  <a:gd name="T23" fmla="*/ 31 h 1633"/>
                  <a:gd name="T24" fmla="*/ 380 w 1176"/>
                  <a:gd name="T25" fmla="*/ 36 h 1633"/>
                  <a:gd name="T26" fmla="*/ 429 w 1176"/>
                  <a:gd name="T27" fmla="*/ 42 h 1633"/>
                  <a:gd name="T28" fmla="*/ 480 w 1176"/>
                  <a:gd name="T29" fmla="*/ 47 h 1633"/>
                  <a:gd name="T30" fmla="*/ 532 w 1176"/>
                  <a:gd name="T31" fmla="*/ 52 h 1633"/>
                  <a:gd name="T32" fmla="*/ 585 w 1176"/>
                  <a:gd name="T33" fmla="*/ 57 h 1633"/>
                  <a:gd name="T34" fmla="*/ 638 w 1176"/>
                  <a:gd name="T35" fmla="*/ 62 h 1633"/>
                  <a:gd name="T36" fmla="*/ 689 w 1176"/>
                  <a:gd name="T37" fmla="*/ 67 h 1633"/>
                  <a:gd name="T38" fmla="*/ 742 w 1176"/>
                  <a:gd name="T39" fmla="*/ 71 h 1633"/>
                  <a:gd name="T40" fmla="*/ 793 w 1176"/>
                  <a:gd name="T41" fmla="*/ 76 h 1633"/>
                  <a:gd name="T42" fmla="*/ 842 w 1176"/>
                  <a:gd name="T43" fmla="*/ 80 h 1633"/>
                  <a:gd name="T44" fmla="*/ 889 w 1176"/>
                  <a:gd name="T45" fmla="*/ 84 h 1633"/>
                  <a:gd name="T46" fmla="*/ 935 w 1176"/>
                  <a:gd name="T47" fmla="*/ 88 h 1633"/>
                  <a:gd name="T48" fmla="*/ 977 w 1176"/>
                  <a:gd name="T49" fmla="*/ 90 h 1633"/>
                  <a:gd name="T50" fmla="*/ 1017 w 1176"/>
                  <a:gd name="T51" fmla="*/ 94 h 1633"/>
                  <a:gd name="T52" fmla="*/ 1053 w 1176"/>
                  <a:gd name="T53" fmla="*/ 96 h 1633"/>
                  <a:gd name="T54" fmla="*/ 1086 w 1176"/>
                  <a:gd name="T55" fmla="*/ 98 h 1633"/>
                  <a:gd name="T56" fmla="*/ 1113 w 1176"/>
                  <a:gd name="T57" fmla="*/ 99 h 1633"/>
                  <a:gd name="T58" fmla="*/ 1137 w 1176"/>
                  <a:gd name="T59" fmla="*/ 99 h 1633"/>
                  <a:gd name="T60" fmla="*/ 1155 w 1176"/>
                  <a:gd name="T61" fmla="*/ 99 h 1633"/>
                  <a:gd name="T62" fmla="*/ 1168 w 1176"/>
                  <a:gd name="T63" fmla="*/ 98 h 1633"/>
                  <a:gd name="T64" fmla="*/ 1176 w 1176"/>
                  <a:gd name="T65" fmla="*/ 97 h 1633"/>
                  <a:gd name="T66" fmla="*/ 1122 w 1176"/>
                  <a:gd name="T67" fmla="*/ 1633 h 1633"/>
                  <a:gd name="T68" fmla="*/ 1129 w 1176"/>
                  <a:gd name="T69" fmla="*/ 128 h 1633"/>
                  <a:gd name="T70" fmla="*/ 0 w 1176"/>
                  <a:gd name="T71" fmla="*/ 42 h 1633"/>
                  <a:gd name="T72" fmla="*/ 28 w 1176"/>
                  <a:gd name="T73" fmla="*/ 0 h 16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6"/>
                  <a:gd name="T112" fmla="*/ 0 h 1633"/>
                  <a:gd name="T113" fmla="*/ 1176 w 1176"/>
                  <a:gd name="T114" fmla="*/ 1633 h 16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6" h="1633">
                    <a:moveTo>
                      <a:pt x="28" y="0"/>
                    </a:moveTo>
                    <a:lnTo>
                      <a:pt x="31" y="0"/>
                    </a:lnTo>
                    <a:lnTo>
                      <a:pt x="41" y="2"/>
                    </a:lnTo>
                    <a:lnTo>
                      <a:pt x="56" y="3"/>
                    </a:lnTo>
                    <a:lnTo>
                      <a:pt x="76" y="6"/>
                    </a:lnTo>
                    <a:lnTo>
                      <a:pt x="101" y="8"/>
                    </a:lnTo>
                    <a:lnTo>
                      <a:pt x="130" y="11"/>
                    </a:lnTo>
                    <a:lnTo>
                      <a:pt x="164" y="15"/>
                    </a:lnTo>
                    <a:lnTo>
                      <a:pt x="201" y="18"/>
                    </a:lnTo>
                    <a:lnTo>
                      <a:pt x="241" y="22"/>
                    </a:lnTo>
                    <a:lnTo>
                      <a:pt x="285" y="27"/>
                    </a:lnTo>
                    <a:lnTo>
                      <a:pt x="332" y="31"/>
                    </a:lnTo>
                    <a:lnTo>
                      <a:pt x="380" y="36"/>
                    </a:lnTo>
                    <a:lnTo>
                      <a:pt x="429" y="42"/>
                    </a:lnTo>
                    <a:lnTo>
                      <a:pt x="480" y="47"/>
                    </a:lnTo>
                    <a:lnTo>
                      <a:pt x="532" y="52"/>
                    </a:lnTo>
                    <a:lnTo>
                      <a:pt x="585" y="57"/>
                    </a:lnTo>
                    <a:lnTo>
                      <a:pt x="638" y="62"/>
                    </a:lnTo>
                    <a:lnTo>
                      <a:pt x="689" y="67"/>
                    </a:lnTo>
                    <a:lnTo>
                      <a:pt x="742" y="71"/>
                    </a:lnTo>
                    <a:lnTo>
                      <a:pt x="793" y="76"/>
                    </a:lnTo>
                    <a:lnTo>
                      <a:pt x="842" y="80"/>
                    </a:lnTo>
                    <a:lnTo>
                      <a:pt x="889" y="84"/>
                    </a:lnTo>
                    <a:lnTo>
                      <a:pt x="935" y="88"/>
                    </a:lnTo>
                    <a:lnTo>
                      <a:pt x="977" y="90"/>
                    </a:lnTo>
                    <a:lnTo>
                      <a:pt x="1017" y="94"/>
                    </a:lnTo>
                    <a:lnTo>
                      <a:pt x="1053" y="96"/>
                    </a:lnTo>
                    <a:lnTo>
                      <a:pt x="1086" y="98"/>
                    </a:lnTo>
                    <a:lnTo>
                      <a:pt x="1113" y="99"/>
                    </a:lnTo>
                    <a:lnTo>
                      <a:pt x="1137" y="99"/>
                    </a:lnTo>
                    <a:lnTo>
                      <a:pt x="1155" y="99"/>
                    </a:lnTo>
                    <a:lnTo>
                      <a:pt x="1168" y="98"/>
                    </a:lnTo>
                    <a:lnTo>
                      <a:pt x="1176" y="97"/>
                    </a:lnTo>
                    <a:lnTo>
                      <a:pt x="1122" y="1633"/>
                    </a:lnTo>
                    <a:lnTo>
                      <a:pt x="1129" y="128"/>
                    </a:lnTo>
                    <a:lnTo>
                      <a:pt x="0" y="42"/>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3" name="Freeform 22"/>
              <p:cNvSpPr>
                <a:spLocks/>
              </p:cNvSpPr>
              <p:nvPr/>
            </p:nvSpPr>
            <p:spPr bwMode="auto">
              <a:xfrm>
                <a:off x="1848" y="1329"/>
                <a:ext cx="98" cy="1531"/>
              </a:xfrm>
              <a:custGeom>
                <a:avLst/>
                <a:gdLst>
                  <a:gd name="T0" fmla="*/ 0 w 98"/>
                  <a:gd name="T1" fmla="*/ 0 h 1531"/>
                  <a:gd name="T2" fmla="*/ 98 w 98"/>
                  <a:gd name="T3" fmla="*/ 1531 h 1531"/>
                  <a:gd name="T4" fmla="*/ 97 w 98"/>
                  <a:gd name="T5" fmla="*/ 1467 h 1531"/>
                  <a:gd name="T6" fmla="*/ 92 w 98"/>
                  <a:gd name="T7" fmla="*/ 1296 h 1531"/>
                  <a:gd name="T8" fmla="*/ 83 w 98"/>
                  <a:gd name="T9" fmla="*/ 1055 h 1531"/>
                  <a:gd name="T10" fmla="*/ 72 w 98"/>
                  <a:gd name="T11" fmla="*/ 777 h 1531"/>
                  <a:gd name="T12" fmla="*/ 58 w 98"/>
                  <a:gd name="T13" fmla="*/ 498 h 1531"/>
                  <a:gd name="T14" fmla="*/ 41 w 98"/>
                  <a:gd name="T15" fmla="*/ 252 h 1531"/>
                  <a:gd name="T16" fmla="*/ 22 w 98"/>
                  <a:gd name="T17" fmla="*/ 75 h 1531"/>
                  <a:gd name="T18" fmla="*/ 0 w 98"/>
                  <a:gd name="T19" fmla="*/ 0 h 1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531"/>
                  <a:gd name="T32" fmla="*/ 98 w 98"/>
                  <a:gd name="T33" fmla="*/ 1531 h 15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531">
                    <a:moveTo>
                      <a:pt x="0" y="0"/>
                    </a:moveTo>
                    <a:lnTo>
                      <a:pt x="98" y="1531"/>
                    </a:lnTo>
                    <a:lnTo>
                      <a:pt x="97" y="1467"/>
                    </a:lnTo>
                    <a:lnTo>
                      <a:pt x="92" y="1296"/>
                    </a:lnTo>
                    <a:lnTo>
                      <a:pt x="83" y="1055"/>
                    </a:lnTo>
                    <a:lnTo>
                      <a:pt x="72" y="777"/>
                    </a:lnTo>
                    <a:lnTo>
                      <a:pt x="58" y="498"/>
                    </a:lnTo>
                    <a:lnTo>
                      <a:pt x="41" y="252"/>
                    </a:lnTo>
                    <a:lnTo>
                      <a:pt x="22" y="7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4" name="Freeform 23"/>
              <p:cNvSpPr>
                <a:spLocks/>
              </p:cNvSpPr>
              <p:nvPr/>
            </p:nvSpPr>
            <p:spPr bwMode="auto">
              <a:xfrm>
                <a:off x="1844" y="1295"/>
                <a:ext cx="1341" cy="115"/>
              </a:xfrm>
              <a:custGeom>
                <a:avLst/>
                <a:gdLst>
                  <a:gd name="T0" fmla="*/ 574 w 1341"/>
                  <a:gd name="T1" fmla="*/ 49 h 115"/>
                  <a:gd name="T2" fmla="*/ 452 w 1341"/>
                  <a:gd name="T3" fmla="*/ 38 h 115"/>
                  <a:gd name="T4" fmla="*/ 337 w 1341"/>
                  <a:gd name="T5" fmla="*/ 27 h 115"/>
                  <a:gd name="T6" fmla="*/ 232 w 1341"/>
                  <a:gd name="T7" fmla="*/ 16 h 115"/>
                  <a:gd name="T8" fmla="*/ 143 w 1341"/>
                  <a:gd name="T9" fmla="*/ 8 h 115"/>
                  <a:gd name="T10" fmla="*/ 71 w 1341"/>
                  <a:gd name="T11" fmla="*/ 3 h 115"/>
                  <a:gd name="T12" fmla="*/ 22 w 1341"/>
                  <a:gd name="T13" fmla="*/ 0 h 115"/>
                  <a:gd name="T14" fmla="*/ 0 w 1341"/>
                  <a:gd name="T15" fmla="*/ 4 h 115"/>
                  <a:gd name="T16" fmla="*/ 4 w 1341"/>
                  <a:gd name="T17" fmla="*/ 8 h 115"/>
                  <a:gd name="T18" fmla="*/ 33 w 1341"/>
                  <a:gd name="T19" fmla="*/ 12 h 115"/>
                  <a:gd name="T20" fmla="*/ 88 w 1341"/>
                  <a:gd name="T21" fmla="*/ 17 h 115"/>
                  <a:gd name="T22" fmla="*/ 164 w 1341"/>
                  <a:gd name="T23" fmla="*/ 25 h 115"/>
                  <a:gd name="T24" fmla="*/ 258 w 1341"/>
                  <a:gd name="T25" fmla="*/ 34 h 115"/>
                  <a:gd name="T26" fmla="*/ 365 w 1341"/>
                  <a:gd name="T27" fmla="*/ 44 h 115"/>
                  <a:gd name="T28" fmla="*/ 483 w 1341"/>
                  <a:gd name="T29" fmla="*/ 54 h 115"/>
                  <a:gd name="T30" fmla="*/ 607 w 1341"/>
                  <a:gd name="T31" fmla="*/ 66 h 115"/>
                  <a:gd name="T32" fmla="*/ 732 w 1341"/>
                  <a:gd name="T33" fmla="*/ 77 h 115"/>
                  <a:gd name="T34" fmla="*/ 856 w 1341"/>
                  <a:gd name="T35" fmla="*/ 88 h 115"/>
                  <a:gd name="T36" fmla="*/ 973 w 1341"/>
                  <a:gd name="T37" fmla="*/ 97 h 115"/>
                  <a:gd name="T38" fmla="*/ 1080 w 1341"/>
                  <a:gd name="T39" fmla="*/ 104 h 115"/>
                  <a:gd name="T40" fmla="*/ 1174 w 1341"/>
                  <a:gd name="T41" fmla="*/ 111 h 115"/>
                  <a:gd name="T42" fmla="*/ 1252 w 1341"/>
                  <a:gd name="T43" fmla="*/ 113 h 115"/>
                  <a:gd name="T44" fmla="*/ 1307 w 1341"/>
                  <a:gd name="T45" fmla="*/ 115 h 115"/>
                  <a:gd name="T46" fmla="*/ 1337 w 1341"/>
                  <a:gd name="T47" fmla="*/ 112 h 115"/>
                  <a:gd name="T48" fmla="*/ 1337 w 1341"/>
                  <a:gd name="T49" fmla="*/ 106 h 115"/>
                  <a:gd name="T50" fmla="*/ 1307 w 1341"/>
                  <a:gd name="T51" fmla="*/ 101 h 115"/>
                  <a:gd name="T52" fmla="*/ 1249 w 1341"/>
                  <a:gd name="T53" fmla="*/ 94 h 115"/>
                  <a:gd name="T54" fmla="*/ 1168 w 1341"/>
                  <a:gd name="T55" fmla="*/ 88 h 115"/>
                  <a:gd name="T56" fmla="*/ 1069 w 1341"/>
                  <a:gd name="T57" fmla="*/ 83 h 115"/>
                  <a:gd name="T58" fmla="*/ 955 w 1341"/>
                  <a:gd name="T59" fmla="*/ 75 h 115"/>
                  <a:gd name="T60" fmla="*/ 831 w 1341"/>
                  <a:gd name="T61" fmla="*/ 68 h 115"/>
                  <a:gd name="T62" fmla="*/ 702 w 1341"/>
                  <a:gd name="T63" fmla="*/ 59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1"/>
                  <a:gd name="T97" fmla="*/ 0 h 115"/>
                  <a:gd name="T98" fmla="*/ 1341 w 1341"/>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1" h="115">
                    <a:moveTo>
                      <a:pt x="636" y="54"/>
                    </a:moveTo>
                    <a:lnTo>
                      <a:pt x="574" y="49"/>
                    </a:lnTo>
                    <a:lnTo>
                      <a:pt x="512" y="44"/>
                    </a:lnTo>
                    <a:lnTo>
                      <a:pt x="452" y="38"/>
                    </a:lnTo>
                    <a:lnTo>
                      <a:pt x="394" y="32"/>
                    </a:lnTo>
                    <a:lnTo>
                      <a:pt x="337" y="27"/>
                    </a:lnTo>
                    <a:lnTo>
                      <a:pt x="283" y="21"/>
                    </a:lnTo>
                    <a:lnTo>
                      <a:pt x="232" y="16"/>
                    </a:lnTo>
                    <a:lnTo>
                      <a:pt x="186" y="12"/>
                    </a:lnTo>
                    <a:lnTo>
                      <a:pt x="143" y="8"/>
                    </a:lnTo>
                    <a:lnTo>
                      <a:pt x="104" y="5"/>
                    </a:lnTo>
                    <a:lnTo>
                      <a:pt x="71" y="3"/>
                    </a:lnTo>
                    <a:lnTo>
                      <a:pt x="44" y="2"/>
                    </a:lnTo>
                    <a:lnTo>
                      <a:pt x="22" y="0"/>
                    </a:lnTo>
                    <a:lnTo>
                      <a:pt x="8" y="2"/>
                    </a:lnTo>
                    <a:lnTo>
                      <a:pt x="0" y="4"/>
                    </a:lnTo>
                    <a:lnTo>
                      <a:pt x="0" y="8"/>
                    </a:lnTo>
                    <a:lnTo>
                      <a:pt x="4" y="8"/>
                    </a:lnTo>
                    <a:lnTo>
                      <a:pt x="15" y="9"/>
                    </a:lnTo>
                    <a:lnTo>
                      <a:pt x="33" y="12"/>
                    </a:lnTo>
                    <a:lnTo>
                      <a:pt x="58" y="13"/>
                    </a:lnTo>
                    <a:lnTo>
                      <a:pt x="88" y="17"/>
                    </a:lnTo>
                    <a:lnTo>
                      <a:pt x="124" y="21"/>
                    </a:lnTo>
                    <a:lnTo>
                      <a:pt x="164" y="25"/>
                    </a:lnTo>
                    <a:lnTo>
                      <a:pt x="209" y="29"/>
                    </a:lnTo>
                    <a:lnTo>
                      <a:pt x="258" y="34"/>
                    </a:lnTo>
                    <a:lnTo>
                      <a:pt x="310" y="39"/>
                    </a:lnTo>
                    <a:lnTo>
                      <a:pt x="365" y="44"/>
                    </a:lnTo>
                    <a:lnTo>
                      <a:pt x="423" y="49"/>
                    </a:lnTo>
                    <a:lnTo>
                      <a:pt x="483" y="54"/>
                    </a:lnTo>
                    <a:lnTo>
                      <a:pt x="545" y="61"/>
                    </a:lnTo>
                    <a:lnTo>
                      <a:pt x="607" y="66"/>
                    </a:lnTo>
                    <a:lnTo>
                      <a:pt x="669" y="71"/>
                    </a:lnTo>
                    <a:lnTo>
                      <a:pt x="732" y="77"/>
                    </a:lnTo>
                    <a:lnTo>
                      <a:pt x="794" y="83"/>
                    </a:lnTo>
                    <a:lnTo>
                      <a:pt x="856" y="88"/>
                    </a:lnTo>
                    <a:lnTo>
                      <a:pt x="915" y="92"/>
                    </a:lnTo>
                    <a:lnTo>
                      <a:pt x="973" y="97"/>
                    </a:lnTo>
                    <a:lnTo>
                      <a:pt x="1029" y="101"/>
                    </a:lnTo>
                    <a:lnTo>
                      <a:pt x="1080" y="104"/>
                    </a:lnTo>
                    <a:lnTo>
                      <a:pt x="1129" y="108"/>
                    </a:lnTo>
                    <a:lnTo>
                      <a:pt x="1174" y="111"/>
                    </a:lnTo>
                    <a:lnTo>
                      <a:pt x="1216" y="112"/>
                    </a:lnTo>
                    <a:lnTo>
                      <a:pt x="1252" y="113"/>
                    </a:lnTo>
                    <a:lnTo>
                      <a:pt x="1282" y="115"/>
                    </a:lnTo>
                    <a:lnTo>
                      <a:pt x="1307" y="115"/>
                    </a:lnTo>
                    <a:lnTo>
                      <a:pt x="1326" y="113"/>
                    </a:lnTo>
                    <a:lnTo>
                      <a:pt x="1337" y="112"/>
                    </a:lnTo>
                    <a:lnTo>
                      <a:pt x="1341" y="110"/>
                    </a:lnTo>
                    <a:lnTo>
                      <a:pt x="1337" y="106"/>
                    </a:lnTo>
                    <a:lnTo>
                      <a:pt x="1326" y="103"/>
                    </a:lnTo>
                    <a:lnTo>
                      <a:pt x="1307" y="101"/>
                    </a:lnTo>
                    <a:lnTo>
                      <a:pt x="1282" y="97"/>
                    </a:lnTo>
                    <a:lnTo>
                      <a:pt x="1249" y="94"/>
                    </a:lnTo>
                    <a:lnTo>
                      <a:pt x="1212" y="92"/>
                    </a:lnTo>
                    <a:lnTo>
                      <a:pt x="1168" y="88"/>
                    </a:lnTo>
                    <a:lnTo>
                      <a:pt x="1120" y="85"/>
                    </a:lnTo>
                    <a:lnTo>
                      <a:pt x="1069" y="83"/>
                    </a:lnTo>
                    <a:lnTo>
                      <a:pt x="1013" y="79"/>
                    </a:lnTo>
                    <a:lnTo>
                      <a:pt x="955" y="75"/>
                    </a:lnTo>
                    <a:lnTo>
                      <a:pt x="894" y="72"/>
                    </a:lnTo>
                    <a:lnTo>
                      <a:pt x="831" y="68"/>
                    </a:lnTo>
                    <a:lnTo>
                      <a:pt x="767" y="63"/>
                    </a:lnTo>
                    <a:lnTo>
                      <a:pt x="702" y="59"/>
                    </a:lnTo>
                    <a:lnTo>
                      <a:pt x="63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5" name="Freeform 24"/>
              <p:cNvSpPr>
                <a:spLocks/>
              </p:cNvSpPr>
              <p:nvPr/>
            </p:nvSpPr>
            <p:spPr bwMode="auto">
              <a:xfrm>
                <a:off x="1987" y="1444"/>
                <a:ext cx="1237" cy="1485"/>
              </a:xfrm>
              <a:custGeom>
                <a:avLst/>
                <a:gdLst>
                  <a:gd name="T0" fmla="*/ 3 w 1237"/>
                  <a:gd name="T1" fmla="*/ 1462 h 1485"/>
                  <a:gd name="T2" fmla="*/ 26 w 1237"/>
                  <a:gd name="T3" fmla="*/ 1462 h 1485"/>
                  <a:gd name="T4" fmla="*/ 69 w 1237"/>
                  <a:gd name="T5" fmla="*/ 1462 h 1485"/>
                  <a:gd name="T6" fmla="*/ 130 w 1237"/>
                  <a:gd name="T7" fmla="*/ 1462 h 1485"/>
                  <a:gd name="T8" fmla="*/ 203 w 1237"/>
                  <a:gd name="T9" fmla="*/ 1462 h 1485"/>
                  <a:gd name="T10" fmla="*/ 290 w 1237"/>
                  <a:gd name="T11" fmla="*/ 1464 h 1485"/>
                  <a:gd name="T12" fmla="*/ 386 w 1237"/>
                  <a:gd name="T13" fmla="*/ 1464 h 1485"/>
                  <a:gd name="T14" fmla="*/ 488 w 1237"/>
                  <a:gd name="T15" fmla="*/ 1465 h 1485"/>
                  <a:gd name="T16" fmla="*/ 594 w 1237"/>
                  <a:gd name="T17" fmla="*/ 1466 h 1485"/>
                  <a:gd name="T18" fmla="*/ 700 w 1237"/>
                  <a:gd name="T19" fmla="*/ 1467 h 1485"/>
                  <a:gd name="T20" fmla="*/ 805 w 1237"/>
                  <a:gd name="T21" fmla="*/ 1469 h 1485"/>
                  <a:gd name="T22" fmla="*/ 905 w 1237"/>
                  <a:gd name="T23" fmla="*/ 1471 h 1485"/>
                  <a:gd name="T24" fmla="*/ 998 w 1237"/>
                  <a:gd name="T25" fmla="*/ 1474 h 1485"/>
                  <a:gd name="T26" fmla="*/ 1081 w 1237"/>
                  <a:gd name="T27" fmla="*/ 1476 h 1485"/>
                  <a:gd name="T28" fmla="*/ 1152 w 1237"/>
                  <a:gd name="T29" fmla="*/ 1479 h 1485"/>
                  <a:gd name="T30" fmla="*/ 1206 w 1237"/>
                  <a:gd name="T31" fmla="*/ 1483 h 1485"/>
                  <a:gd name="T32" fmla="*/ 1229 w 1237"/>
                  <a:gd name="T33" fmla="*/ 1253 h 1485"/>
                  <a:gd name="T34" fmla="*/ 1237 w 1237"/>
                  <a:gd name="T35" fmla="*/ 229 h 1485"/>
                  <a:gd name="T36" fmla="*/ 1224 w 1237"/>
                  <a:gd name="T37" fmla="*/ 60 h 1485"/>
                  <a:gd name="T38" fmla="*/ 1216 w 1237"/>
                  <a:gd name="T39" fmla="*/ 316 h 1485"/>
                  <a:gd name="T40" fmla="*/ 1214 w 1237"/>
                  <a:gd name="T41" fmla="*/ 1471 h 1485"/>
                  <a:gd name="T42" fmla="*/ 1202 w 1237"/>
                  <a:gd name="T43" fmla="*/ 1471 h 1485"/>
                  <a:gd name="T44" fmla="*/ 1167 w 1237"/>
                  <a:gd name="T45" fmla="*/ 1470 h 1485"/>
                  <a:gd name="T46" fmla="*/ 1114 w 1237"/>
                  <a:gd name="T47" fmla="*/ 1467 h 1485"/>
                  <a:gd name="T48" fmla="*/ 1046 w 1237"/>
                  <a:gd name="T49" fmla="*/ 1466 h 1485"/>
                  <a:gd name="T50" fmla="*/ 963 w 1237"/>
                  <a:gd name="T51" fmla="*/ 1464 h 1485"/>
                  <a:gd name="T52" fmla="*/ 870 w 1237"/>
                  <a:gd name="T53" fmla="*/ 1460 h 1485"/>
                  <a:gd name="T54" fmla="*/ 770 w 1237"/>
                  <a:gd name="T55" fmla="*/ 1457 h 1485"/>
                  <a:gd name="T56" fmla="*/ 664 w 1237"/>
                  <a:gd name="T57" fmla="*/ 1455 h 1485"/>
                  <a:gd name="T58" fmla="*/ 557 w 1237"/>
                  <a:gd name="T59" fmla="*/ 1453 h 1485"/>
                  <a:gd name="T60" fmla="*/ 451 w 1237"/>
                  <a:gd name="T61" fmla="*/ 1452 h 1485"/>
                  <a:gd name="T62" fmla="*/ 349 w 1237"/>
                  <a:gd name="T63" fmla="*/ 1451 h 1485"/>
                  <a:gd name="T64" fmla="*/ 255 w 1237"/>
                  <a:gd name="T65" fmla="*/ 1451 h 1485"/>
                  <a:gd name="T66" fmla="*/ 170 w 1237"/>
                  <a:gd name="T67" fmla="*/ 1452 h 1485"/>
                  <a:gd name="T68" fmla="*/ 96 w 1237"/>
                  <a:gd name="T69" fmla="*/ 1453 h 1485"/>
                  <a:gd name="T70" fmla="*/ 39 w 1237"/>
                  <a:gd name="T71" fmla="*/ 1457 h 1485"/>
                  <a:gd name="T72" fmla="*/ 0 w 1237"/>
                  <a:gd name="T73" fmla="*/ 1462 h 14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7"/>
                  <a:gd name="T112" fmla="*/ 0 h 1485"/>
                  <a:gd name="T113" fmla="*/ 1237 w 1237"/>
                  <a:gd name="T114" fmla="*/ 1485 h 14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7" h="1485">
                    <a:moveTo>
                      <a:pt x="0" y="1462"/>
                    </a:moveTo>
                    <a:lnTo>
                      <a:pt x="3" y="1462"/>
                    </a:lnTo>
                    <a:lnTo>
                      <a:pt x="12" y="1462"/>
                    </a:lnTo>
                    <a:lnTo>
                      <a:pt x="26" y="1462"/>
                    </a:lnTo>
                    <a:lnTo>
                      <a:pt x="46" y="1462"/>
                    </a:lnTo>
                    <a:lnTo>
                      <a:pt x="69" y="1462"/>
                    </a:lnTo>
                    <a:lnTo>
                      <a:pt x="97" y="1462"/>
                    </a:lnTo>
                    <a:lnTo>
                      <a:pt x="130" y="1462"/>
                    </a:lnTo>
                    <a:lnTo>
                      <a:pt x="164" y="1462"/>
                    </a:lnTo>
                    <a:lnTo>
                      <a:pt x="203" y="1462"/>
                    </a:lnTo>
                    <a:lnTo>
                      <a:pt x="246" y="1464"/>
                    </a:lnTo>
                    <a:lnTo>
                      <a:pt x="290" y="1464"/>
                    </a:lnTo>
                    <a:lnTo>
                      <a:pt x="337" y="1464"/>
                    </a:lnTo>
                    <a:lnTo>
                      <a:pt x="386" y="1464"/>
                    </a:lnTo>
                    <a:lnTo>
                      <a:pt x="437" y="1465"/>
                    </a:lnTo>
                    <a:lnTo>
                      <a:pt x="488" y="1465"/>
                    </a:lnTo>
                    <a:lnTo>
                      <a:pt x="540" y="1465"/>
                    </a:lnTo>
                    <a:lnTo>
                      <a:pt x="594" y="1466"/>
                    </a:lnTo>
                    <a:lnTo>
                      <a:pt x="647" y="1466"/>
                    </a:lnTo>
                    <a:lnTo>
                      <a:pt x="700" y="1467"/>
                    </a:lnTo>
                    <a:lnTo>
                      <a:pt x="753" y="1467"/>
                    </a:lnTo>
                    <a:lnTo>
                      <a:pt x="805" y="1469"/>
                    </a:lnTo>
                    <a:lnTo>
                      <a:pt x="856" y="1470"/>
                    </a:lnTo>
                    <a:lnTo>
                      <a:pt x="905" y="1471"/>
                    </a:lnTo>
                    <a:lnTo>
                      <a:pt x="953" y="1473"/>
                    </a:lnTo>
                    <a:lnTo>
                      <a:pt x="998" y="1474"/>
                    </a:lnTo>
                    <a:lnTo>
                      <a:pt x="1041" y="1475"/>
                    </a:lnTo>
                    <a:lnTo>
                      <a:pt x="1081" y="1476"/>
                    </a:lnTo>
                    <a:lnTo>
                      <a:pt x="1118" y="1478"/>
                    </a:lnTo>
                    <a:lnTo>
                      <a:pt x="1152" y="1479"/>
                    </a:lnTo>
                    <a:lnTo>
                      <a:pt x="1180" y="1482"/>
                    </a:lnTo>
                    <a:lnTo>
                      <a:pt x="1206" y="1483"/>
                    </a:lnTo>
                    <a:lnTo>
                      <a:pt x="1227" y="1485"/>
                    </a:lnTo>
                    <a:lnTo>
                      <a:pt x="1229" y="1253"/>
                    </a:lnTo>
                    <a:lnTo>
                      <a:pt x="1236" y="741"/>
                    </a:lnTo>
                    <a:lnTo>
                      <a:pt x="1237" y="229"/>
                    </a:lnTo>
                    <a:lnTo>
                      <a:pt x="1232" y="0"/>
                    </a:lnTo>
                    <a:lnTo>
                      <a:pt x="1224" y="60"/>
                    </a:lnTo>
                    <a:lnTo>
                      <a:pt x="1219" y="189"/>
                    </a:lnTo>
                    <a:lnTo>
                      <a:pt x="1216" y="316"/>
                    </a:lnTo>
                    <a:lnTo>
                      <a:pt x="1216" y="374"/>
                    </a:lnTo>
                    <a:lnTo>
                      <a:pt x="1214" y="1471"/>
                    </a:lnTo>
                    <a:lnTo>
                      <a:pt x="1211" y="1471"/>
                    </a:lnTo>
                    <a:lnTo>
                      <a:pt x="1202" y="1471"/>
                    </a:lnTo>
                    <a:lnTo>
                      <a:pt x="1188" y="1470"/>
                    </a:lnTo>
                    <a:lnTo>
                      <a:pt x="1167" y="1470"/>
                    </a:lnTo>
                    <a:lnTo>
                      <a:pt x="1144" y="1469"/>
                    </a:lnTo>
                    <a:lnTo>
                      <a:pt x="1114" y="1467"/>
                    </a:lnTo>
                    <a:lnTo>
                      <a:pt x="1082" y="1466"/>
                    </a:lnTo>
                    <a:lnTo>
                      <a:pt x="1046" y="1466"/>
                    </a:lnTo>
                    <a:lnTo>
                      <a:pt x="1006" y="1465"/>
                    </a:lnTo>
                    <a:lnTo>
                      <a:pt x="963" y="1464"/>
                    </a:lnTo>
                    <a:lnTo>
                      <a:pt x="918" y="1462"/>
                    </a:lnTo>
                    <a:lnTo>
                      <a:pt x="870" y="1460"/>
                    </a:lnTo>
                    <a:lnTo>
                      <a:pt x="820" y="1458"/>
                    </a:lnTo>
                    <a:lnTo>
                      <a:pt x="770" y="1457"/>
                    </a:lnTo>
                    <a:lnTo>
                      <a:pt x="717" y="1456"/>
                    </a:lnTo>
                    <a:lnTo>
                      <a:pt x="664" y="1455"/>
                    </a:lnTo>
                    <a:lnTo>
                      <a:pt x="611" y="1455"/>
                    </a:lnTo>
                    <a:lnTo>
                      <a:pt x="557" y="1453"/>
                    </a:lnTo>
                    <a:lnTo>
                      <a:pt x="504" y="1452"/>
                    </a:lnTo>
                    <a:lnTo>
                      <a:pt x="451" y="1452"/>
                    </a:lnTo>
                    <a:lnTo>
                      <a:pt x="399" y="1451"/>
                    </a:lnTo>
                    <a:lnTo>
                      <a:pt x="349" y="1451"/>
                    </a:lnTo>
                    <a:lnTo>
                      <a:pt x="301" y="1451"/>
                    </a:lnTo>
                    <a:lnTo>
                      <a:pt x="255" y="1451"/>
                    </a:lnTo>
                    <a:lnTo>
                      <a:pt x="211" y="1451"/>
                    </a:lnTo>
                    <a:lnTo>
                      <a:pt x="170" y="1452"/>
                    </a:lnTo>
                    <a:lnTo>
                      <a:pt x="131" y="1452"/>
                    </a:lnTo>
                    <a:lnTo>
                      <a:pt x="96" y="1453"/>
                    </a:lnTo>
                    <a:lnTo>
                      <a:pt x="65" y="1456"/>
                    </a:lnTo>
                    <a:lnTo>
                      <a:pt x="39" y="1457"/>
                    </a:lnTo>
                    <a:lnTo>
                      <a:pt x="17" y="1460"/>
                    </a:lnTo>
                    <a:lnTo>
                      <a:pt x="0" y="1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6" name="Freeform 25"/>
              <p:cNvSpPr>
                <a:spLocks/>
              </p:cNvSpPr>
              <p:nvPr/>
            </p:nvSpPr>
            <p:spPr bwMode="auto">
              <a:xfrm>
                <a:off x="1833" y="1091"/>
                <a:ext cx="1418" cy="217"/>
              </a:xfrm>
              <a:custGeom>
                <a:avLst/>
                <a:gdLst>
                  <a:gd name="T0" fmla="*/ 9 w 1418"/>
                  <a:gd name="T1" fmla="*/ 176 h 217"/>
                  <a:gd name="T2" fmla="*/ 55 w 1418"/>
                  <a:gd name="T3" fmla="*/ 133 h 217"/>
                  <a:gd name="T4" fmla="*/ 114 w 1418"/>
                  <a:gd name="T5" fmla="*/ 72 h 217"/>
                  <a:gd name="T6" fmla="*/ 158 w 1418"/>
                  <a:gd name="T7" fmla="*/ 26 h 217"/>
                  <a:gd name="T8" fmla="*/ 169 w 1418"/>
                  <a:gd name="T9" fmla="*/ 18 h 217"/>
                  <a:gd name="T10" fmla="*/ 196 w 1418"/>
                  <a:gd name="T11" fmla="*/ 23 h 217"/>
                  <a:gd name="T12" fmla="*/ 246 w 1418"/>
                  <a:gd name="T13" fmla="*/ 32 h 217"/>
                  <a:gd name="T14" fmla="*/ 318 w 1418"/>
                  <a:gd name="T15" fmla="*/ 44 h 217"/>
                  <a:gd name="T16" fmla="*/ 406 w 1418"/>
                  <a:gd name="T17" fmla="*/ 59 h 217"/>
                  <a:gd name="T18" fmla="*/ 506 w 1418"/>
                  <a:gd name="T19" fmla="*/ 76 h 217"/>
                  <a:gd name="T20" fmla="*/ 615 w 1418"/>
                  <a:gd name="T21" fmla="*/ 94 h 217"/>
                  <a:gd name="T22" fmla="*/ 731 w 1418"/>
                  <a:gd name="T23" fmla="*/ 113 h 217"/>
                  <a:gd name="T24" fmla="*/ 848 w 1418"/>
                  <a:gd name="T25" fmla="*/ 133 h 217"/>
                  <a:gd name="T26" fmla="*/ 964 w 1418"/>
                  <a:gd name="T27" fmla="*/ 151 h 217"/>
                  <a:gd name="T28" fmla="*/ 1073 w 1418"/>
                  <a:gd name="T29" fmla="*/ 169 h 217"/>
                  <a:gd name="T30" fmla="*/ 1174 w 1418"/>
                  <a:gd name="T31" fmla="*/ 184 h 217"/>
                  <a:gd name="T32" fmla="*/ 1262 w 1418"/>
                  <a:gd name="T33" fmla="*/ 198 h 217"/>
                  <a:gd name="T34" fmla="*/ 1334 w 1418"/>
                  <a:gd name="T35" fmla="*/ 208 h 217"/>
                  <a:gd name="T36" fmla="*/ 1386 w 1418"/>
                  <a:gd name="T37" fmla="*/ 215 h 217"/>
                  <a:gd name="T38" fmla="*/ 1414 w 1418"/>
                  <a:gd name="T39" fmla="*/ 217 h 217"/>
                  <a:gd name="T40" fmla="*/ 1415 w 1418"/>
                  <a:gd name="T41" fmla="*/ 214 h 217"/>
                  <a:gd name="T42" fmla="*/ 1388 w 1418"/>
                  <a:gd name="T43" fmla="*/ 206 h 217"/>
                  <a:gd name="T44" fmla="*/ 1338 w 1418"/>
                  <a:gd name="T45" fmla="*/ 196 h 217"/>
                  <a:gd name="T46" fmla="*/ 1266 w 1418"/>
                  <a:gd name="T47" fmla="*/ 181 h 217"/>
                  <a:gd name="T48" fmla="*/ 1178 w 1418"/>
                  <a:gd name="T49" fmla="*/ 166 h 217"/>
                  <a:gd name="T50" fmla="*/ 1076 w 1418"/>
                  <a:gd name="T51" fmla="*/ 148 h 217"/>
                  <a:gd name="T52" fmla="*/ 965 w 1418"/>
                  <a:gd name="T53" fmla="*/ 129 h 217"/>
                  <a:gd name="T54" fmla="*/ 849 w 1418"/>
                  <a:gd name="T55" fmla="*/ 111 h 217"/>
                  <a:gd name="T56" fmla="*/ 731 w 1418"/>
                  <a:gd name="T57" fmla="*/ 91 h 217"/>
                  <a:gd name="T58" fmla="*/ 614 w 1418"/>
                  <a:gd name="T59" fmla="*/ 72 h 217"/>
                  <a:gd name="T60" fmla="*/ 503 w 1418"/>
                  <a:gd name="T61" fmla="*/ 54 h 217"/>
                  <a:gd name="T62" fmla="*/ 401 w 1418"/>
                  <a:gd name="T63" fmla="*/ 39 h 217"/>
                  <a:gd name="T64" fmla="*/ 312 w 1418"/>
                  <a:gd name="T65" fmla="*/ 24 h 217"/>
                  <a:gd name="T66" fmla="*/ 240 w 1418"/>
                  <a:gd name="T67" fmla="*/ 13 h 217"/>
                  <a:gd name="T68" fmla="*/ 188 w 1418"/>
                  <a:gd name="T69" fmla="*/ 5 h 217"/>
                  <a:gd name="T70" fmla="*/ 161 w 1418"/>
                  <a:gd name="T71" fmla="*/ 0 h 217"/>
                  <a:gd name="T72" fmla="*/ 151 w 1418"/>
                  <a:gd name="T73" fmla="*/ 8 h 217"/>
                  <a:gd name="T74" fmla="*/ 105 w 1418"/>
                  <a:gd name="T75" fmla="*/ 55 h 217"/>
                  <a:gd name="T76" fmla="*/ 46 w 1418"/>
                  <a:gd name="T77" fmla="*/ 121 h 217"/>
                  <a:gd name="T78" fmla="*/ 5 w 1418"/>
                  <a:gd name="T79" fmla="*/ 171 h 2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8"/>
                  <a:gd name="T121" fmla="*/ 0 h 217"/>
                  <a:gd name="T122" fmla="*/ 1418 w 1418"/>
                  <a:gd name="T123" fmla="*/ 217 h 2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8" h="217">
                    <a:moveTo>
                      <a:pt x="0" y="181"/>
                    </a:moveTo>
                    <a:lnTo>
                      <a:pt x="9" y="176"/>
                    </a:lnTo>
                    <a:lnTo>
                      <a:pt x="28" y="158"/>
                    </a:lnTo>
                    <a:lnTo>
                      <a:pt x="55" y="133"/>
                    </a:lnTo>
                    <a:lnTo>
                      <a:pt x="85" y="102"/>
                    </a:lnTo>
                    <a:lnTo>
                      <a:pt x="114" y="72"/>
                    </a:lnTo>
                    <a:lnTo>
                      <a:pt x="140" y="45"/>
                    </a:lnTo>
                    <a:lnTo>
                      <a:pt x="158" y="26"/>
                    </a:lnTo>
                    <a:lnTo>
                      <a:pt x="165" y="18"/>
                    </a:lnTo>
                    <a:lnTo>
                      <a:pt x="169" y="18"/>
                    </a:lnTo>
                    <a:lnTo>
                      <a:pt x="179" y="21"/>
                    </a:lnTo>
                    <a:lnTo>
                      <a:pt x="196" y="23"/>
                    </a:lnTo>
                    <a:lnTo>
                      <a:pt x="219" y="27"/>
                    </a:lnTo>
                    <a:lnTo>
                      <a:pt x="246" y="32"/>
                    </a:lnTo>
                    <a:lnTo>
                      <a:pt x="280" y="37"/>
                    </a:lnTo>
                    <a:lnTo>
                      <a:pt x="318" y="44"/>
                    </a:lnTo>
                    <a:lnTo>
                      <a:pt x="360" y="51"/>
                    </a:lnTo>
                    <a:lnTo>
                      <a:pt x="406" y="59"/>
                    </a:lnTo>
                    <a:lnTo>
                      <a:pt x="454" y="67"/>
                    </a:lnTo>
                    <a:lnTo>
                      <a:pt x="506" y="76"/>
                    </a:lnTo>
                    <a:lnTo>
                      <a:pt x="560" y="85"/>
                    </a:lnTo>
                    <a:lnTo>
                      <a:pt x="615" y="94"/>
                    </a:lnTo>
                    <a:lnTo>
                      <a:pt x="673" y="103"/>
                    </a:lnTo>
                    <a:lnTo>
                      <a:pt x="731" y="113"/>
                    </a:lnTo>
                    <a:lnTo>
                      <a:pt x="789" y="122"/>
                    </a:lnTo>
                    <a:lnTo>
                      <a:pt x="848" y="133"/>
                    </a:lnTo>
                    <a:lnTo>
                      <a:pt x="906" y="142"/>
                    </a:lnTo>
                    <a:lnTo>
                      <a:pt x="964" y="151"/>
                    </a:lnTo>
                    <a:lnTo>
                      <a:pt x="1019" y="160"/>
                    </a:lnTo>
                    <a:lnTo>
                      <a:pt x="1073" y="169"/>
                    </a:lnTo>
                    <a:lnTo>
                      <a:pt x="1125" y="176"/>
                    </a:lnTo>
                    <a:lnTo>
                      <a:pt x="1174" y="184"/>
                    </a:lnTo>
                    <a:lnTo>
                      <a:pt x="1221" y="192"/>
                    </a:lnTo>
                    <a:lnTo>
                      <a:pt x="1262" y="198"/>
                    </a:lnTo>
                    <a:lnTo>
                      <a:pt x="1301" y="203"/>
                    </a:lnTo>
                    <a:lnTo>
                      <a:pt x="1334" y="208"/>
                    </a:lnTo>
                    <a:lnTo>
                      <a:pt x="1363" y="212"/>
                    </a:lnTo>
                    <a:lnTo>
                      <a:pt x="1386" y="215"/>
                    </a:lnTo>
                    <a:lnTo>
                      <a:pt x="1403" y="216"/>
                    </a:lnTo>
                    <a:lnTo>
                      <a:pt x="1414" y="217"/>
                    </a:lnTo>
                    <a:lnTo>
                      <a:pt x="1418" y="216"/>
                    </a:lnTo>
                    <a:lnTo>
                      <a:pt x="1415" y="214"/>
                    </a:lnTo>
                    <a:lnTo>
                      <a:pt x="1405" y="210"/>
                    </a:lnTo>
                    <a:lnTo>
                      <a:pt x="1388" y="206"/>
                    </a:lnTo>
                    <a:lnTo>
                      <a:pt x="1365" y="201"/>
                    </a:lnTo>
                    <a:lnTo>
                      <a:pt x="1338" y="196"/>
                    </a:lnTo>
                    <a:lnTo>
                      <a:pt x="1304" y="189"/>
                    </a:lnTo>
                    <a:lnTo>
                      <a:pt x="1266" y="181"/>
                    </a:lnTo>
                    <a:lnTo>
                      <a:pt x="1223" y="174"/>
                    </a:lnTo>
                    <a:lnTo>
                      <a:pt x="1178" y="166"/>
                    </a:lnTo>
                    <a:lnTo>
                      <a:pt x="1129" y="157"/>
                    </a:lnTo>
                    <a:lnTo>
                      <a:pt x="1076" y="148"/>
                    </a:lnTo>
                    <a:lnTo>
                      <a:pt x="1022" y="139"/>
                    </a:lnTo>
                    <a:lnTo>
                      <a:pt x="965" y="129"/>
                    </a:lnTo>
                    <a:lnTo>
                      <a:pt x="908" y="120"/>
                    </a:lnTo>
                    <a:lnTo>
                      <a:pt x="849" y="111"/>
                    </a:lnTo>
                    <a:lnTo>
                      <a:pt x="789" y="100"/>
                    </a:lnTo>
                    <a:lnTo>
                      <a:pt x="731" y="91"/>
                    </a:lnTo>
                    <a:lnTo>
                      <a:pt x="672" y="81"/>
                    </a:lnTo>
                    <a:lnTo>
                      <a:pt x="614" y="72"/>
                    </a:lnTo>
                    <a:lnTo>
                      <a:pt x="557" y="63"/>
                    </a:lnTo>
                    <a:lnTo>
                      <a:pt x="503" y="54"/>
                    </a:lnTo>
                    <a:lnTo>
                      <a:pt x="451" y="46"/>
                    </a:lnTo>
                    <a:lnTo>
                      <a:pt x="401" y="39"/>
                    </a:lnTo>
                    <a:lnTo>
                      <a:pt x="355" y="31"/>
                    </a:lnTo>
                    <a:lnTo>
                      <a:pt x="312" y="24"/>
                    </a:lnTo>
                    <a:lnTo>
                      <a:pt x="274" y="18"/>
                    </a:lnTo>
                    <a:lnTo>
                      <a:pt x="240" y="13"/>
                    </a:lnTo>
                    <a:lnTo>
                      <a:pt x="211" y="9"/>
                    </a:lnTo>
                    <a:lnTo>
                      <a:pt x="188" y="5"/>
                    </a:lnTo>
                    <a:lnTo>
                      <a:pt x="171" y="3"/>
                    </a:lnTo>
                    <a:lnTo>
                      <a:pt x="161" y="0"/>
                    </a:lnTo>
                    <a:lnTo>
                      <a:pt x="157" y="0"/>
                    </a:lnTo>
                    <a:lnTo>
                      <a:pt x="151" y="8"/>
                    </a:lnTo>
                    <a:lnTo>
                      <a:pt x="131" y="27"/>
                    </a:lnTo>
                    <a:lnTo>
                      <a:pt x="105" y="55"/>
                    </a:lnTo>
                    <a:lnTo>
                      <a:pt x="76" y="87"/>
                    </a:lnTo>
                    <a:lnTo>
                      <a:pt x="46" y="121"/>
                    </a:lnTo>
                    <a:lnTo>
                      <a:pt x="21" y="149"/>
                    </a:lnTo>
                    <a:lnTo>
                      <a:pt x="5" y="171"/>
                    </a:lnTo>
                    <a:lnTo>
                      <a:pt x="0"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7" name="Freeform 26"/>
              <p:cNvSpPr>
                <a:spLocks/>
              </p:cNvSpPr>
              <p:nvPr/>
            </p:nvSpPr>
            <p:spPr bwMode="auto">
              <a:xfrm>
                <a:off x="3273" y="1321"/>
                <a:ext cx="39" cy="1494"/>
              </a:xfrm>
              <a:custGeom>
                <a:avLst/>
                <a:gdLst>
                  <a:gd name="T0" fmla="*/ 19 w 39"/>
                  <a:gd name="T1" fmla="*/ 1121 h 1494"/>
                  <a:gd name="T2" fmla="*/ 31 w 39"/>
                  <a:gd name="T3" fmla="*/ 766 h 1494"/>
                  <a:gd name="T4" fmla="*/ 39 w 39"/>
                  <a:gd name="T5" fmla="*/ 406 h 1494"/>
                  <a:gd name="T6" fmla="*/ 38 w 39"/>
                  <a:gd name="T7" fmla="*/ 123 h 1494"/>
                  <a:gd name="T8" fmla="*/ 25 w 39"/>
                  <a:gd name="T9" fmla="*/ 0 h 1494"/>
                  <a:gd name="T10" fmla="*/ 19 w 39"/>
                  <a:gd name="T11" fmla="*/ 235 h 1494"/>
                  <a:gd name="T12" fmla="*/ 9 w 39"/>
                  <a:gd name="T13" fmla="*/ 749 h 1494"/>
                  <a:gd name="T14" fmla="*/ 0 w 39"/>
                  <a:gd name="T15" fmla="*/ 1264 h 1494"/>
                  <a:gd name="T16" fmla="*/ 0 w 39"/>
                  <a:gd name="T17" fmla="*/ 1494 h 1494"/>
                  <a:gd name="T18" fmla="*/ 7 w 39"/>
                  <a:gd name="T19" fmla="*/ 1463 h 1494"/>
                  <a:gd name="T20" fmla="*/ 10 w 39"/>
                  <a:gd name="T21" fmla="*/ 1386 h 1494"/>
                  <a:gd name="T22" fmla="*/ 14 w 39"/>
                  <a:gd name="T23" fmla="*/ 1270 h 1494"/>
                  <a:gd name="T24" fmla="*/ 19 w 39"/>
                  <a:gd name="T25" fmla="*/ 1121 h 14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494"/>
                  <a:gd name="T41" fmla="*/ 39 w 39"/>
                  <a:gd name="T42" fmla="*/ 1494 h 14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494">
                    <a:moveTo>
                      <a:pt x="19" y="1121"/>
                    </a:moveTo>
                    <a:lnTo>
                      <a:pt x="31" y="766"/>
                    </a:lnTo>
                    <a:lnTo>
                      <a:pt x="39" y="406"/>
                    </a:lnTo>
                    <a:lnTo>
                      <a:pt x="38" y="123"/>
                    </a:lnTo>
                    <a:lnTo>
                      <a:pt x="25" y="0"/>
                    </a:lnTo>
                    <a:lnTo>
                      <a:pt x="19" y="235"/>
                    </a:lnTo>
                    <a:lnTo>
                      <a:pt x="9" y="749"/>
                    </a:lnTo>
                    <a:lnTo>
                      <a:pt x="0" y="1264"/>
                    </a:lnTo>
                    <a:lnTo>
                      <a:pt x="0" y="1494"/>
                    </a:lnTo>
                    <a:lnTo>
                      <a:pt x="7" y="1463"/>
                    </a:lnTo>
                    <a:lnTo>
                      <a:pt x="10" y="1386"/>
                    </a:lnTo>
                    <a:lnTo>
                      <a:pt x="14" y="1270"/>
                    </a:lnTo>
                    <a:lnTo>
                      <a:pt x="19" y="1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8" name="Freeform 27"/>
              <p:cNvSpPr>
                <a:spLocks/>
              </p:cNvSpPr>
              <p:nvPr/>
            </p:nvSpPr>
            <p:spPr bwMode="auto">
              <a:xfrm flipH="1" flipV="1">
                <a:off x="1878" y="1180"/>
                <a:ext cx="214" cy="108"/>
              </a:xfrm>
              <a:custGeom>
                <a:avLst/>
                <a:gdLst>
                  <a:gd name="T0" fmla="*/ 0 w 72"/>
                  <a:gd name="T1" fmla="*/ 763 h 64"/>
                  <a:gd name="T2" fmla="*/ 476 w 72"/>
                  <a:gd name="T3" fmla="*/ 763 h 64"/>
                  <a:gd name="T4" fmla="*/ 2342 w 72"/>
                  <a:gd name="T5" fmla="*/ 754 h 64"/>
                  <a:gd name="T6" fmla="*/ 5071 w 72"/>
                  <a:gd name="T7" fmla="*/ 721 h 64"/>
                  <a:gd name="T8" fmla="*/ 7879 w 72"/>
                  <a:gd name="T9" fmla="*/ 638 h 64"/>
                  <a:gd name="T10" fmla="*/ 10920 w 72"/>
                  <a:gd name="T11" fmla="*/ 559 h 64"/>
                  <a:gd name="T12" fmla="*/ 13657 w 72"/>
                  <a:gd name="T13" fmla="*/ 422 h 64"/>
                  <a:gd name="T14" fmla="*/ 15750 w 72"/>
                  <a:gd name="T15" fmla="*/ 245 h 64"/>
                  <a:gd name="T16" fmla="*/ 16695 w 72"/>
                  <a:gd name="T17" fmla="*/ 0 h 64"/>
                  <a:gd name="T18" fmla="*/ 16695 w 72"/>
                  <a:gd name="T19" fmla="*/ 57 h 64"/>
                  <a:gd name="T20" fmla="*/ 16466 w 72"/>
                  <a:gd name="T21" fmla="*/ 196 h 64"/>
                  <a:gd name="T22" fmla="*/ 15750 w 72"/>
                  <a:gd name="T23" fmla="*/ 376 h 64"/>
                  <a:gd name="T24" fmla="*/ 14603 w 72"/>
                  <a:gd name="T25" fmla="*/ 559 h 64"/>
                  <a:gd name="T26" fmla="*/ 12501 w 72"/>
                  <a:gd name="T27" fmla="*/ 741 h 64"/>
                  <a:gd name="T28" fmla="*/ 9532 w 72"/>
                  <a:gd name="T29" fmla="*/ 861 h 64"/>
                  <a:gd name="T30" fmla="*/ 5299 w 72"/>
                  <a:gd name="T31" fmla="*/ 874 h 64"/>
                  <a:gd name="T32" fmla="*/ 0 w 72"/>
                  <a:gd name="T33" fmla="*/ 763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64"/>
                  <a:gd name="T53" fmla="*/ 72 w 7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64">
                    <a:moveTo>
                      <a:pt x="0" y="56"/>
                    </a:moveTo>
                    <a:lnTo>
                      <a:pt x="2" y="56"/>
                    </a:lnTo>
                    <a:lnTo>
                      <a:pt x="10" y="55"/>
                    </a:lnTo>
                    <a:lnTo>
                      <a:pt x="22" y="53"/>
                    </a:lnTo>
                    <a:lnTo>
                      <a:pt x="34" y="47"/>
                    </a:lnTo>
                    <a:lnTo>
                      <a:pt x="47" y="41"/>
                    </a:lnTo>
                    <a:lnTo>
                      <a:pt x="59" y="31"/>
                    </a:lnTo>
                    <a:lnTo>
                      <a:pt x="68" y="18"/>
                    </a:lnTo>
                    <a:lnTo>
                      <a:pt x="72" y="0"/>
                    </a:lnTo>
                    <a:lnTo>
                      <a:pt x="72" y="4"/>
                    </a:lnTo>
                    <a:lnTo>
                      <a:pt x="71" y="14"/>
                    </a:lnTo>
                    <a:lnTo>
                      <a:pt x="68" y="27"/>
                    </a:lnTo>
                    <a:lnTo>
                      <a:pt x="63" y="41"/>
                    </a:lnTo>
                    <a:lnTo>
                      <a:pt x="54" y="54"/>
                    </a:lnTo>
                    <a:lnTo>
                      <a:pt x="41" y="63"/>
                    </a:lnTo>
                    <a:lnTo>
                      <a:pt x="23" y="64"/>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sp>
          <p:nvSpPr>
            <p:cNvPr id="19" name="Text Box 54"/>
            <p:cNvSpPr txBox="1">
              <a:spLocks noChangeArrowheads="1"/>
            </p:cNvSpPr>
            <p:nvPr/>
          </p:nvSpPr>
          <p:spPr bwMode="auto">
            <a:xfrm>
              <a:off x="3142" y="1671"/>
              <a:ext cx="1162"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accent3"/>
                  </a:solidFill>
                </a:rPr>
                <a:t>NFPA</a:t>
              </a:r>
            </a:p>
            <a:p>
              <a:pPr algn="ctr"/>
              <a:r>
                <a:rPr lang="en-US" dirty="0">
                  <a:solidFill>
                    <a:schemeClr val="accent3"/>
                  </a:solidFill>
                </a:rPr>
                <a:t>Fire and Rescue</a:t>
              </a:r>
            </a:p>
            <a:p>
              <a:pPr algn="ctr"/>
              <a:r>
                <a:rPr lang="en-US" dirty="0">
                  <a:solidFill>
                    <a:schemeClr val="accent3"/>
                  </a:solidFill>
                </a:rPr>
                <a:t>Specific</a:t>
              </a:r>
            </a:p>
            <a:p>
              <a:pPr algn="ctr"/>
              <a:r>
                <a:rPr lang="en-US" dirty="0">
                  <a:solidFill>
                    <a:schemeClr val="accent3"/>
                  </a:solidFill>
                </a:rPr>
                <a:t>Standard</a:t>
              </a:r>
            </a:p>
          </p:txBody>
        </p:sp>
      </p:grpSp>
    </p:spTree>
    <p:extLst>
      <p:ext uri="{BB962C8B-B14F-4D97-AF65-F5344CB8AC3E}">
        <p14:creationId xmlns:p14="http://schemas.microsoft.com/office/powerpoint/2010/main" val="1830538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14800" y="2057400"/>
            <a:ext cx="4572000" cy="830997"/>
          </a:xfrm>
          <a:prstGeom prst="rect">
            <a:avLst/>
          </a:prstGeom>
        </p:spPr>
        <p:txBody>
          <a:bodyPr>
            <a:spAutoFit/>
          </a:bodyPr>
          <a:lstStyle/>
          <a:p>
            <a:pPr algn="ctr">
              <a:defRPr/>
            </a:pPr>
            <a:r>
              <a:rPr lang="en-US" b="1" dirty="0">
                <a:solidFill>
                  <a:schemeClr val="accent3"/>
                </a:solidFill>
              </a:rPr>
              <a:t>North Carolina is an</a:t>
            </a:r>
          </a:p>
          <a:p>
            <a:pPr algn="ctr">
              <a:defRPr/>
            </a:pPr>
            <a:r>
              <a:rPr lang="en-US" b="1" dirty="0">
                <a:solidFill>
                  <a:schemeClr val="accent3"/>
                </a:solidFill>
              </a:rPr>
              <a:t>OSHA State</a:t>
            </a:r>
          </a:p>
        </p:txBody>
      </p:sp>
      <p:pic>
        <p:nvPicPr>
          <p:cNvPr id="3" name="Picture 2" descr="C:\BEST\MEdwards\graph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95400"/>
            <a:ext cx="6186931" cy="46634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473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14800" y="2057400"/>
            <a:ext cx="4572000" cy="830997"/>
          </a:xfrm>
          <a:prstGeom prst="rect">
            <a:avLst/>
          </a:prstGeom>
        </p:spPr>
        <p:txBody>
          <a:bodyPr>
            <a:spAutoFit/>
          </a:bodyPr>
          <a:lstStyle/>
          <a:p>
            <a:pPr algn="ctr">
              <a:defRPr/>
            </a:pPr>
            <a:r>
              <a:rPr lang="en-US" b="1" dirty="0">
                <a:solidFill>
                  <a:schemeClr val="accent3"/>
                </a:solidFill>
              </a:rPr>
              <a:t>North Carolina is an</a:t>
            </a:r>
          </a:p>
          <a:p>
            <a:pPr algn="ctr">
              <a:defRPr/>
            </a:pPr>
            <a:r>
              <a:rPr lang="en-US" b="1" dirty="0">
                <a:solidFill>
                  <a:schemeClr val="accent3"/>
                </a:solidFill>
              </a:rPr>
              <a:t>OSHA State</a:t>
            </a:r>
          </a:p>
        </p:txBody>
      </p:sp>
      <p:sp>
        <p:nvSpPr>
          <p:cNvPr id="3" name="Title 1"/>
          <p:cNvSpPr>
            <a:spLocks noGrp="1"/>
          </p:cNvSpPr>
          <p:nvPr>
            <p:ph type="title"/>
          </p:nvPr>
        </p:nvSpPr>
        <p:spPr>
          <a:xfrm>
            <a:off x="1143000" y="228600"/>
            <a:ext cx="8001000" cy="800219"/>
          </a:xfrm>
        </p:spPr>
        <p:txBody>
          <a:bodyPr/>
          <a:lstStyle/>
          <a:p>
            <a:r>
              <a:rPr lang="en-US" dirty="0" smtClean="0"/>
              <a:t>Standard of Care</a:t>
            </a:r>
            <a:endParaRPr lang="en-US" dirty="0"/>
          </a:p>
        </p:txBody>
      </p:sp>
      <p:sp>
        <p:nvSpPr>
          <p:cNvPr id="4" name="Content Placeholder 2"/>
          <p:cNvSpPr>
            <a:spLocks noGrp="1"/>
          </p:cNvSpPr>
          <p:nvPr>
            <p:ph idx="1"/>
          </p:nvPr>
        </p:nvSpPr>
        <p:spPr>
          <a:xfrm>
            <a:off x="2743200" y="1295400"/>
            <a:ext cx="6248400" cy="4800600"/>
          </a:xfrm>
        </p:spPr>
        <p:txBody>
          <a:bodyPr/>
          <a:lstStyle/>
          <a:p>
            <a:pPr marL="347663" lvl="1" indent="-347663">
              <a:spcBef>
                <a:spcPts val="0"/>
              </a:spcBef>
              <a:buClr>
                <a:srgbClr val="993300"/>
              </a:buClr>
              <a:buFont typeface="Wingdings" panose="05000000000000000000" pitchFamily="2" charset="2"/>
              <a:buChar char="§"/>
            </a:pPr>
            <a:r>
              <a:rPr lang="en-US" sz="2400" dirty="0">
                <a:latin typeface="Arial" charset="0"/>
              </a:rPr>
              <a:t>Defined as the level of competency anticipated or mandated during the performance of a service or duty.</a:t>
            </a:r>
          </a:p>
          <a:p>
            <a:pPr marL="0" indent="0">
              <a:buNone/>
            </a:pPr>
            <a:endParaRPr lang="en-US" dirty="0"/>
          </a:p>
        </p:txBody>
      </p:sp>
    </p:spTree>
    <p:extLst>
      <p:ext uri="{BB962C8B-B14F-4D97-AF65-F5344CB8AC3E}">
        <p14:creationId xmlns:p14="http://schemas.microsoft.com/office/powerpoint/2010/main" val="3162406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14800" y="2057400"/>
            <a:ext cx="4572000" cy="830997"/>
          </a:xfrm>
          <a:prstGeom prst="rect">
            <a:avLst/>
          </a:prstGeom>
        </p:spPr>
        <p:txBody>
          <a:bodyPr>
            <a:spAutoFit/>
          </a:bodyPr>
          <a:lstStyle/>
          <a:p>
            <a:pPr algn="ctr">
              <a:defRPr/>
            </a:pPr>
            <a:r>
              <a:rPr lang="en-US" b="1" dirty="0">
                <a:solidFill>
                  <a:schemeClr val="accent3"/>
                </a:solidFill>
              </a:rPr>
              <a:t>North Carolina is an</a:t>
            </a:r>
          </a:p>
          <a:p>
            <a:pPr algn="ctr">
              <a:defRPr/>
            </a:pPr>
            <a:r>
              <a:rPr lang="en-US" b="1" dirty="0">
                <a:solidFill>
                  <a:schemeClr val="accent3"/>
                </a:solidFill>
              </a:rPr>
              <a:t>OSHA State</a:t>
            </a:r>
          </a:p>
        </p:txBody>
      </p:sp>
      <p:sp>
        <p:nvSpPr>
          <p:cNvPr id="3" name="Title 1"/>
          <p:cNvSpPr>
            <a:spLocks noGrp="1"/>
          </p:cNvSpPr>
          <p:nvPr>
            <p:ph type="title"/>
          </p:nvPr>
        </p:nvSpPr>
        <p:spPr>
          <a:xfrm>
            <a:off x="1143000" y="228600"/>
            <a:ext cx="8001000" cy="800219"/>
          </a:xfrm>
        </p:spPr>
        <p:txBody>
          <a:bodyPr/>
          <a:lstStyle/>
          <a:p>
            <a:r>
              <a:rPr lang="en-US" dirty="0" smtClean="0"/>
              <a:t>Standard of Care</a:t>
            </a:r>
            <a:endParaRPr lang="en-US" dirty="0"/>
          </a:p>
        </p:txBody>
      </p:sp>
      <p:sp>
        <p:nvSpPr>
          <p:cNvPr id="4" name="Content Placeholder 2"/>
          <p:cNvSpPr>
            <a:spLocks noGrp="1"/>
          </p:cNvSpPr>
          <p:nvPr>
            <p:ph idx="1"/>
          </p:nvPr>
        </p:nvSpPr>
        <p:spPr>
          <a:xfrm>
            <a:off x="2743200" y="1295400"/>
            <a:ext cx="6248400" cy="4800600"/>
          </a:xfrm>
        </p:spPr>
        <p:txBody>
          <a:bodyPr/>
          <a:lstStyle/>
          <a:p>
            <a:pPr>
              <a:spcBef>
                <a:spcPts val="0"/>
              </a:spcBef>
            </a:pPr>
            <a:r>
              <a:rPr lang="en-US" sz="2400" dirty="0">
                <a:latin typeface="Arial" charset="0"/>
              </a:rPr>
              <a:t>The last </a:t>
            </a:r>
            <a:r>
              <a:rPr lang="en-US" sz="2400" dirty="0" smtClean="0">
                <a:latin typeface="Arial" charset="0"/>
              </a:rPr>
              <a:t>50</a:t>
            </a:r>
            <a:r>
              <a:rPr lang="en-US" sz="2400" dirty="0" smtClean="0">
                <a:latin typeface="Arial" charset="0"/>
              </a:rPr>
              <a:t> </a:t>
            </a:r>
            <a:r>
              <a:rPr lang="en-US" sz="2400" dirty="0">
                <a:latin typeface="Arial" charset="0"/>
              </a:rPr>
              <a:t>years have taught us</a:t>
            </a:r>
            <a:r>
              <a:rPr lang="en-US" sz="2400" dirty="0" smtClean="0">
                <a:latin typeface="Arial" charset="0"/>
              </a:rPr>
              <a:t>:</a:t>
            </a:r>
          </a:p>
          <a:p>
            <a:pPr marL="0" indent="0">
              <a:spcBef>
                <a:spcPts val="0"/>
              </a:spcBef>
              <a:buNone/>
            </a:pPr>
            <a:endParaRPr lang="en-US" sz="1500" dirty="0">
              <a:latin typeface="Arial" charset="0"/>
            </a:endParaRPr>
          </a:p>
          <a:p>
            <a:pPr marL="685800" lvl="1" indent="-284163" eaLnBrk="1" hangingPunct="1">
              <a:spcBef>
                <a:spcPts val="0"/>
              </a:spcBef>
            </a:pPr>
            <a:r>
              <a:rPr lang="en-US" sz="2400" dirty="0">
                <a:latin typeface="Arial" charset="0"/>
              </a:rPr>
              <a:t>P</a:t>
            </a:r>
            <a:r>
              <a:rPr lang="en-US" sz="2400" dirty="0" smtClean="0">
                <a:latin typeface="Arial" charset="0"/>
              </a:rPr>
              <a:t>otential </a:t>
            </a:r>
            <a:r>
              <a:rPr lang="en-US" sz="2400" dirty="0">
                <a:latin typeface="Arial" charset="0"/>
              </a:rPr>
              <a:t>impacts are limitless.</a:t>
            </a:r>
          </a:p>
          <a:p>
            <a:pPr lvl="1" eaLnBrk="1" hangingPunct="1">
              <a:spcBef>
                <a:spcPts val="0"/>
              </a:spcBef>
              <a:buFontTx/>
              <a:buNone/>
            </a:pPr>
            <a:endParaRPr lang="en-US" sz="1500" dirty="0">
              <a:latin typeface="Arial" charset="0"/>
            </a:endParaRPr>
          </a:p>
          <a:p>
            <a:pPr marL="685800" lvl="1" indent="-284163" eaLnBrk="1" hangingPunct="1">
              <a:spcBef>
                <a:spcPts val="0"/>
              </a:spcBef>
            </a:pPr>
            <a:r>
              <a:rPr lang="en-US" sz="2400" dirty="0" smtClean="0">
                <a:latin typeface="Arial" charset="0"/>
              </a:rPr>
              <a:t>There </a:t>
            </a:r>
            <a:r>
              <a:rPr lang="en-US" sz="2400" dirty="0">
                <a:latin typeface="Arial" charset="0"/>
              </a:rPr>
              <a:t>are options in operational </a:t>
            </a:r>
            <a:r>
              <a:rPr lang="en-US" sz="2400" dirty="0" smtClean="0">
                <a:latin typeface="Arial" charset="0"/>
              </a:rPr>
              <a:t>approaches.</a:t>
            </a:r>
            <a:endParaRPr lang="en-US" sz="2400" dirty="0">
              <a:latin typeface="Arial" charset="0"/>
            </a:endParaRPr>
          </a:p>
          <a:p>
            <a:pPr lvl="1" eaLnBrk="1" hangingPunct="1">
              <a:spcBef>
                <a:spcPts val="0"/>
              </a:spcBef>
              <a:buFontTx/>
              <a:buNone/>
            </a:pPr>
            <a:endParaRPr lang="en-US" sz="1500" dirty="0">
              <a:latin typeface="Arial" charset="0"/>
            </a:endParaRPr>
          </a:p>
          <a:p>
            <a:pPr marL="685800" lvl="1" indent="-284163" eaLnBrk="1" hangingPunct="1">
              <a:spcBef>
                <a:spcPts val="0"/>
              </a:spcBef>
            </a:pPr>
            <a:r>
              <a:rPr lang="en-US" sz="2400" dirty="0">
                <a:latin typeface="Arial" charset="0"/>
              </a:rPr>
              <a:t>I</a:t>
            </a:r>
            <a:r>
              <a:rPr lang="en-US" sz="2400" dirty="0" smtClean="0">
                <a:latin typeface="Arial" charset="0"/>
              </a:rPr>
              <a:t>nitial </a:t>
            </a:r>
            <a:r>
              <a:rPr lang="en-US" sz="2400" dirty="0">
                <a:latin typeface="Arial" charset="0"/>
              </a:rPr>
              <a:t>responders need competency.</a:t>
            </a:r>
          </a:p>
          <a:p>
            <a:pPr lvl="1" eaLnBrk="1" hangingPunct="1">
              <a:spcBef>
                <a:spcPts val="0"/>
              </a:spcBef>
              <a:buFontTx/>
              <a:buNone/>
            </a:pPr>
            <a:endParaRPr lang="en-US" sz="1500" dirty="0">
              <a:latin typeface="Arial" charset="0"/>
            </a:endParaRPr>
          </a:p>
          <a:p>
            <a:pPr marL="685800" lvl="1" indent="-284163" eaLnBrk="1" hangingPunct="1">
              <a:spcBef>
                <a:spcPts val="0"/>
              </a:spcBef>
            </a:pPr>
            <a:r>
              <a:rPr lang="en-US" sz="2400" dirty="0">
                <a:latin typeface="Arial" charset="0"/>
              </a:rPr>
              <a:t>D</a:t>
            </a:r>
            <a:r>
              <a:rPr lang="en-US" sz="2400" dirty="0" smtClean="0">
                <a:latin typeface="Arial" charset="0"/>
              </a:rPr>
              <a:t>evelopment </a:t>
            </a:r>
            <a:r>
              <a:rPr lang="en-US" sz="2400" dirty="0">
                <a:latin typeface="Arial" charset="0"/>
              </a:rPr>
              <a:t>of a Standard of Care has occurred.</a:t>
            </a:r>
          </a:p>
          <a:p>
            <a:pPr marL="0" indent="0">
              <a:buNone/>
            </a:pPr>
            <a:endParaRPr lang="en-US" dirty="0"/>
          </a:p>
        </p:txBody>
      </p:sp>
    </p:spTree>
    <p:extLst>
      <p:ext uri="{BB962C8B-B14F-4D97-AF65-F5344CB8AC3E}">
        <p14:creationId xmlns:p14="http://schemas.microsoft.com/office/powerpoint/2010/main" val="4803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14800" y="2057400"/>
            <a:ext cx="4572000" cy="830997"/>
          </a:xfrm>
          <a:prstGeom prst="rect">
            <a:avLst/>
          </a:prstGeom>
        </p:spPr>
        <p:txBody>
          <a:bodyPr>
            <a:spAutoFit/>
          </a:bodyPr>
          <a:lstStyle/>
          <a:p>
            <a:pPr algn="ctr">
              <a:defRPr/>
            </a:pPr>
            <a:r>
              <a:rPr lang="en-US" b="1" dirty="0">
                <a:solidFill>
                  <a:schemeClr val="accent3"/>
                </a:solidFill>
              </a:rPr>
              <a:t>North Carolina is an</a:t>
            </a:r>
          </a:p>
          <a:p>
            <a:pPr algn="ctr">
              <a:defRPr/>
            </a:pPr>
            <a:r>
              <a:rPr lang="en-US" b="1" dirty="0">
                <a:solidFill>
                  <a:schemeClr val="accent3"/>
                </a:solidFill>
              </a:rPr>
              <a:t>OSHA State</a:t>
            </a:r>
          </a:p>
        </p:txBody>
      </p:sp>
      <p:sp>
        <p:nvSpPr>
          <p:cNvPr id="3" name="Title 1"/>
          <p:cNvSpPr>
            <a:spLocks noGrp="1"/>
          </p:cNvSpPr>
          <p:nvPr>
            <p:ph type="title"/>
          </p:nvPr>
        </p:nvSpPr>
        <p:spPr>
          <a:xfrm>
            <a:off x="1143000" y="228600"/>
            <a:ext cx="8001000" cy="800219"/>
          </a:xfrm>
        </p:spPr>
        <p:txBody>
          <a:bodyPr/>
          <a:lstStyle/>
          <a:p>
            <a:r>
              <a:rPr lang="en-US" dirty="0" smtClean="0"/>
              <a:t>Standard of Care</a:t>
            </a:r>
            <a:endParaRPr lang="en-US" dirty="0"/>
          </a:p>
        </p:txBody>
      </p:sp>
      <p:sp>
        <p:nvSpPr>
          <p:cNvPr id="4" name="Content Placeholder 2"/>
          <p:cNvSpPr>
            <a:spLocks noGrp="1"/>
          </p:cNvSpPr>
          <p:nvPr>
            <p:ph idx="1"/>
          </p:nvPr>
        </p:nvSpPr>
        <p:spPr>
          <a:xfrm>
            <a:off x="2743200" y="1295400"/>
            <a:ext cx="5486400" cy="4800600"/>
          </a:xfrm>
        </p:spPr>
        <p:txBody>
          <a:bodyPr/>
          <a:lstStyle/>
          <a:p>
            <a:pPr marL="347663" indent="-347663">
              <a:spcBef>
                <a:spcPts val="0"/>
              </a:spcBef>
            </a:pPr>
            <a:r>
              <a:rPr lang="en-US" sz="2400" dirty="0"/>
              <a:t>Influenced by: </a:t>
            </a:r>
            <a:endParaRPr lang="en-US" sz="2400" dirty="0" smtClean="0"/>
          </a:p>
          <a:p>
            <a:pPr marL="0" indent="0">
              <a:spcBef>
                <a:spcPts val="0"/>
              </a:spcBef>
              <a:buNone/>
            </a:pPr>
            <a:endParaRPr lang="en-US" sz="1500" dirty="0"/>
          </a:p>
          <a:p>
            <a:pPr marL="685800" lvl="1" indent="-284163" eaLnBrk="1" hangingPunct="1">
              <a:spcBef>
                <a:spcPts val="0"/>
              </a:spcBef>
            </a:pPr>
            <a:r>
              <a:rPr lang="en-US" sz="2400" dirty="0"/>
              <a:t>Laws</a:t>
            </a:r>
          </a:p>
          <a:p>
            <a:pPr marL="685800" lvl="1" indent="-284163" eaLnBrk="1" hangingPunct="1">
              <a:spcBef>
                <a:spcPts val="0"/>
              </a:spcBef>
              <a:buFontTx/>
              <a:buNone/>
            </a:pPr>
            <a:endParaRPr lang="en-US" sz="1500" dirty="0"/>
          </a:p>
          <a:p>
            <a:pPr marL="685800" lvl="1" indent="-284163" eaLnBrk="1" hangingPunct="1">
              <a:spcBef>
                <a:spcPts val="0"/>
              </a:spcBef>
            </a:pPr>
            <a:r>
              <a:rPr lang="en-US" sz="2400" dirty="0"/>
              <a:t>Regulations</a:t>
            </a:r>
          </a:p>
          <a:p>
            <a:pPr marL="685800" lvl="1" indent="-284163" eaLnBrk="1" hangingPunct="1">
              <a:spcBef>
                <a:spcPts val="0"/>
              </a:spcBef>
              <a:buFontTx/>
              <a:buNone/>
            </a:pPr>
            <a:endParaRPr lang="en-US" sz="1500" dirty="0"/>
          </a:p>
          <a:p>
            <a:pPr marL="685800" lvl="1" indent="-284163" eaLnBrk="1" hangingPunct="1">
              <a:spcBef>
                <a:spcPts val="0"/>
              </a:spcBef>
            </a:pPr>
            <a:r>
              <a:rPr lang="en-US" sz="2400" dirty="0"/>
              <a:t>Standards</a:t>
            </a:r>
          </a:p>
          <a:p>
            <a:pPr marL="685800" lvl="1" indent="-284163" eaLnBrk="1" hangingPunct="1">
              <a:spcBef>
                <a:spcPts val="0"/>
              </a:spcBef>
              <a:buFontTx/>
              <a:buNone/>
            </a:pPr>
            <a:endParaRPr lang="en-US" sz="1500" dirty="0"/>
          </a:p>
          <a:p>
            <a:pPr marL="685800" lvl="1" indent="-284163" eaLnBrk="1" hangingPunct="1">
              <a:spcBef>
                <a:spcPts val="0"/>
              </a:spcBef>
            </a:pPr>
            <a:r>
              <a:rPr lang="en-US" sz="2400" dirty="0"/>
              <a:t>Guidance</a:t>
            </a:r>
          </a:p>
          <a:p>
            <a:pPr marL="685800" lvl="1" indent="-284163" eaLnBrk="1" hangingPunct="1">
              <a:spcBef>
                <a:spcPts val="0"/>
              </a:spcBef>
              <a:buFontTx/>
              <a:buNone/>
            </a:pPr>
            <a:endParaRPr lang="en-US" sz="1500" dirty="0"/>
          </a:p>
          <a:p>
            <a:pPr marL="685800" lvl="1" indent="-284163" eaLnBrk="1" hangingPunct="1">
              <a:spcBef>
                <a:spcPts val="0"/>
              </a:spcBef>
            </a:pPr>
            <a:r>
              <a:rPr lang="en-US" sz="2400" dirty="0"/>
              <a:t>Knowledge</a:t>
            </a:r>
          </a:p>
          <a:p>
            <a:pPr marL="685800" lvl="1" indent="-284163" eaLnBrk="1" hangingPunct="1">
              <a:spcBef>
                <a:spcPts val="0"/>
              </a:spcBef>
              <a:buFontTx/>
              <a:buNone/>
            </a:pPr>
            <a:endParaRPr lang="en-US" sz="1500" dirty="0"/>
          </a:p>
          <a:p>
            <a:pPr marL="685800" lvl="1" indent="-284163" eaLnBrk="1" hangingPunct="1">
              <a:spcBef>
                <a:spcPts val="0"/>
              </a:spcBef>
            </a:pPr>
            <a:r>
              <a:rPr lang="en-US" sz="2400" dirty="0"/>
              <a:t>Experience</a:t>
            </a:r>
          </a:p>
        </p:txBody>
      </p:sp>
    </p:spTree>
    <p:extLst>
      <p:ext uri="{BB962C8B-B14F-4D97-AF65-F5344CB8AC3E}">
        <p14:creationId xmlns:p14="http://schemas.microsoft.com/office/powerpoint/2010/main" val="383837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14800" y="2057400"/>
            <a:ext cx="4572000" cy="830997"/>
          </a:xfrm>
          <a:prstGeom prst="rect">
            <a:avLst/>
          </a:prstGeom>
        </p:spPr>
        <p:txBody>
          <a:bodyPr>
            <a:spAutoFit/>
          </a:bodyPr>
          <a:lstStyle/>
          <a:p>
            <a:pPr algn="ctr">
              <a:defRPr/>
            </a:pPr>
            <a:r>
              <a:rPr lang="en-US" b="1" dirty="0">
                <a:solidFill>
                  <a:schemeClr val="accent3"/>
                </a:solidFill>
              </a:rPr>
              <a:t>North Carolina is an</a:t>
            </a:r>
          </a:p>
          <a:p>
            <a:pPr algn="ctr">
              <a:defRPr/>
            </a:pPr>
            <a:r>
              <a:rPr lang="en-US" b="1" dirty="0">
                <a:solidFill>
                  <a:schemeClr val="accent3"/>
                </a:solidFill>
              </a:rPr>
              <a:t>OSHA State</a:t>
            </a:r>
          </a:p>
        </p:txBody>
      </p:sp>
      <p:sp>
        <p:nvSpPr>
          <p:cNvPr id="3" name="Title 1"/>
          <p:cNvSpPr>
            <a:spLocks noGrp="1"/>
          </p:cNvSpPr>
          <p:nvPr>
            <p:ph type="title"/>
          </p:nvPr>
        </p:nvSpPr>
        <p:spPr>
          <a:xfrm>
            <a:off x="1143000" y="228600"/>
            <a:ext cx="8001000" cy="1508105"/>
          </a:xfrm>
        </p:spPr>
        <p:txBody>
          <a:bodyPr/>
          <a:lstStyle/>
          <a:p>
            <a:r>
              <a:rPr lang="en-US" dirty="0" smtClean="0"/>
              <a:t>Standard of Care – </a:t>
            </a:r>
            <a:br>
              <a:rPr lang="en-US" dirty="0" smtClean="0"/>
            </a:br>
            <a:r>
              <a:rPr lang="en-US" dirty="0" smtClean="0"/>
              <a:t>Haz Mat</a:t>
            </a:r>
            <a:endParaRPr lang="en-US" dirty="0"/>
          </a:p>
        </p:txBody>
      </p:sp>
      <p:sp>
        <p:nvSpPr>
          <p:cNvPr id="4" name="Content Placeholder 2"/>
          <p:cNvSpPr>
            <a:spLocks noGrp="1"/>
          </p:cNvSpPr>
          <p:nvPr>
            <p:ph idx="1"/>
          </p:nvPr>
        </p:nvSpPr>
        <p:spPr>
          <a:xfrm>
            <a:off x="2743200" y="1673352"/>
            <a:ext cx="6324600" cy="4800600"/>
          </a:xfrm>
        </p:spPr>
        <p:txBody>
          <a:bodyPr/>
          <a:lstStyle/>
          <a:p>
            <a:pPr>
              <a:spcBef>
                <a:spcPts val="0"/>
              </a:spcBef>
            </a:pPr>
            <a:r>
              <a:rPr lang="en-US" sz="2400" dirty="0"/>
              <a:t>Standard of Care for Hazardous </a:t>
            </a:r>
            <a:r>
              <a:rPr lang="en-US" sz="2400" dirty="0" smtClean="0"/>
              <a:t>Materials</a:t>
            </a:r>
          </a:p>
          <a:p>
            <a:pPr>
              <a:spcBef>
                <a:spcPts val="0"/>
              </a:spcBef>
            </a:pPr>
            <a:endParaRPr lang="en-US" sz="1500" dirty="0"/>
          </a:p>
          <a:p>
            <a:pPr marL="693738" lvl="1" indent="-292100" eaLnBrk="1" hangingPunct="1">
              <a:spcBef>
                <a:spcPts val="0"/>
              </a:spcBef>
              <a:defRPr/>
            </a:pPr>
            <a:r>
              <a:rPr lang="en-US" sz="2400" dirty="0"/>
              <a:t>Local government and </a:t>
            </a:r>
            <a:r>
              <a:rPr lang="en-US" sz="2400" dirty="0" smtClean="0"/>
              <a:t>first responder </a:t>
            </a:r>
            <a:r>
              <a:rPr lang="en-US" sz="2400" dirty="0" smtClean="0"/>
              <a:t>roles</a:t>
            </a:r>
            <a:endParaRPr lang="en-US" sz="2400" dirty="0"/>
          </a:p>
          <a:p>
            <a:pPr lvl="1" eaLnBrk="1" hangingPunct="1">
              <a:spcBef>
                <a:spcPts val="0"/>
              </a:spcBef>
              <a:buFont typeface="Arial" pitchFamily="34" charset="0"/>
              <a:buChar char="●"/>
              <a:defRPr/>
            </a:pPr>
            <a:endParaRPr lang="en-US" sz="1500" dirty="0"/>
          </a:p>
          <a:p>
            <a:pPr marL="914400" lvl="2" indent="-222250" eaLnBrk="1" hangingPunct="1">
              <a:spcBef>
                <a:spcPts val="0"/>
              </a:spcBef>
              <a:buClrTx/>
              <a:buFont typeface="Arial" panose="020B0604020202020204" pitchFamily="34" charset="0"/>
              <a:buChar char="•"/>
              <a:defRPr/>
            </a:pPr>
            <a:r>
              <a:rPr lang="en-US" dirty="0"/>
              <a:t>Planning</a:t>
            </a:r>
          </a:p>
          <a:p>
            <a:pPr marL="914400" lvl="2" indent="-222250" eaLnBrk="1" hangingPunct="1">
              <a:spcBef>
                <a:spcPts val="0"/>
              </a:spcBef>
              <a:buClrTx/>
              <a:buNone/>
              <a:defRPr/>
            </a:pPr>
            <a:endParaRPr lang="en-US" sz="1500" dirty="0"/>
          </a:p>
          <a:p>
            <a:pPr marL="914400" lvl="2" indent="-222250" eaLnBrk="1" hangingPunct="1">
              <a:spcBef>
                <a:spcPts val="0"/>
              </a:spcBef>
              <a:buClrTx/>
              <a:buFont typeface="Arial" panose="020B0604020202020204" pitchFamily="34" charset="0"/>
              <a:buChar char="•"/>
              <a:defRPr/>
            </a:pPr>
            <a:r>
              <a:rPr lang="en-US" dirty="0"/>
              <a:t>Preparedness</a:t>
            </a:r>
          </a:p>
          <a:p>
            <a:pPr marL="914400" lvl="2" indent="-222250" eaLnBrk="1" hangingPunct="1">
              <a:spcBef>
                <a:spcPts val="0"/>
              </a:spcBef>
              <a:buClrTx/>
              <a:buNone/>
              <a:defRPr/>
            </a:pPr>
            <a:endParaRPr lang="en-US" sz="1500" dirty="0"/>
          </a:p>
          <a:p>
            <a:pPr marL="914400" lvl="2" indent="-222250" eaLnBrk="1" hangingPunct="1">
              <a:spcBef>
                <a:spcPts val="0"/>
              </a:spcBef>
              <a:buClrTx/>
              <a:buFont typeface="Arial" panose="020B0604020202020204" pitchFamily="34" charset="0"/>
              <a:buChar char="•"/>
              <a:defRPr/>
            </a:pPr>
            <a:r>
              <a:rPr lang="en-US" dirty="0"/>
              <a:t>Training</a:t>
            </a:r>
          </a:p>
          <a:p>
            <a:pPr marL="0" indent="0">
              <a:buNone/>
            </a:pPr>
            <a:endParaRPr lang="en-US" dirty="0"/>
          </a:p>
        </p:txBody>
      </p:sp>
    </p:spTree>
    <p:extLst>
      <p:ext uri="{BB962C8B-B14F-4D97-AF65-F5344CB8AC3E}">
        <p14:creationId xmlns:p14="http://schemas.microsoft.com/office/powerpoint/2010/main" val="152564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8" name="Rectangle 10"/>
          <p:cNvSpPr>
            <a:spLocks noGrp="1" noChangeArrowheads="1"/>
          </p:cNvSpPr>
          <p:nvPr>
            <p:ph type="title"/>
          </p:nvPr>
        </p:nvSpPr>
        <p:spPr>
          <a:xfrm>
            <a:off x="1143000" y="228600"/>
            <a:ext cx="8001000" cy="793750"/>
          </a:xfrm>
        </p:spPr>
        <p:txBody>
          <a:bodyPr/>
          <a:lstStyle/>
          <a:p>
            <a:pPr>
              <a:defRPr/>
            </a:pPr>
            <a:r>
              <a:rPr lang="en-US" dirty="0"/>
              <a:t>Chief </a:t>
            </a:r>
            <a:r>
              <a:rPr lang="en-US" dirty="0" smtClean="0"/>
              <a:t>101 Class</a:t>
            </a:r>
          </a:p>
        </p:txBody>
      </p:sp>
      <p:sp>
        <p:nvSpPr>
          <p:cNvPr id="8195" name="Rectangle 11"/>
          <p:cNvSpPr>
            <a:spLocks noGrp="1" noChangeArrowheads="1"/>
          </p:cNvSpPr>
          <p:nvPr>
            <p:ph type="body" idx="1"/>
          </p:nvPr>
        </p:nvSpPr>
        <p:spPr/>
        <p:txBody>
          <a:bodyPr/>
          <a:lstStyle/>
          <a:p>
            <a:pPr>
              <a:buSzPct val="100000"/>
              <a:buFont typeface="Wingdings" panose="05000000000000000000" pitchFamily="2" charset="2"/>
              <a:buChar char="§"/>
            </a:pPr>
            <a:r>
              <a:rPr lang="en-US" sz="2400" dirty="0">
                <a:latin typeface="Arial" charset="0"/>
              </a:rPr>
              <a:t>This class will satisfy the 9S inspection criteria as specified by the North Carolina Administrative Code. The primary objective of the course is to inform current and future chief officers of the various aspects and complexities surrounding the operations and organization of North Carolina fire departments. </a:t>
            </a:r>
          </a:p>
          <a:p>
            <a:pPr marL="0" indent="0">
              <a:buSzPct val="100000"/>
              <a:buNone/>
            </a:pPr>
            <a:endParaRPr lang="en-US" sz="26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14800" y="2057400"/>
            <a:ext cx="4572000" cy="830997"/>
          </a:xfrm>
          <a:prstGeom prst="rect">
            <a:avLst/>
          </a:prstGeom>
        </p:spPr>
        <p:txBody>
          <a:bodyPr>
            <a:spAutoFit/>
          </a:bodyPr>
          <a:lstStyle/>
          <a:p>
            <a:pPr algn="ctr">
              <a:defRPr/>
            </a:pPr>
            <a:r>
              <a:rPr lang="en-US" b="1" dirty="0">
                <a:solidFill>
                  <a:schemeClr val="accent3"/>
                </a:solidFill>
              </a:rPr>
              <a:t>North Carolina is an</a:t>
            </a:r>
          </a:p>
          <a:p>
            <a:pPr algn="ctr">
              <a:defRPr/>
            </a:pPr>
            <a:r>
              <a:rPr lang="en-US" b="1" dirty="0">
                <a:solidFill>
                  <a:schemeClr val="accent3"/>
                </a:solidFill>
              </a:rPr>
              <a:t>OSHA State</a:t>
            </a:r>
          </a:p>
        </p:txBody>
      </p:sp>
      <p:sp>
        <p:nvSpPr>
          <p:cNvPr id="3" name="Title 1"/>
          <p:cNvSpPr>
            <a:spLocks noGrp="1"/>
          </p:cNvSpPr>
          <p:nvPr>
            <p:ph type="title"/>
          </p:nvPr>
        </p:nvSpPr>
        <p:spPr>
          <a:xfrm>
            <a:off x="1143000" y="228600"/>
            <a:ext cx="8001000" cy="800219"/>
          </a:xfrm>
        </p:spPr>
        <p:txBody>
          <a:bodyPr/>
          <a:lstStyle/>
          <a:p>
            <a:r>
              <a:rPr lang="en-US" dirty="0" smtClean="0"/>
              <a:t>Liability</a:t>
            </a:r>
            <a:endParaRPr lang="en-US" dirty="0"/>
          </a:p>
        </p:txBody>
      </p:sp>
      <p:sp>
        <p:nvSpPr>
          <p:cNvPr id="4" name="Content Placeholder 2"/>
          <p:cNvSpPr>
            <a:spLocks noGrp="1"/>
          </p:cNvSpPr>
          <p:nvPr>
            <p:ph idx="1"/>
          </p:nvPr>
        </p:nvSpPr>
        <p:spPr>
          <a:xfrm>
            <a:off x="2743200" y="1298448"/>
            <a:ext cx="6019800" cy="4800600"/>
          </a:xfrm>
        </p:spPr>
        <p:txBody>
          <a:bodyPr/>
          <a:lstStyle/>
          <a:p>
            <a:pPr eaLnBrk="1" hangingPunct="1">
              <a:spcBef>
                <a:spcPts val="0"/>
              </a:spcBef>
            </a:pPr>
            <a:r>
              <a:rPr lang="en-US" sz="2400" dirty="0" smtClean="0">
                <a:latin typeface="Arial" charset="0"/>
              </a:rPr>
              <a:t>Liability – state of </a:t>
            </a:r>
            <a:r>
              <a:rPr lang="en-US" sz="2400" dirty="0">
                <a:latin typeface="Arial" charset="0"/>
              </a:rPr>
              <a:t>being liable.</a:t>
            </a:r>
          </a:p>
          <a:p>
            <a:pPr eaLnBrk="1" hangingPunct="1">
              <a:spcBef>
                <a:spcPts val="0"/>
              </a:spcBef>
            </a:pPr>
            <a:endParaRPr lang="en-US" sz="1500" dirty="0">
              <a:latin typeface="Arial" charset="0"/>
            </a:endParaRPr>
          </a:p>
          <a:p>
            <a:pPr eaLnBrk="1" hangingPunct="1">
              <a:spcBef>
                <a:spcPts val="0"/>
              </a:spcBef>
            </a:pPr>
            <a:r>
              <a:rPr lang="en-US" sz="2400" dirty="0" smtClean="0">
                <a:latin typeface="Arial" charset="0"/>
              </a:rPr>
              <a:t>Liable – owing a </a:t>
            </a:r>
            <a:r>
              <a:rPr lang="en-US" sz="2400" dirty="0">
                <a:latin typeface="Arial" charset="0"/>
              </a:rPr>
              <a:t>responsibility.</a:t>
            </a:r>
          </a:p>
          <a:p>
            <a:pPr eaLnBrk="1" hangingPunct="1">
              <a:spcBef>
                <a:spcPts val="0"/>
              </a:spcBef>
            </a:pPr>
            <a:endParaRPr lang="en-US" sz="1500" dirty="0">
              <a:latin typeface="Arial" charset="0"/>
            </a:endParaRPr>
          </a:p>
          <a:p>
            <a:pPr eaLnBrk="1" hangingPunct="1">
              <a:spcBef>
                <a:spcPts val="0"/>
              </a:spcBef>
            </a:pPr>
            <a:r>
              <a:rPr lang="en-US" sz="2400" dirty="0" smtClean="0">
                <a:latin typeface="Arial" charset="0"/>
              </a:rPr>
              <a:t>Liability – cannot be </a:t>
            </a:r>
            <a:r>
              <a:rPr lang="en-US" sz="2400" dirty="0">
                <a:latin typeface="Arial" charset="0"/>
              </a:rPr>
              <a:t>totally </a:t>
            </a:r>
            <a:r>
              <a:rPr lang="en-US" sz="2400" dirty="0" smtClean="0">
                <a:latin typeface="Arial" charset="0"/>
              </a:rPr>
              <a:t>eliminated.</a:t>
            </a:r>
            <a:endParaRPr lang="en-US" sz="2400" dirty="0"/>
          </a:p>
        </p:txBody>
      </p:sp>
    </p:spTree>
    <p:extLst>
      <p:ext uri="{BB962C8B-B14F-4D97-AF65-F5344CB8AC3E}">
        <p14:creationId xmlns:p14="http://schemas.microsoft.com/office/powerpoint/2010/main" val="161093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14800" y="2057400"/>
            <a:ext cx="4572000" cy="830997"/>
          </a:xfrm>
          <a:prstGeom prst="rect">
            <a:avLst/>
          </a:prstGeom>
        </p:spPr>
        <p:txBody>
          <a:bodyPr>
            <a:spAutoFit/>
          </a:bodyPr>
          <a:lstStyle/>
          <a:p>
            <a:pPr algn="ctr">
              <a:defRPr/>
            </a:pPr>
            <a:r>
              <a:rPr lang="en-US" b="1" dirty="0">
                <a:solidFill>
                  <a:schemeClr val="accent3"/>
                </a:solidFill>
              </a:rPr>
              <a:t>North Carolina is an</a:t>
            </a:r>
          </a:p>
          <a:p>
            <a:pPr algn="ctr">
              <a:defRPr/>
            </a:pPr>
            <a:r>
              <a:rPr lang="en-US" b="1" dirty="0">
                <a:solidFill>
                  <a:schemeClr val="accent3"/>
                </a:solidFill>
              </a:rPr>
              <a:t>OSHA State</a:t>
            </a:r>
          </a:p>
        </p:txBody>
      </p:sp>
      <p:sp>
        <p:nvSpPr>
          <p:cNvPr id="3" name="Title 1"/>
          <p:cNvSpPr>
            <a:spLocks noGrp="1"/>
          </p:cNvSpPr>
          <p:nvPr>
            <p:ph type="title"/>
          </p:nvPr>
        </p:nvSpPr>
        <p:spPr>
          <a:xfrm>
            <a:off x="1143000" y="228600"/>
            <a:ext cx="8001000" cy="800219"/>
          </a:xfrm>
        </p:spPr>
        <p:txBody>
          <a:bodyPr/>
          <a:lstStyle/>
          <a:p>
            <a:r>
              <a:rPr lang="en-US" dirty="0" smtClean="0"/>
              <a:t>Negligence</a:t>
            </a:r>
            <a:endParaRPr lang="en-US" dirty="0"/>
          </a:p>
        </p:txBody>
      </p:sp>
      <p:sp>
        <p:nvSpPr>
          <p:cNvPr id="4" name="Content Placeholder 2"/>
          <p:cNvSpPr>
            <a:spLocks noGrp="1"/>
          </p:cNvSpPr>
          <p:nvPr>
            <p:ph idx="1"/>
          </p:nvPr>
        </p:nvSpPr>
        <p:spPr>
          <a:xfrm>
            <a:off x="2743200" y="1295400"/>
            <a:ext cx="6248400" cy="4800600"/>
          </a:xfrm>
        </p:spPr>
        <p:txBody>
          <a:bodyPr/>
          <a:lstStyle/>
          <a:p>
            <a:pPr>
              <a:spcBef>
                <a:spcPts val="0"/>
              </a:spcBef>
            </a:pPr>
            <a:r>
              <a:rPr lang="en-US" sz="2400" dirty="0"/>
              <a:t>Defined as </a:t>
            </a:r>
            <a:r>
              <a:rPr lang="ja-JP" altLang="en-US" sz="2400" dirty="0"/>
              <a:t>“</a:t>
            </a:r>
            <a:r>
              <a:rPr lang="en-US" sz="2400" dirty="0"/>
              <a:t>performance outside of the accepted Standard of Care.</a:t>
            </a:r>
            <a:r>
              <a:rPr lang="ja-JP" altLang="en-US" sz="2400" dirty="0" smtClean="0"/>
              <a:t>”</a:t>
            </a:r>
            <a:endParaRPr lang="en-US" altLang="ja-JP" sz="2400" dirty="0" smtClean="0"/>
          </a:p>
          <a:p>
            <a:pPr marL="0" indent="0">
              <a:spcBef>
                <a:spcPts val="0"/>
              </a:spcBef>
              <a:buNone/>
            </a:pPr>
            <a:endParaRPr lang="en-US" sz="1500" dirty="0"/>
          </a:p>
          <a:p>
            <a:pPr marL="693738" lvl="1" indent="-292100" eaLnBrk="1" hangingPunct="1">
              <a:spcBef>
                <a:spcPts val="0"/>
              </a:spcBef>
            </a:pPr>
            <a:r>
              <a:rPr lang="en-US" sz="2400" dirty="0"/>
              <a:t>If elements of the Standard of Care are not followed, it could be considered negligence.</a:t>
            </a:r>
          </a:p>
          <a:p>
            <a:pPr marL="693738" lvl="1" indent="-354013" eaLnBrk="1" hangingPunct="1">
              <a:spcBef>
                <a:spcPts val="0"/>
              </a:spcBef>
              <a:buFontTx/>
              <a:buNone/>
            </a:pPr>
            <a:endParaRPr lang="en-US" sz="1500" dirty="0"/>
          </a:p>
          <a:p>
            <a:pPr marL="693738" lvl="1" indent="-354013" eaLnBrk="1" hangingPunct="1">
              <a:spcBef>
                <a:spcPts val="0"/>
              </a:spcBef>
            </a:pPr>
            <a:r>
              <a:rPr lang="en-US" sz="2400" dirty="0"/>
              <a:t>Negligence can be by the individual, an officer, the </a:t>
            </a:r>
            <a:r>
              <a:rPr lang="en-US" sz="2400" dirty="0" smtClean="0"/>
              <a:t>organization </a:t>
            </a:r>
            <a:r>
              <a:rPr lang="en-US" sz="2400" dirty="0"/>
              <a:t>or the </a:t>
            </a:r>
            <a:r>
              <a:rPr lang="en-US" sz="2400" dirty="0" smtClean="0"/>
              <a:t>employer.</a:t>
            </a:r>
            <a:endParaRPr lang="en-US" sz="2400" dirty="0"/>
          </a:p>
        </p:txBody>
      </p:sp>
    </p:spTree>
    <p:extLst>
      <p:ext uri="{BB962C8B-B14F-4D97-AF65-F5344CB8AC3E}">
        <p14:creationId xmlns:p14="http://schemas.microsoft.com/office/powerpoint/2010/main" val="189865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14800" y="2057400"/>
            <a:ext cx="4572000" cy="830997"/>
          </a:xfrm>
          <a:prstGeom prst="rect">
            <a:avLst/>
          </a:prstGeom>
        </p:spPr>
        <p:txBody>
          <a:bodyPr>
            <a:spAutoFit/>
          </a:bodyPr>
          <a:lstStyle/>
          <a:p>
            <a:pPr algn="ctr">
              <a:defRPr/>
            </a:pPr>
            <a:r>
              <a:rPr lang="en-US" b="1" dirty="0">
                <a:solidFill>
                  <a:schemeClr val="accent3"/>
                </a:solidFill>
              </a:rPr>
              <a:t>North Carolina is an</a:t>
            </a:r>
          </a:p>
          <a:p>
            <a:pPr algn="ctr">
              <a:defRPr/>
            </a:pPr>
            <a:r>
              <a:rPr lang="en-US" b="1" dirty="0">
                <a:solidFill>
                  <a:schemeClr val="accent3"/>
                </a:solidFill>
              </a:rPr>
              <a:t>OSHA State</a:t>
            </a:r>
          </a:p>
        </p:txBody>
      </p:sp>
      <p:sp>
        <p:nvSpPr>
          <p:cNvPr id="3" name="Title 1"/>
          <p:cNvSpPr>
            <a:spLocks noGrp="1"/>
          </p:cNvSpPr>
          <p:nvPr>
            <p:ph type="title"/>
          </p:nvPr>
        </p:nvSpPr>
        <p:spPr>
          <a:xfrm>
            <a:off x="1143000" y="228600"/>
            <a:ext cx="8001000" cy="800219"/>
          </a:xfrm>
        </p:spPr>
        <p:txBody>
          <a:bodyPr/>
          <a:lstStyle/>
          <a:p>
            <a:r>
              <a:rPr lang="en-US" dirty="0" smtClean="0"/>
              <a:t>Gross Negligence</a:t>
            </a:r>
            <a:endParaRPr lang="en-US" dirty="0"/>
          </a:p>
        </p:txBody>
      </p:sp>
      <p:sp>
        <p:nvSpPr>
          <p:cNvPr id="4" name="Content Placeholder 2"/>
          <p:cNvSpPr>
            <a:spLocks noGrp="1"/>
          </p:cNvSpPr>
          <p:nvPr>
            <p:ph idx="1"/>
          </p:nvPr>
        </p:nvSpPr>
        <p:spPr>
          <a:xfrm>
            <a:off x="2743200" y="1295400"/>
            <a:ext cx="6324600" cy="4800600"/>
          </a:xfrm>
        </p:spPr>
        <p:txBody>
          <a:bodyPr/>
          <a:lstStyle/>
          <a:p>
            <a:pPr>
              <a:spcBef>
                <a:spcPts val="0"/>
              </a:spcBef>
            </a:pPr>
            <a:r>
              <a:rPr lang="en-US" sz="2400" dirty="0"/>
              <a:t>Defined as </a:t>
            </a:r>
            <a:r>
              <a:rPr lang="ja-JP" altLang="en-US" sz="2400" dirty="0"/>
              <a:t>“</a:t>
            </a:r>
            <a:r>
              <a:rPr lang="en-US" sz="2400" dirty="0"/>
              <a:t>willful failure to meet the Standard of Care.</a:t>
            </a:r>
            <a:r>
              <a:rPr lang="ja-JP" altLang="en-US" sz="2400" dirty="0" smtClean="0"/>
              <a:t>”</a:t>
            </a:r>
            <a:endParaRPr lang="en-US" altLang="ja-JP" sz="2400" dirty="0" smtClean="0"/>
          </a:p>
          <a:p>
            <a:pPr marL="0" indent="0">
              <a:spcBef>
                <a:spcPts val="0"/>
              </a:spcBef>
              <a:buNone/>
            </a:pPr>
            <a:endParaRPr lang="en-US" sz="1500" dirty="0"/>
          </a:p>
          <a:p>
            <a:pPr marL="693738" lvl="1" indent="-292100" eaLnBrk="1" hangingPunct="1">
              <a:spcBef>
                <a:spcPts val="0"/>
              </a:spcBef>
            </a:pPr>
            <a:r>
              <a:rPr lang="en-US" sz="2400" dirty="0"/>
              <a:t>Can be applied to individuals or organizations.</a:t>
            </a:r>
          </a:p>
          <a:p>
            <a:pPr marL="693738" lvl="1" indent="-292100" eaLnBrk="1" hangingPunct="1">
              <a:spcBef>
                <a:spcPts val="0"/>
              </a:spcBef>
              <a:buFontTx/>
              <a:buNone/>
            </a:pPr>
            <a:endParaRPr lang="en-US" sz="1500" dirty="0"/>
          </a:p>
          <a:p>
            <a:pPr marL="693738" lvl="1" indent="-292100" eaLnBrk="1" hangingPunct="1">
              <a:spcBef>
                <a:spcPts val="0"/>
              </a:spcBef>
            </a:pPr>
            <a:r>
              <a:rPr lang="en-US" sz="2400" dirty="0" smtClean="0"/>
              <a:t>Remember that </a:t>
            </a:r>
            <a:r>
              <a:rPr lang="en-US" sz="2400" dirty="0"/>
              <a:t>ignorance of the law (Standard of Care) is no excuse.</a:t>
            </a:r>
          </a:p>
          <a:p>
            <a:pPr marL="693738" lvl="1" indent="-292100" eaLnBrk="1" hangingPunct="1">
              <a:spcBef>
                <a:spcPts val="0"/>
              </a:spcBef>
              <a:buFontTx/>
              <a:buNone/>
            </a:pPr>
            <a:endParaRPr lang="en-US" sz="1500" dirty="0"/>
          </a:p>
          <a:p>
            <a:pPr marL="693738" lvl="1" indent="-292100" eaLnBrk="1" hangingPunct="1">
              <a:spcBef>
                <a:spcPts val="0"/>
              </a:spcBef>
            </a:pPr>
            <a:r>
              <a:rPr lang="en-US" sz="2400" dirty="0" smtClean="0"/>
              <a:t>Example: </a:t>
            </a:r>
            <a:r>
              <a:rPr lang="en-US" sz="2400" dirty="0" smtClean="0"/>
              <a:t>Personnel </a:t>
            </a:r>
            <a:r>
              <a:rPr lang="en-US" sz="2400" dirty="0"/>
              <a:t>not required to wear appropriate PPE.</a:t>
            </a:r>
          </a:p>
          <a:p>
            <a:pPr marL="693738" lvl="1" indent="-292100" eaLnBrk="1" hangingPunct="1">
              <a:spcBef>
                <a:spcPts val="0"/>
              </a:spcBef>
              <a:buFontTx/>
              <a:buNone/>
            </a:pPr>
            <a:endParaRPr lang="en-US" sz="1500" dirty="0"/>
          </a:p>
          <a:p>
            <a:pPr marL="693738" lvl="1" indent="-292100" eaLnBrk="1" hangingPunct="1">
              <a:spcBef>
                <a:spcPts val="0"/>
              </a:spcBef>
            </a:pPr>
            <a:r>
              <a:rPr lang="en-US" sz="2400" dirty="0" smtClean="0"/>
              <a:t>Example: </a:t>
            </a:r>
            <a:r>
              <a:rPr lang="en-US" sz="2400" dirty="0" smtClean="0"/>
              <a:t>Failure </a:t>
            </a:r>
            <a:r>
              <a:rPr lang="en-US" sz="2400" dirty="0"/>
              <a:t>to train.</a:t>
            </a:r>
          </a:p>
          <a:p>
            <a:pPr marL="0" indent="0">
              <a:buNone/>
            </a:pPr>
            <a:endParaRPr lang="en-US" dirty="0"/>
          </a:p>
        </p:txBody>
      </p:sp>
    </p:spTree>
    <p:extLst>
      <p:ext uri="{BB962C8B-B14F-4D97-AF65-F5344CB8AC3E}">
        <p14:creationId xmlns:p14="http://schemas.microsoft.com/office/powerpoint/2010/main" val="1702165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14800" y="2057400"/>
            <a:ext cx="4572000" cy="830997"/>
          </a:xfrm>
          <a:prstGeom prst="rect">
            <a:avLst/>
          </a:prstGeom>
        </p:spPr>
        <p:txBody>
          <a:bodyPr>
            <a:spAutoFit/>
          </a:bodyPr>
          <a:lstStyle/>
          <a:p>
            <a:pPr algn="ctr">
              <a:defRPr/>
            </a:pPr>
            <a:r>
              <a:rPr lang="en-US" b="1" dirty="0">
                <a:solidFill>
                  <a:schemeClr val="accent3"/>
                </a:solidFill>
              </a:rPr>
              <a:t>North Carolina is an</a:t>
            </a:r>
          </a:p>
          <a:p>
            <a:pPr algn="ctr">
              <a:defRPr/>
            </a:pPr>
            <a:r>
              <a:rPr lang="en-US" b="1" dirty="0">
                <a:solidFill>
                  <a:schemeClr val="accent3"/>
                </a:solidFill>
              </a:rPr>
              <a:t>OSHA State</a:t>
            </a:r>
          </a:p>
        </p:txBody>
      </p:sp>
      <p:sp>
        <p:nvSpPr>
          <p:cNvPr id="3" name="Title 1"/>
          <p:cNvSpPr>
            <a:spLocks noGrp="1"/>
          </p:cNvSpPr>
          <p:nvPr>
            <p:ph type="title"/>
          </p:nvPr>
        </p:nvSpPr>
        <p:spPr>
          <a:xfrm>
            <a:off x="1143000" y="228600"/>
            <a:ext cx="8001000" cy="1508105"/>
          </a:xfrm>
        </p:spPr>
        <p:txBody>
          <a:bodyPr/>
          <a:lstStyle/>
          <a:p>
            <a:r>
              <a:rPr lang="en-US" dirty="0" smtClean="0"/>
              <a:t>Standard of Care &amp; Liability</a:t>
            </a:r>
            <a:endParaRPr lang="en-US" dirty="0"/>
          </a:p>
        </p:txBody>
      </p:sp>
      <p:sp>
        <p:nvSpPr>
          <p:cNvPr id="4" name="Content Placeholder 2"/>
          <p:cNvSpPr>
            <a:spLocks noGrp="1"/>
          </p:cNvSpPr>
          <p:nvPr>
            <p:ph idx="1"/>
          </p:nvPr>
        </p:nvSpPr>
        <p:spPr>
          <a:xfrm>
            <a:off x="2743200" y="1673352"/>
            <a:ext cx="6248400" cy="4800600"/>
          </a:xfrm>
        </p:spPr>
        <p:txBody>
          <a:bodyPr/>
          <a:lstStyle/>
          <a:p>
            <a:r>
              <a:rPr lang="en-US" sz="2400" dirty="0">
                <a:latin typeface="Arial" charset="0"/>
              </a:rPr>
              <a:t>Remember that by operating within</a:t>
            </a:r>
            <a:br>
              <a:rPr lang="en-US" sz="2400" dirty="0">
                <a:latin typeface="Arial" charset="0"/>
              </a:rPr>
            </a:br>
            <a:r>
              <a:rPr lang="en-US" sz="2400" dirty="0">
                <a:latin typeface="Arial" charset="0"/>
              </a:rPr>
              <a:t>the Standard of Care we, as</a:t>
            </a:r>
            <a:br>
              <a:rPr lang="en-US" sz="2400" dirty="0">
                <a:latin typeface="Arial" charset="0"/>
              </a:rPr>
            </a:br>
            <a:r>
              <a:rPr lang="en-US" sz="2400" dirty="0">
                <a:latin typeface="Arial" charset="0"/>
              </a:rPr>
              <a:t>responders, will not need to worry</a:t>
            </a:r>
            <a:br>
              <a:rPr lang="en-US" sz="2400" dirty="0">
                <a:latin typeface="Arial" charset="0"/>
              </a:rPr>
            </a:br>
            <a:r>
              <a:rPr lang="en-US" sz="2400" dirty="0">
                <a:latin typeface="Arial" charset="0"/>
              </a:rPr>
              <a:t>about legal implications</a:t>
            </a:r>
            <a:r>
              <a:rPr lang="en-US" dirty="0">
                <a:latin typeface="Arial" charset="0"/>
              </a:rPr>
              <a:t>.</a:t>
            </a:r>
          </a:p>
          <a:p>
            <a:pPr marL="0" indent="0">
              <a:buNone/>
            </a:pPr>
            <a:endParaRPr lang="en-US" dirty="0"/>
          </a:p>
        </p:txBody>
      </p:sp>
    </p:spTree>
    <p:extLst>
      <p:ext uri="{BB962C8B-B14F-4D97-AF65-F5344CB8AC3E}">
        <p14:creationId xmlns:p14="http://schemas.microsoft.com/office/powerpoint/2010/main" val="963193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Program Objectives</a:t>
            </a:r>
          </a:p>
        </p:txBody>
      </p:sp>
      <p:sp>
        <p:nvSpPr>
          <p:cNvPr id="3" name="Content Placeholder 2"/>
          <p:cNvSpPr>
            <a:spLocks noGrp="1"/>
          </p:cNvSpPr>
          <p:nvPr>
            <p:ph idx="1"/>
          </p:nvPr>
        </p:nvSpPr>
        <p:spPr/>
        <p:txBody>
          <a:bodyPr/>
          <a:lstStyle/>
          <a:p>
            <a:pPr marL="342900" lvl="1" indent="-342900">
              <a:spcBef>
                <a:spcPts val="0"/>
              </a:spcBef>
              <a:buClr>
                <a:srgbClr val="993300"/>
              </a:buClr>
              <a:buSzPct val="50000"/>
              <a:buFont typeface="Monotype Sorts" pitchFamily="2" charset="2"/>
              <a:buChar char="n"/>
            </a:pPr>
            <a:r>
              <a:rPr lang="en-US" sz="2400" dirty="0">
                <a:latin typeface="Arial" charset="0"/>
              </a:rPr>
              <a:t>Identify the requirements set forth by OSHA that pertain to volunteer, </a:t>
            </a:r>
            <a:r>
              <a:rPr lang="en-US" sz="2400" dirty="0" smtClean="0">
                <a:latin typeface="Arial" charset="0"/>
              </a:rPr>
              <a:t>career </a:t>
            </a:r>
            <a:r>
              <a:rPr lang="en-US" sz="2400" dirty="0">
                <a:latin typeface="Arial" charset="0"/>
              </a:rPr>
              <a:t>and combination fire departments</a:t>
            </a:r>
            <a:r>
              <a:rPr lang="en-US" sz="2400" dirty="0" smtClean="0">
                <a:latin typeface="Arial" charset="0"/>
              </a:rPr>
              <a:t>.</a:t>
            </a:r>
          </a:p>
          <a:p>
            <a:pPr marL="0" lvl="1" indent="0">
              <a:spcBef>
                <a:spcPts val="0"/>
              </a:spcBef>
              <a:buClr>
                <a:srgbClr val="993300"/>
              </a:buClr>
              <a:buSzPct val="50000"/>
              <a:buNone/>
            </a:pPr>
            <a:endParaRPr lang="en-US" sz="1500" dirty="0">
              <a:latin typeface="Arial" charset="0"/>
            </a:endParaRPr>
          </a:p>
          <a:p>
            <a:pPr marL="342900" lvl="1" indent="-342900">
              <a:spcBef>
                <a:spcPts val="0"/>
              </a:spcBef>
              <a:buClr>
                <a:srgbClr val="993300"/>
              </a:buClr>
              <a:buSzPct val="50000"/>
              <a:buFont typeface="Monotype Sorts" pitchFamily="2" charset="2"/>
              <a:buChar char="n"/>
            </a:pPr>
            <a:r>
              <a:rPr lang="en-US" sz="2400" dirty="0">
                <a:latin typeface="Arial" charset="0"/>
              </a:rPr>
              <a:t>Identify the requirements set forth by NFPA that pertain to volunteer, </a:t>
            </a:r>
            <a:r>
              <a:rPr lang="en-US" sz="2400" dirty="0" smtClean="0">
                <a:latin typeface="Arial" charset="0"/>
              </a:rPr>
              <a:t>career </a:t>
            </a:r>
            <a:r>
              <a:rPr lang="en-US" sz="2400" dirty="0">
                <a:latin typeface="Arial" charset="0"/>
              </a:rPr>
              <a:t>and combination fire departments.</a:t>
            </a:r>
          </a:p>
          <a:p>
            <a:pPr marL="0" indent="0">
              <a:buNone/>
            </a:pPr>
            <a:endParaRPr lang="en-US" dirty="0"/>
          </a:p>
        </p:txBody>
      </p:sp>
    </p:spTree>
    <p:extLst>
      <p:ext uri="{BB962C8B-B14F-4D97-AF65-F5344CB8AC3E}">
        <p14:creationId xmlns:p14="http://schemas.microsoft.com/office/powerpoint/2010/main" val="263635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OSHA Duty Clause</a:t>
            </a:r>
          </a:p>
        </p:txBody>
      </p:sp>
      <p:sp>
        <p:nvSpPr>
          <p:cNvPr id="3" name="Content Placeholder 2"/>
          <p:cNvSpPr>
            <a:spLocks noGrp="1"/>
          </p:cNvSpPr>
          <p:nvPr>
            <p:ph idx="1"/>
          </p:nvPr>
        </p:nvSpPr>
        <p:spPr/>
        <p:txBody>
          <a:bodyPr/>
          <a:lstStyle/>
          <a:p>
            <a:pPr eaLnBrk="1" hangingPunct="1">
              <a:spcBef>
                <a:spcPts val="0"/>
              </a:spcBef>
              <a:buSzPct val="100000"/>
              <a:buFont typeface="Wingdings" panose="05000000000000000000" pitchFamily="2" charset="2"/>
              <a:buChar char="§"/>
            </a:pPr>
            <a:r>
              <a:rPr lang="en-US" sz="2400" dirty="0">
                <a:latin typeface="Arial" charset="0"/>
              </a:rPr>
              <a:t>SEC. 5 (a) Each employer:</a:t>
            </a:r>
          </a:p>
          <a:p>
            <a:pPr eaLnBrk="1" hangingPunct="1">
              <a:spcBef>
                <a:spcPts val="0"/>
              </a:spcBef>
              <a:buFont typeface="Monotype Sorts" charset="0"/>
              <a:buNone/>
            </a:pPr>
            <a:endParaRPr lang="en-US" sz="1500" dirty="0">
              <a:latin typeface="Arial" charset="0"/>
            </a:endParaRPr>
          </a:p>
          <a:p>
            <a:pPr marL="685800" lvl="1" indent="-338138" eaLnBrk="1" hangingPunct="1">
              <a:spcBef>
                <a:spcPts val="0"/>
              </a:spcBef>
              <a:buFontTx/>
              <a:buAutoNum type="arabicParenR"/>
            </a:pPr>
            <a:r>
              <a:rPr lang="en-US" sz="2400" dirty="0">
                <a:latin typeface="Arial" charset="0"/>
              </a:rPr>
              <a:t>shall furnish to each of his employees </a:t>
            </a:r>
            <a:r>
              <a:rPr lang="en-US" sz="2400" dirty="0" smtClean="0">
                <a:latin typeface="Arial" charset="0"/>
              </a:rPr>
              <a:t>employment and </a:t>
            </a:r>
            <a:r>
              <a:rPr lang="en-US" sz="2400" dirty="0">
                <a:latin typeface="Arial" charset="0"/>
              </a:rPr>
              <a:t>a place of employment which are free from recognized hazards that are causing or are likely to cause, death or serious physical harm to his employee;</a:t>
            </a:r>
          </a:p>
          <a:p>
            <a:pPr marL="685800" lvl="1" indent="-338138" eaLnBrk="1" hangingPunct="1">
              <a:spcBef>
                <a:spcPts val="0"/>
              </a:spcBef>
              <a:buFontTx/>
              <a:buNone/>
            </a:pPr>
            <a:endParaRPr lang="en-US" sz="1500" dirty="0">
              <a:latin typeface="Arial" charset="0"/>
            </a:endParaRPr>
          </a:p>
          <a:p>
            <a:pPr marL="685800" lvl="1" indent="-338138" eaLnBrk="1" hangingPunct="1">
              <a:spcBef>
                <a:spcPts val="0"/>
              </a:spcBef>
              <a:buFontTx/>
              <a:buNone/>
            </a:pPr>
            <a:r>
              <a:rPr lang="en-US" sz="2400" dirty="0">
                <a:latin typeface="Arial" charset="0"/>
              </a:rPr>
              <a:t>2) shall comply with occupational safety and health standards promulgated under this act.</a:t>
            </a:r>
            <a:endParaRPr lang="en-US" sz="2400" dirty="0"/>
          </a:p>
        </p:txBody>
      </p:sp>
    </p:spTree>
    <p:extLst>
      <p:ext uri="{BB962C8B-B14F-4D97-AF65-F5344CB8AC3E}">
        <p14:creationId xmlns:p14="http://schemas.microsoft.com/office/powerpoint/2010/main" val="4064102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OSHA Duty Clause</a:t>
            </a:r>
          </a:p>
        </p:txBody>
      </p:sp>
      <p:sp>
        <p:nvSpPr>
          <p:cNvPr id="3" name="Content Placeholder 2"/>
          <p:cNvSpPr>
            <a:spLocks noGrp="1"/>
          </p:cNvSpPr>
          <p:nvPr>
            <p:ph idx="1"/>
          </p:nvPr>
        </p:nvSpPr>
        <p:spPr/>
        <p:txBody>
          <a:bodyPr/>
          <a:lstStyle/>
          <a:p>
            <a:pPr>
              <a:spcBef>
                <a:spcPts val="0"/>
              </a:spcBef>
              <a:buSzPct val="100000"/>
              <a:buFont typeface="Wingdings" panose="05000000000000000000" pitchFamily="2" charset="2"/>
              <a:buChar char="§"/>
            </a:pPr>
            <a:r>
              <a:rPr lang="en-US" sz="2400" dirty="0">
                <a:latin typeface="Arial" charset="0"/>
              </a:rPr>
              <a:t>SEC. 5 (b) Each employee shall comply with occupational safety and health standards and all rules, regulations, and orders issued pursuant to this Act which are applicable to his own actions and conduct.</a:t>
            </a:r>
          </a:p>
          <a:p>
            <a:pPr marL="0" indent="0">
              <a:buNone/>
            </a:pPr>
            <a:endParaRPr lang="en-US" dirty="0"/>
          </a:p>
        </p:txBody>
      </p:sp>
    </p:spTree>
    <p:extLst>
      <p:ext uri="{BB962C8B-B14F-4D97-AF65-F5344CB8AC3E}">
        <p14:creationId xmlns:p14="http://schemas.microsoft.com/office/powerpoint/2010/main" val="424987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smtClean="0"/>
              <a:t>N.C. </a:t>
            </a:r>
            <a:r>
              <a:rPr lang="en-US" dirty="0"/>
              <a:t>OSHA Program</a:t>
            </a:r>
          </a:p>
        </p:txBody>
      </p:sp>
      <p:sp>
        <p:nvSpPr>
          <p:cNvPr id="3" name="Content Placeholder 2"/>
          <p:cNvSpPr>
            <a:spLocks noGrp="1"/>
          </p:cNvSpPr>
          <p:nvPr>
            <p:ph idx="1"/>
          </p:nvPr>
        </p:nvSpPr>
        <p:spPr/>
        <p:txBody>
          <a:bodyPr/>
          <a:lstStyle/>
          <a:p>
            <a:pPr>
              <a:spcBef>
                <a:spcPts val="0"/>
              </a:spcBef>
              <a:buSzPct val="100000"/>
              <a:buFont typeface="Wingdings" panose="05000000000000000000" pitchFamily="2" charset="2"/>
              <a:buChar char="§"/>
            </a:pPr>
            <a:r>
              <a:rPr lang="en-US" sz="2400" dirty="0"/>
              <a:t>The </a:t>
            </a:r>
            <a:r>
              <a:rPr lang="en-US" sz="2400" dirty="0" smtClean="0"/>
              <a:t>N.C. </a:t>
            </a:r>
            <a:r>
              <a:rPr lang="en-US" sz="2400" dirty="0"/>
              <a:t>OSHA program is administered by the N.C. Department of </a:t>
            </a:r>
            <a:r>
              <a:rPr lang="en-US" sz="2400" dirty="0" smtClean="0"/>
              <a:t>Labor, </a:t>
            </a:r>
            <a:r>
              <a:rPr lang="en-US" sz="2400" dirty="0"/>
              <a:t>not the </a:t>
            </a:r>
            <a:r>
              <a:rPr lang="en-US" sz="2400" dirty="0" smtClean="0"/>
              <a:t>N.C. Department </a:t>
            </a:r>
            <a:r>
              <a:rPr lang="en-US" sz="2400" dirty="0"/>
              <a:t>of Insurance or the </a:t>
            </a:r>
            <a:r>
              <a:rPr lang="en-US" sz="2400" dirty="0" smtClean="0"/>
              <a:t>N.C. Office </a:t>
            </a:r>
            <a:r>
              <a:rPr lang="en-US" sz="2400" dirty="0"/>
              <a:t>of State Fire Marshal.</a:t>
            </a:r>
          </a:p>
          <a:p>
            <a:pPr marL="0" indent="0">
              <a:buNone/>
            </a:pPr>
            <a:endParaRPr lang="en-US" dirty="0"/>
          </a:p>
        </p:txBody>
      </p:sp>
    </p:spTree>
    <p:extLst>
      <p:ext uri="{BB962C8B-B14F-4D97-AF65-F5344CB8AC3E}">
        <p14:creationId xmlns:p14="http://schemas.microsoft.com/office/powerpoint/2010/main" val="175197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OSHA Law</a:t>
            </a:r>
          </a:p>
        </p:txBody>
      </p:sp>
      <p:sp>
        <p:nvSpPr>
          <p:cNvPr id="3" name="Content Placeholder 2"/>
          <p:cNvSpPr>
            <a:spLocks noGrp="1"/>
          </p:cNvSpPr>
          <p:nvPr>
            <p:ph idx="1"/>
          </p:nvPr>
        </p:nvSpPr>
        <p:spPr>
          <a:xfrm>
            <a:off x="2743200" y="1277570"/>
            <a:ext cx="6172200" cy="4800600"/>
          </a:xfrm>
        </p:spPr>
        <p:txBody>
          <a:bodyPr/>
          <a:lstStyle/>
          <a:p>
            <a:pPr>
              <a:buSzPct val="100000"/>
              <a:buFont typeface="Wingdings" panose="05000000000000000000" pitchFamily="2" charset="2"/>
              <a:buChar char="§"/>
            </a:pPr>
            <a:r>
              <a:rPr lang="en-US" sz="2400" dirty="0"/>
              <a:t>Contained in N.C. General Statutes  </a:t>
            </a:r>
            <a:r>
              <a:rPr lang="en-US" sz="2400" dirty="0" smtClean="0"/>
              <a:t>     G</a:t>
            </a:r>
            <a:r>
              <a:rPr lang="en-US" sz="2400" dirty="0"/>
              <a:t>. S. </a:t>
            </a:r>
            <a:r>
              <a:rPr lang="en-US" sz="2400" dirty="0" smtClean="0"/>
              <a:t>95-131.</a:t>
            </a:r>
            <a:endParaRPr lang="en-US" sz="2400" dirty="0"/>
          </a:p>
          <a:p>
            <a:pPr marL="0" indent="0">
              <a:buNone/>
            </a:pPr>
            <a:endParaRPr lang="en-US" dirty="0"/>
          </a:p>
        </p:txBody>
      </p:sp>
      <p:pic>
        <p:nvPicPr>
          <p:cNvPr id="4" name="Picture 3" descr="C:\BEST\MEdwards\scroll.jpg"/>
          <p:cNvPicPr>
            <a:picLocks noChangeAspect="1" noChangeArrowheads="1"/>
          </p:cNvPicPr>
          <p:nvPr/>
        </p:nvPicPr>
        <p:blipFill>
          <a:blip r:embed="rId2" cstate="print">
            <a:lum contrast="36000"/>
            <a:extLst>
              <a:ext uri="{28A0092B-C50C-407E-A947-70E740481C1C}">
                <a14:useLocalDpi xmlns:a14="http://schemas.microsoft.com/office/drawing/2010/main" val="0"/>
              </a:ext>
            </a:extLst>
          </a:blip>
          <a:srcRect/>
          <a:stretch>
            <a:fillRect/>
          </a:stretch>
        </p:blipFill>
        <p:spPr bwMode="auto">
          <a:xfrm>
            <a:off x="3810000" y="2454564"/>
            <a:ext cx="3343275" cy="3657600"/>
          </a:xfrm>
          <a:prstGeom prst="rect">
            <a:avLst/>
          </a:prstGeom>
          <a:noFill/>
          <a:ln>
            <a:noFill/>
          </a:ln>
          <a:effectLst>
            <a:outerShdw blurRad="63500" dist="38100" dir="5400000" algn="t"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09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N.C. G.S</a:t>
            </a:r>
            <a:r>
              <a:rPr lang="en-US" dirty="0" smtClean="0"/>
              <a:t>. 95-148 </a:t>
            </a:r>
            <a:endParaRPr lang="en-US" dirty="0"/>
          </a:p>
        </p:txBody>
      </p:sp>
      <p:sp>
        <p:nvSpPr>
          <p:cNvPr id="3" name="Content Placeholder 2"/>
          <p:cNvSpPr>
            <a:spLocks noGrp="1"/>
          </p:cNvSpPr>
          <p:nvPr>
            <p:ph idx="1"/>
          </p:nvPr>
        </p:nvSpPr>
        <p:spPr/>
        <p:txBody>
          <a:bodyPr/>
          <a:lstStyle/>
          <a:p>
            <a:pPr eaLnBrk="1" hangingPunct="1">
              <a:spcBef>
                <a:spcPts val="0"/>
              </a:spcBef>
              <a:buSzPct val="100000"/>
              <a:buFont typeface="Wingdings" panose="05000000000000000000" pitchFamily="2" charset="2"/>
              <a:buChar char="§"/>
            </a:pPr>
            <a:r>
              <a:rPr lang="en-US" sz="2400" dirty="0"/>
              <a:t>Safety and Health Programs of State Agencies and Local Governments</a:t>
            </a:r>
          </a:p>
          <a:p>
            <a:pPr marL="0" indent="0" eaLnBrk="1" hangingPunct="1">
              <a:spcBef>
                <a:spcPts val="0"/>
              </a:spcBef>
              <a:buFont typeface="Monotype Sorts" charset="0"/>
              <a:buNone/>
            </a:pPr>
            <a:r>
              <a:rPr lang="en-US" sz="1500" dirty="0"/>
              <a:t> </a:t>
            </a:r>
          </a:p>
          <a:p>
            <a:pPr marL="804863" lvl="1" indent="-403225" eaLnBrk="1" hangingPunct="1">
              <a:spcBef>
                <a:spcPts val="0"/>
              </a:spcBef>
            </a:pPr>
            <a:r>
              <a:rPr lang="en-US" sz="2400" dirty="0"/>
              <a:t>The North Carolina Fire and Rescue Commission shall recommend regulations and standards for fire departments. (1973, c.295, s.23; 1983, c. 164; 1985, c, 544; 1989, c. 750, s. 3; 1991 (Reg. Sess., 1992), c. 1020, s. 1.)</a:t>
            </a:r>
          </a:p>
          <a:p>
            <a:pPr marL="0" indent="0">
              <a:buNone/>
            </a:pPr>
            <a:endParaRPr lang="en-US" dirty="0"/>
          </a:p>
        </p:txBody>
      </p:sp>
    </p:spTree>
    <p:extLst>
      <p:ext uri="{BB962C8B-B14F-4D97-AF65-F5344CB8AC3E}">
        <p14:creationId xmlns:p14="http://schemas.microsoft.com/office/powerpoint/2010/main" val="375873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001000" cy="800219"/>
          </a:xfrm>
        </p:spPr>
        <p:txBody>
          <a:bodyPr/>
          <a:lstStyle/>
          <a:p>
            <a:r>
              <a:rPr lang="en-US" dirty="0"/>
              <a:t>Standards Enforcement</a:t>
            </a:r>
          </a:p>
        </p:txBody>
      </p:sp>
      <p:sp>
        <p:nvSpPr>
          <p:cNvPr id="3" name="Content Placeholder 2"/>
          <p:cNvSpPr>
            <a:spLocks noGrp="1"/>
          </p:cNvSpPr>
          <p:nvPr>
            <p:ph idx="1"/>
          </p:nvPr>
        </p:nvSpPr>
        <p:spPr/>
        <p:txBody>
          <a:bodyPr/>
          <a:lstStyle/>
          <a:p>
            <a:pPr eaLnBrk="1" hangingPunct="1">
              <a:spcBef>
                <a:spcPts val="0"/>
              </a:spcBef>
              <a:buSzPct val="100000"/>
              <a:buFont typeface="Wingdings" panose="05000000000000000000" pitchFamily="2" charset="2"/>
              <a:buChar char="§"/>
            </a:pPr>
            <a:r>
              <a:rPr lang="en-US" sz="2400" dirty="0"/>
              <a:t>Purpose:  </a:t>
            </a:r>
          </a:p>
          <a:p>
            <a:pPr marL="693738" lvl="1" indent="-354013" eaLnBrk="1" hangingPunct="1">
              <a:spcBef>
                <a:spcPts val="0"/>
              </a:spcBef>
              <a:buFontTx/>
              <a:buNone/>
            </a:pPr>
            <a:r>
              <a:rPr lang="en-US" sz="2400" dirty="0"/>
              <a:t> </a:t>
            </a:r>
            <a:r>
              <a:rPr lang="ja-JP" altLang="en-US" sz="2400" dirty="0"/>
              <a:t>“</a:t>
            </a:r>
            <a:r>
              <a:rPr lang="en-US" sz="2400" dirty="0"/>
              <a:t> … to insure so far as possible every working man and woman in the N</a:t>
            </a:r>
            <a:r>
              <a:rPr lang="en-US" sz="2400" dirty="0" smtClean="0"/>
              <a:t>ation </a:t>
            </a:r>
            <a:r>
              <a:rPr lang="en-US" sz="2400" dirty="0"/>
              <a:t>safe and healthful working conditions and to preserve our human resources…</a:t>
            </a:r>
            <a:r>
              <a:rPr lang="ja-JP" altLang="en-US" sz="2400" dirty="0"/>
              <a:t>”</a:t>
            </a:r>
            <a:endParaRPr lang="en-US" sz="2400" dirty="0"/>
          </a:p>
          <a:p>
            <a:pPr marL="0" indent="0">
              <a:buNone/>
            </a:pPr>
            <a:endParaRPr lang="en-US" dirty="0"/>
          </a:p>
        </p:txBody>
      </p:sp>
    </p:spTree>
    <p:extLst>
      <p:ext uri="{BB962C8B-B14F-4D97-AF65-F5344CB8AC3E}">
        <p14:creationId xmlns:p14="http://schemas.microsoft.com/office/powerpoint/2010/main" val="503438015"/>
      </p:ext>
    </p:extLst>
  </p:cSld>
  <p:clrMapOvr>
    <a:masterClrMapping/>
  </p:clrMapOvr>
</p:sld>
</file>

<file path=ppt/theme/theme1.xml><?xml version="1.0" encoding="utf-8"?>
<a:theme xmlns:a="http://schemas.openxmlformats.org/drawingml/2006/main" name="Generic (Online)">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eneric (Online)">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eneric (Online)">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Office\Templates\Presentations\Generic (Online).pot</Template>
  <TotalTime>1666</TotalTime>
  <Words>740</Words>
  <Application>Microsoft Office PowerPoint</Application>
  <PresentationFormat>On-screen Show (4:3)</PresentationFormat>
  <Paragraphs>133</Paragraphs>
  <Slides>23</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4" baseType="lpstr">
      <vt:lpstr>Arial</vt:lpstr>
      <vt:lpstr>FrnkGothITC Hv BT</vt:lpstr>
      <vt:lpstr>Times New Roman</vt:lpstr>
      <vt:lpstr>Calibri</vt:lpstr>
      <vt:lpstr>Monotype Sorts</vt:lpstr>
      <vt:lpstr>FrnkGothITC Bk BT</vt:lpstr>
      <vt:lpstr>Wingdings</vt:lpstr>
      <vt:lpstr>Generic (Online)</vt:lpstr>
      <vt:lpstr>1_Generic (Online)</vt:lpstr>
      <vt:lpstr>2_Generic (Online)</vt:lpstr>
      <vt:lpstr>Clip</vt:lpstr>
      <vt:lpstr>North Carolina  Chief 101</vt:lpstr>
      <vt:lpstr>Chief 101 Class</vt:lpstr>
      <vt:lpstr>Program Objectives</vt:lpstr>
      <vt:lpstr>OSHA Duty Clause</vt:lpstr>
      <vt:lpstr>OSHA Duty Clause</vt:lpstr>
      <vt:lpstr>N.C. OSHA Program</vt:lpstr>
      <vt:lpstr>OSHA Law</vt:lpstr>
      <vt:lpstr>N.C. G.S. 95-148 </vt:lpstr>
      <vt:lpstr>Standards Enforcement</vt:lpstr>
      <vt:lpstr>PowerPoint Presentation</vt:lpstr>
      <vt:lpstr>PowerPoint Presentation</vt:lpstr>
      <vt:lpstr>National Fire Protection Association</vt:lpstr>
      <vt:lpstr>National Fire Protection Association</vt:lpstr>
      <vt:lpstr>Parallel Standards</vt:lpstr>
      <vt:lpstr>PowerPoint Presentation</vt:lpstr>
      <vt:lpstr>Standard of Care</vt:lpstr>
      <vt:lpstr>Standard of Care</vt:lpstr>
      <vt:lpstr>Standard of Care</vt:lpstr>
      <vt:lpstr>Standard of Care –  Haz Mat</vt:lpstr>
      <vt:lpstr>Liability</vt:lpstr>
      <vt:lpstr>Negligence</vt:lpstr>
      <vt:lpstr>Gross Negligence</vt:lpstr>
      <vt:lpstr>Standard of Care &amp; Liability</vt:lpstr>
    </vt:vector>
  </TitlesOfParts>
  <Company>NC Dept. of Insurance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101 PowerPoint</dc:title>
  <dc:subject>WorkersComp_OSHA</dc:subject>
  <dc:creator>OSFM  RPD</dc:creator>
  <cp:lastModifiedBy>Kerry Hall</cp:lastModifiedBy>
  <cp:revision>69</cp:revision>
  <dcterms:created xsi:type="dcterms:W3CDTF">2001-04-23T19:43:42Z</dcterms:created>
  <dcterms:modified xsi:type="dcterms:W3CDTF">2015-01-23T21:10:14Z</dcterms:modified>
</cp:coreProperties>
</file>